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84" r:id="rId6"/>
    <p:sldId id="271" r:id="rId7"/>
    <p:sldId id="285" r:id="rId8"/>
    <p:sldId id="286" r:id="rId9"/>
    <p:sldId id="287" r:id="rId10"/>
    <p:sldId id="288" r:id="rId11"/>
    <p:sldId id="289" r:id="rId12"/>
    <p:sldId id="290" r:id="rId13"/>
    <p:sldId id="273" r:id="rId14"/>
    <p:sldId id="274" r:id="rId15"/>
    <p:sldId id="275" r:id="rId16"/>
    <p:sldId id="276" r:id="rId17"/>
    <p:sldId id="292" r:id="rId18"/>
    <p:sldId id="281" r:id="rId19"/>
    <p:sldId id="277" r:id="rId20"/>
    <p:sldId id="278" r:id="rId21"/>
    <p:sldId id="27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ndanmccaffery:Downloads:Wk%201%20Accou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ndanmccaffery:Downloads:Wk%201%20Historical%20Bal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WEEK </a:t>
            </a:r>
            <a:r>
              <a:rPr lang="en-US" baseline="0" dirty="0"/>
              <a:t>1 RETURNS ($)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Sheet4!$F$1</c:f>
              <c:strCache>
                <c:ptCount val="1"/>
                <c:pt idx="0">
                  <c:v>Profit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Sheet4!$A$2:$A$28</c:f>
              <c:strCache>
                <c:ptCount val="27"/>
                <c:pt idx="0">
                  <c:v>Tekuni</c:v>
                </c:pt>
                <c:pt idx="1">
                  <c:v>Prof. Jim</c:v>
                </c:pt>
                <c:pt idx="2">
                  <c:v>Suey</c:v>
                </c:pt>
                <c:pt idx="3">
                  <c:v>Alejandro</c:v>
                </c:pt>
                <c:pt idx="4">
                  <c:v>Juan</c:v>
                </c:pt>
                <c:pt idx="5">
                  <c:v>Airlie</c:v>
                </c:pt>
                <c:pt idx="6">
                  <c:v>Alex</c:v>
                </c:pt>
                <c:pt idx="7">
                  <c:v>Yifei</c:v>
                </c:pt>
                <c:pt idx="8">
                  <c:v>Laura</c:v>
                </c:pt>
                <c:pt idx="9">
                  <c:v>Brendan</c:v>
                </c:pt>
                <c:pt idx="10">
                  <c:v>Bee</c:v>
                </c:pt>
                <c:pt idx="11">
                  <c:v>Dennis</c:v>
                </c:pt>
                <c:pt idx="12">
                  <c:v>Ariel</c:v>
                </c:pt>
                <c:pt idx="13">
                  <c:v>Sang</c:v>
                </c:pt>
                <c:pt idx="14">
                  <c:v>Lina</c:v>
                </c:pt>
                <c:pt idx="15">
                  <c:v>Behzad</c:v>
                </c:pt>
                <c:pt idx="16">
                  <c:v>AVERAGE</c:v>
                </c:pt>
                <c:pt idx="17">
                  <c:v>Linda</c:v>
                </c:pt>
                <c:pt idx="18">
                  <c:v>Harmony</c:v>
                </c:pt>
                <c:pt idx="19">
                  <c:v>Ruiji</c:v>
                </c:pt>
                <c:pt idx="20">
                  <c:v>Gian</c:v>
                </c:pt>
                <c:pt idx="21">
                  <c:v>Benet</c:v>
                </c:pt>
                <c:pt idx="22">
                  <c:v>Mike</c:v>
                </c:pt>
                <c:pt idx="23">
                  <c:v>Amanda</c:v>
                </c:pt>
                <c:pt idx="24">
                  <c:v>Vanilla</c:v>
                </c:pt>
                <c:pt idx="25">
                  <c:v>Vivian</c:v>
                </c:pt>
                <c:pt idx="26">
                  <c:v>Mia</c:v>
                </c:pt>
              </c:strCache>
            </c:strRef>
          </c:cat>
          <c:val>
            <c:numRef>
              <c:f>Sheet4!$F$2:$F$28</c:f>
              <c:numCache>
                <c:formatCode>General</c:formatCode>
                <c:ptCount val="27"/>
                <c:pt idx="0">
                  <c:v>1101.09999999999</c:v>
                </c:pt>
                <c:pt idx="1">
                  <c:v>368.600000000006</c:v>
                </c:pt>
                <c:pt idx="2">
                  <c:v>158.600000000006</c:v>
                </c:pt>
                <c:pt idx="3">
                  <c:v>41.1000000000058</c:v>
                </c:pt>
                <c:pt idx="4">
                  <c:v>41.1000000000058</c:v>
                </c:pt>
                <c:pt idx="5">
                  <c:v>-228.899999999994</c:v>
                </c:pt>
                <c:pt idx="6">
                  <c:v>-433.910000000062</c:v>
                </c:pt>
                <c:pt idx="7">
                  <c:v>-571.3999999999941</c:v>
                </c:pt>
                <c:pt idx="8">
                  <c:v>-603.8999999999941</c:v>
                </c:pt>
                <c:pt idx="9">
                  <c:v>-813.8999999999937</c:v>
                </c:pt>
                <c:pt idx="10">
                  <c:v>-1268.91</c:v>
                </c:pt>
                <c:pt idx="11">
                  <c:v>-1376.39999999999</c:v>
                </c:pt>
                <c:pt idx="12">
                  <c:v>-1451.39999999999</c:v>
                </c:pt>
                <c:pt idx="13">
                  <c:v>-1576.37</c:v>
                </c:pt>
                <c:pt idx="14">
                  <c:v>-2833.89999999999</c:v>
                </c:pt>
                <c:pt idx="15">
                  <c:v>-3171.40999999995</c:v>
                </c:pt>
                <c:pt idx="16">
                  <c:v>-3783.56038461538</c:v>
                </c:pt>
                <c:pt idx="17">
                  <c:v>-4792.95000000001</c:v>
                </c:pt>
                <c:pt idx="18">
                  <c:v>-5713.93999999994</c:v>
                </c:pt>
                <c:pt idx="19">
                  <c:v>-6383.96000000006</c:v>
                </c:pt>
                <c:pt idx="20">
                  <c:v>-6721.50999999999</c:v>
                </c:pt>
                <c:pt idx="21">
                  <c:v>-8583.419999999875</c:v>
                </c:pt>
                <c:pt idx="22">
                  <c:v>-9166.12000000002</c:v>
                </c:pt>
                <c:pt idx="23">
                  <c:v>-9261.419999999938</c:v>
                </c:pt>
                <c:pt idx="24">
                  <c:v>-10346.43</c:v>
                </c:pt>
                <c:pt idx="25">
                  <c:v>-11408.9600000001</c:v>
                </c:pt>
                <c:pt idx="26">
                  <c:v>-13373.96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419352"/>
        <c:axId val="2060422328"/>
      </c:barChart>
      <c:catAx>
        <c:axId val="206041935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060422328"/>
        <c:crosses val="autoZero"/>
        <c:auto val="1"/>
        <c:lblAlgn val="ctr"/>
        <c:lblOffset val="100"/>
        <c:noMultiLvlLbl val="0"/>
      </c:catAx>
      <c:valAx>
        <c:axId val="20604223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0419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MFRE 2013</a:t>
            </a:r>
            <a:r>
              <a:rPr lang="en-US" baseline="0" dirty="0" smtClean="0"/>
              <a:t> Portfolio Value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Sheet2!$A$30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cat>
            <c:strRef>
              <c:f>Sheet2!$B$1:$F$1</c:f>
              <c:strCache>
                <c:ptCount val="5"/>
                <c:pt idx="0">
                  <c:v>16/09/2013</c:v>
                </c:pt>
                <c:pt idx="1">
                  <c:v>17/09/2013</c:v>
                </c:pt>
                <c:pt idx="2">
                  <c:v>18/09/2013</c:v>
                </c:pt>
                <c:pt idx="3">
                  <c:v>19/09/2013</c:v>
                </c:pt>
                <c:pt idx="4">
                  <c:v>20/09/2013</c:v>
                </c:pt>
              </c:strCache>
            </c:strRef>
          </c:cat>
          <c:val>
            <c:numRef>
              <c:f>Sheet2!$B$30:$F$30</c:f>
              <c:numCache>
                <c:formatCode>"$"#,##0.00_);[Red]\("$"#,##0.00\)</c:formatCode>
                <c:ptCount val="5"/>
                <c:pt idx="0">
                  <c:v>100000.0</c:v>
                </c:pt>
                <c:pt idx="1">
                  <c:v>99907.32714285718</c:v>
                </c:pt>
                <c:pt idx="2">
                  <c:v>100416.5971428571</c:v>
                </c:pt>
                <c:pt idx="3">
                  <c:v>99938.34714285715</c:v>
                </c:pt>
                <c:pt idx="4">
                  <c:v>96490.7739285714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649624"/>
        <c:axId val="2078646600"/>
      </c:lineChart>
      <c:catAx>
        <c:axId val="207864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8646600"/>
        <c:crosses val="autoZero"/>
        <c:auto val="1"/>
        <c:lblAlgn val="ctr"/>
        <c:lblOffset val="100"/>
        <c:noMultiLvlLbl val="0"/>
      </c:catAx>
      <c:valAx>
        <c:axId val="2078646600"/>
        <c:scaling>
          <c:orientation val="minMax"/>
        </c:scaling>
        <c:delete val="0"/>
        <c:axPos val="l"/>
        <c:majorGridlines/>
        <c:numFmt formatCode="&quot;$&quot;#,##0.00_);[Red]\(&quot;$&quot;#,##0.00\)" sourceLinked="1"/>
        <c:majorTickMark val="out"/>
        <c:minorTickMark val="none"/>
        <c:tickLblPos val="nextTo"/>
        <c:crossAx val="2078649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1A59-ED31-44EF-82B3-98D315E3462C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B7B2-E34E-4452-84C2-23AAE73FCE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40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Cool to see </a:t>
            </a:r>
            <a:r>
              <a:rPr lang="en-US" dirty="0" err="1" smtClean="0"/>
              <a:t>everyon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7B2-E34E-4452-84C2-23AAE73FCE2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01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no one really seemed to benefit from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7B2-E34E-4452-84C2-23AAE73FCE2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3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Rather</a:t>
            </a:r>
            <a:r>
              <a:rPr lang="en-CA" baseline="0" dirty="0" smtClean="0"/>
              <a:t> than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7B2-E34E-4452-84C2-23AAE73FCE2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52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vanilla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7B2-E34E-4452-84C2-23AAE73FCE2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80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7B2-E34E-4452-84C2-23AAE73FCE2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86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7B2-E34E-4452-84C2-23AAE73FCE2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89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2C987D-4FE3-41DF-813C-32D69DE770F9}" type="datetimeFigureOut">
              <a:rPr lang="en-CA" smtClean="0"/>
              <a:t>2013-09-24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44E72DD-29EB-4293-AC69-32838998B9F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ubc.ca/wrj1991/" TargetMode="Externa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ubc.ca/maoling/" TargetMode="Externa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ubc.ca/amandaji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ubc.ca/akagan/" TargetMode="Externa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alejandro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Team </a:t>
            </a:r>
            <a:r>
              <a:rPr lang="en-CA" dirty="0" smtClean="0"/>
              <a:t>1</a:t>
            </a:r>
          </a:p>
          <a:p>
            <a:r>
              <a:rPr lang="en-CA" dirty="0" smtClean="0"/>
              <a:t>Blog Evaluation</a:t>
            </a:r>
          </a:p>
          <a:p>
            <a:r>
              <a:rPr lang="en-CA" dirty="0" smtClean="0"/>
              <a:t>Brendan, Mike, Sang and Vanilla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FRE501 Trading Game: Week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996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Bullard </a:t>
            </a:r>
            <a:r>
              <a:rPr lang="en-CA" dirty="0"/>
              <a:t>T</a:t>
            </a:r>
            <a:r>
              <a:rPr lang="en-CA" dirty="0" smtClean="0"/>
              <a:t>aper Comments</a:t>
            </a:r>
            <a:endParaRPr lang="en-CA" dirty="0"/>
          </a:p>
        </p:txBody>
      </p:sp>
      <p:pic>
        <p:nvPicPr>
          <p:cNvPr id="2050" name="Picture 2" descr="http://www.bloomberg.com/image/iqigINaq1JC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43" y="1417638"/>
            <a:ext cx="2713357" cy="1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964877" y="1424487"/>
            <a:ext cx="4696623" cy="4852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1431336"/>
            <a:ext cx="5272687" cy="4852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St. Louis Federal Reserve Bank President James Bullard told Bloomberg News that a taper in October </a:t>
            </a:r>
            <a:r>
              <a:rPr lang="en-CA" sz="2800" dirty="0" smtClean="0"/>
              <a:t>is possible</a:t>
            </a:r>
          </a:p>
          <a:p>
            <a:r>
              <a:rPr lang="en-CA" sz="2800" dirty="0" smtClean="0">
                <a:cs typeface="Arial" panose="020B0604020202020204" pitchFamily="34" charset="0"/>
              </a:rPr>
              <a:t>Commodities futures depressed</a:t>
            </a:r>
          </a:p>
          <a:p>
            <a:r>
              <a:rPr lang="en-CA" sz="2800" dirty="0"/>
              <a:t>December corn sank 8.5 cents to $4.51/bushel at its Friday </a:t>
            </a:r>
            <a:r>
              <a:rPr lang="en-CA" sz="2800" dirty="0" smtClean="0"/>
              <a:t>settlement</a:t>
            </a:r>
          </a:p>
          <a:p>
            <a:r>
              <a:rPr lang="en-CA" sz="2800" dirty="0"/>
              <a:t>November soybeans dove 24.25 cents to $13.1525/bushel to end the week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43" y="3717032"/>
            <a:ext cx="2830094" cy="2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Ease in Syria 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5793653" cy="4708525"/>
          </a:xfrm>
        </p:spPr>
        <p:txBody>
          <a:bodyPr>
            <a:normAutofit/>
          </a:bodyPr>
          <a:lstStyle/>
          <a:p>
            <a:r>
              <a:rPr lang="en-CA" dirty="0"/>
              <a:t>On Friday, Syria submitted information outlining the scope and site of its chemical weapons program to international authorities</a:t>
            </a:r>
            <a:r>
              <a:rPr lang="en-CA" dirty="0" smtClean="0"/>
              <a:t>.</a:t>
            </a:r>
          </a:p>
          <a:p>
            <a:r>
              <a:rPr lang="en-CA" dirty="0"/>
              <a:t> The price of October crude oil future fell about 1.6% on Friday and the weekly loss is more than </a:t>
            </a:r>
            <a:r>
              <a:rPr lang="en-CA" dirty="0" smtClean="0"/>
              <a:t>3%.</a:t>
            </a:r>
          </a:p>
          <a:p>
            <a:r>
              <a:rPr lang="en-CA" dirty="0" smtClean="0"/>
              <a:t>This drop in oil price contributed to the decline of commodities last Friday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3074" name="Picture 2" descr="http://www.abc.net.au/news/linkableblob/4761472/data/barack-obama-and-vladimir-putin-meeting-at-the-g8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39" y="3261444"/>
            <a:ext cx="2438939" cy="16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esternjournalism.com/wp-content/uploads/2012/02/bashar_assad84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30" y="1401502"/>
            <a:ext cx="2432956" cy="18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eoptionspecialist.com/wp-content/uploads/2013/05/crude-oil-price-d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39" y="5038679"/>
            <a:ext cx="2425761" cy="18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5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3356992"/>
            <a:ext cx="7878643" cy="3250065"/>
          </a:xfrm>
          <a:prstGeom prst="rect">
            <a:avLst/>
          </a:prstGeom>
        </p:spPr>
      </p:pic>
      <p:pic>
        <p:nvPicPr>
          <p:cNvPr id="4098" name="Picture 2" descr="http://blogs.ubc.ca/amandaji/files/2013/09/Screen-Shot-2013-09-20-at-6.14.46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188640"/>
            <a:ext cx="5832648" cy="3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6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</a:t>
            </a:r>
            <a:r>
              <a:rPr lang="en-US" altLang="zh-CN" dirty="0" err="1" smtClean="0"/>
              <a:t>ost</a:t>
            </a:r>
            <a:r>
              <a:rPr lang="en-US" altLang="zh-CN" dirty="0" smtClean="0"/>
              <a:t> on time</a:t>
            </a:r>
          </a:p>
          <a:p>
            <a:r>
              <a:rPr lang="en-US" dirty="0" smtClean="0"/>
              <a:t>A brief summary of trade and portfolio</a:t>
            </a:r>
          </a:p>
          <a:p>
            <a:r>
              <a:rPr lang="en-CA" dirty="0" smtClean="0"/>
              <a:t>Lessons learnt from your trading performance</a:t>
            </a:r>
          </a:p>
          <a:p>
            <a:r>
              <a:rPr lang="en-CA" dirty="0"/>
              <a:t>Strategy for the week ahead, if any</a:t>
            </a:r>
          </a:p>
          <a:p>
            <a:r>
              <a:rPr lang="en-CA" dirty="0" smtClean="0"/>
              <a:t>Related news and resources for the class, if any</a:t>
            </a:r>
          </a:p>
          <a:p>
            <a:r>
              <a:rPr lang="en-CA" u="sng" dirty="0" smtClean="0">
                <a:solidFill>
                  <a:srgbClr val="FF0000"/>
                </a:solidFill>
              </a:rPr>
              <a:t>Quality rather than quantity</a:t>
            </a:r>
            <a:endParaRPr lang="en-CA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5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Alejandro </a:t>
            </a:r>
            <a:r>
              <a:rPr lang="en-CA" dirty="0" err="1" smtClean="0"/>
              <a:t>Barrero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                                                                            Amanda </a:t>
            </a:r>
            <a:r>
              <a:rPr lang="en-CA" dirty="0" err="1" smtClean="0"/>
              <a:t>Ji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</a:p>
          <a:p>
            <a:pPr marL="0" indent="0">
              <a:buNone/>
            </a:pPr>
            <a:r>
              <a:rPr lang="en-CA" dirty="0" smtClean="0"/>
              <a:t>Ariel </a:t>
            </a:r>
            <a:r>
              <a:rPr lang="en-CA" dirty="0" err="1" smtClean="0"/>
              <a:t>Kagan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</a:p>
          <a:p>
            <a:pPr marL="0" indent="0">
              <a:buNone/>
            </a:pPr>
            <a:r>
              <a:rPr lang="en-CA" dirty="0" smtClean="0"/>
              <a:t>                                                                           Linda Mao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Ruiji</a:t>
            </a:r>
            <a:r>
              <a:rPr lang="en-CA" dirty="0" smtClean="0"/>
              <a:t> Wu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761">
            <a:off x="3199683" y="1264595"/>
            <a:ext cx="1755163" cy="175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468">
            <a:off x="4602403" y="2314333"/>
            <a:ext cx="2065584" cy="194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169">
            <a:off x="1953958" y="2898188"/>
            <a:ext cx="1996964" cy="199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234">
            <a:off x="6122009" y="4402945"/>
            <a:ext cx="1978283" cy="1978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565">
            <a:off x="1520051" y="4689159"/>
            <a:ext cx="1903756" cy="2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Ruiji</a:t>
            </a:r>
            <a:r>
              <a:rPr lang="en-CA" dirty="0" smtClean="0"/>
              <a:t> Wu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good model--- brief &amp; sound;</a:t>
            </a:r>
          </a:p>
          <a:p>
            <a:r>
              <a:rPr lang="en-CA" dirty="0" smtClean="0"/>
              <a:t>Briefly conclude her trading options and returns;</a:t>
            </a:r>
          </a:p>
          <a:p>
            <a:r>
              <a:rPr lang="en-CA" dirty="0" smtClean="0"/>
              <a:t>U</a:t>
            </a:r>
            <a:r>
              <a:rPr lang="en-US" altLang="zh-CN" dirty="0" smtClean="0"/>
              <a:t>se facts &amp; graphs to explain her loss;</a:t>
            </a:r>
          </a:p>
          <a:p>
            <a:r>
              <a:rPr lang="en-US" altLang="zh-CN" dirty="0" smtClean="0"/>
              <a:t>Share lessons learnt from the game </a:t>
            </a:r>
          </a:p>
          <a:p>
            <a:r>
              <a:rPr lang="en-US" dirty="0" smtClean="0"/>
              <a:t>List some news resources</a:t>
            </a:r>
          </a:p>
          <a:p>
            <a:pPr marL="45720" indent="0">
              <a:buNone/>
            </a:pPr>
            <a:endParaRPr lang="en-US" dirty="0" smtClean="0">
              <a:hlinkClick r:id="rId2"/>
            </a:endParaRPr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http://blogs.ubc.ca/wrj1991/</a:t>
            </a:r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565">
            <a:off x="6776635" y="-222915"/>
            <a:ext cx="1903756" cy="2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84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Linda Mao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Brief summary of the trading decision;</a:t>
            </a:r>
          </a:p>
          <a:p>
            <a:r>
              <a:rPr lang="en-CA" dirty="0" smtClean="0"/>
              <a:t>Logic</a:t>
            </a:r>
            <a:r>
              <a:rPr lang="en-US" altLang="zh-CN" dirty="0" smtClean="0"/>
              <a:t>al</a:t>
            </a:r>
            <a:r>
              <a:rPr lang="en-CA" dirty="0" smtClean="0"/>
              <a:t> analysis for her trading options;</a:t>
            </a:r>
          </a:p>
          <a:p>
            <a:r>
              <a:rPr lang="en-CA" dirty="0" smtClean="0"/>
              <a:t>Learn lessons in respect of information filter, fast response to the big news, options of strategies and basic principle for judgement;</a:t>
            </a:r>
          </a:p>
          <a:p>
            <a:r>
              <a:rPr lang="en-CA" dirty="0" smtClean="0"/>
              <a:t>Connect reliable sources when necessary .</a:t>
            </a:r>
          </a:p>
          <a:p>
            <a:r>
              <a:rPr lang="en-CA" dirty="0">
                <a:hlinkClick r:id="rId2"/>
              </a:rPr>
              <a:t>http://</a:t>
            </a:r>
            <a:r>
              <a:rPr lang="en-CA" dirty="0" err="1">
                <a:hlinkClick r:id="rId2"/>
              </a:rPr>
              <a:t>blogs.ubc.ca</a:t>
            </a:r>
            <a:r>
              <a:rPr lang="en-CA" dirty="0">
                <a:hlinkClick r:id="rId2"/>
              </a:rPr>
              <a:t>/</a:t>
            </a:r>
            <a:r>
              <a:rPr lang="en-CA" dirty="0" err="1">
                <a:hlinkClick r:id="rId2"/>
              </a:rPr>
              <a:t>maoling</a:t>
            </a:r>
            <a:r>
              <a:rPr lang="en-CA" dirty="0">
                <a:hlinkClick r:id="rId2"/>
              </a:rPr>
              <a:t>/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234">
            <a:off x="6618619" y="132334"/>
            <a:ext cx="1844184" cy="18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Amanda </a:t>
            </a:r>
            <a:r>
              <a:rPr lang="en-CA" dirty="0" err="1" smtClean="0"/>
              <a:t>Ji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06" y="1988840"/>
            <a:ext cx="8229600" cy="4525963"/>
          </a:xfrm>
        </p:spPr>
        <p:txBody>
          <a:bodyPr/>
          <a:lstStyle/>
          <a:p>
            <a:r>
              <a:rPr lang="en-CA" dirty="0" smtClean="0"/>
              <a:t>Well structured and organized</a:t>
            </a:r>
          </a:p>
          <a:p>
            <a:r>
              <a:rPr lang="en-CA" dirty="0" smtClean="0"/>
              <a:t>Lots of research work</a:t>
            </a:r>
          </a:p>
          <a:p>
            <a:r>
              <a:rPr lang="en-CA" dirty="0" smtClean="0"/>
              <a:t>Detailed analysis for each commodity</a:t>
            </a:r>
          </a:p>
          <a:p>
            <a:r>
              <a:rPr lang="en-CA" dirty="0" smtClean="0"/>
              <a:t>Clear reasoning</a:t>
            </a:r>
          </a:p>
          <a:p>
            <a:r>
              <a:rPr lang="en-CA" dirty="0" smtClean="0"/>
              <a:t>Relates world-wide news/trends to the trading</a:t>
            </a:r>
          </a:p>
          <a:p>
            <a:r>
              <a:rPr lang="en-CA" dirty="0" smtClean="0"/>
              <a:t>Passionate about futures trading</a:t>
            </a:r>
          </a:p>
          <a:p>
            <a:r>
              <a:rPr lang="en-CA" dirty="0">
                <a:hlinkClick r:id="rId2"/>
              </a:rPr>
              <a:t>http://</a:t>
            </a:r>
            <a:r>
              <a:rPr lang="en-CA" dirty="0" err="1">
                <a:hlinkClick r:id="rId2"/>
              </a:rPr>
              <a:t>blogs.ubc.ca</a:t>
            </a:r>
            <a:r>
              <a:rPr lang="en-CA" dirty="0">
                <a:hlinkClick r:id="rId2"/>
              </a:rPr>
              <a:t>/</a:t>
            </a:r>
            <a:r>
              <a:rPr lang="en-CA" dirty="0" err="1">
                <a:hlinkClick r:id="rId2"/>
              </a:rPr>
              <a:t>amandaji</a:t>
            </a:r>
            <a:r>
              <a:rPr lang="en-CA" dirty="0">
                <a:hlinkClick r:id="rId2"/>
              </a:rPr>
              <a:t>/</a:t>
            </a:r>
            <a:endParaRPr lang="en-CA" dirty="0"/>
          </a:p>
        </p:txBody>
      </p:sp>
      <p:pic>
        <p:nvPicPr>
          <p:cNvPr id="5126" name="Picture 6" descr="http://chuckwarnockblog.files.wordpress.com/2013/09/20-social-media-icons.png?w=6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14623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ulmurphymep.eu/wp-content/uploads/2012/04/blo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06794"/>
            <a:ext cx="2601607" cy="19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468">
            <a:off x="6330595" y="514133"/>
            <a:ext cx="2065584" cy="19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Ariel </a:t>
            </a:r>
            <a:r>
              <a:rPr lang="en-US" dirty="0" err="1" smtClean="0"/>
              <a:t>Kagan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Excellent writing, blog was very enjoyable to read.</a:t>
            </a:r>
          </a:p>
          <a:p>
            <a:pPr>
              <a:buFont typeface="Wingdings" charset="2"/>
              <a:buChar char="§"/>
            </a:pPr>
            <a:r>
              <a:rPr lang="en-US" b="1" dirty="0" smtClean="0"/>
              <a:t>Clear demonstration of effort. </a:t>
            </a: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b="1" dirty="0" smtClean="0"/>
              <a:t>Clear description of week’s trades (portfolio overview)</a:t>
            </a: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b="1" dirty="0"/>
              <a:t>Great use of visuals, both pictures and graphs.</a:t>
            </a:r>
          </a:p>
          <a:p>
            <a:pPr>
              <a:buFont typeface="Wingdings" charset="2"/>
              <a:buChar char="§"/>
            </a:pPr>
            <a:r>
              <a:rPr lang="en-US" b="1" dirty="0"/>
              <a:t>Draws strong conclusions for weeks current events.</a:t>
            </a:r>
          </a:p>
          <a:p>
            <a:pPr>
              <a:buFont typeface="Wingdings" charset="2"/>
              <a:buChar char="§"/>
            </a:pPr>
            <a:r>
              <a:rPr lang="en-US" b="1" dirty="0"/>
              <a:t>Inclusion of resources.</a:t>
            </a:r>
          </a:p>
          <a:p>
            <a:pPr>
              <a:buFont typeface="Wingdings" charset="2"/>
              <a:buChar char="§"/>
            </a:pPr>
            <a:endParaRPr lang="en-US" b="1" dirty="0" smtClean="0"/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endParaRPr lang="en-US" b="1" dirty="0" smtClean="0"/>
          </a:p>
          <a:p>
            <a:r>
              <a:rPr lang="en-US" dirty="0">
                <a:hlinkClick r:id="rId2"/>
              </a:rPr>
              <a:t>http://blogs.ubc.ca/akagan/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169">
            <a:off x="6737696" y="266103"/>
            <a:ext cx="1996964" cy="19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4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Alejandro </a:t>
            </a:r>
            <a:r>
              <a:rPr lang="en-CA" dirty="0" err="1" smtClean="0"/>
              <a:t>Barrero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Good analysis of the decreasing coffee price </a:t>
            </a:r>
            <a:endParaRPr lang="en-US" altLang="zh-CN" sz="2200" dirty="0"/>
          </a:p>
          <a:p>
            <a:r>
              <a:rPr lang="en-US" altLang="zh-CN" sz="2200" dirty="0" smtClean="0"/>
              <a:t>Graphs </a:t>
            </a:r>
            <a:r>
              <a:rPr lang="en-US" altLang="zh-CN" sz="2200" dirty="0"/>
              <a:t>perfectly </a:t>
            </a:r>
            <a:r>
              <a:rPr lang="en-US" altLang="zh-CN" sz="2200" dirty="0" smtClean="0"/>
              <a:t>visualize the trend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of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price</a:t>
            </a:r>
          </a:p>
          <a:p>
            <a:r>
              <a:rPr lang="en-US" altLang="zh-CN" sz="2200" dirty="0" smtClean="0"/>
              <a:t>Quite concise and clear</a:t>
            </a:r>
          </a:p>
          <a:p>
            <a:r>
              <a:rPr lang="en-US" altLang="zh-CN" sz="2200" dirty="0" smtClean="0"/>
              <a:t>A portfolio summary will make it better</a:t>
            </a:r>
          </a:p>
          <a:p>
            <a:endParaRPr lang="en-US" altLang="zh-CN" sz="2200" dirty="0"/>
          </a:p>
          <a:p>
            <a:r>
              <a:rPr lang="en-US" altLang="zh-CN" sz="2200" dirty="0">
                <a:hlinkClick r:id="rId3"/>
              </a:rPr>
              <a:t>http://</a:t>
            </a:r>
            <a:r>
              <a:rPr lang="en-US" altLang="zh-CN" sz="2200" dirty="0" err="1">
                <a:hlinkClick r:id="rId3"/>
              </a:rPr>
              <a:t>blogs.ubc.ca</a:t>
            </a:r>
            <a:r>
              <a:rPr lang="en-US" altLang="zh-CN" sz="2200" dirty="0">
                <a:hlinkClick r:id="rId3"/>
              </a:rPr>
              <a:t>/</a:t>
            </a:r>
            <a:r>
              <a:rPr lang="en-US" altLang="zh-CN" sz="2200" dirty="0" err="1">
                <a:hlinkClick r:id="rId3"/>
              </a:rPr>
              <a:t>alejandro</a:t>
            </a:r>
            <a:r>
              <a:rPr lang="en-US" altLang="zh-CN" sz="2200" dirty="0">
                <a:hlinkClick r:id="rId3"/>
              </a:rPr>
              <a:t>/</a:t>
            </a:r>
            <a:endParaRPr lang="en-US" altLang="zh-CN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761">
            <a:off x="7082828" y="323204"/>
            <a:ext cx="1711375" cy="17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497363"/>
          </a:xfrm>
        </p:spPr>
        <p:txBody>
          <a:bodyPr>
            <a:normAutofit/>
          </a:bodyPr>
          <a:lstStyle/>
          <a:p>
            <a:r>
              <a:rPr lang="en-CA" dirty="0" smtClean="0"/>
              <a:t>Great work on the blogs everyone! </a:t>
            </a:r>
          </a:p>
          <a:p>
            <a:r>
              <a:rPr lang="en-CA" dirty="0" smtClean="0"/>
              <a:t>Diverse range of submissions. </a:t>
            </a:r>
          </a:p>
          <a:p>
            <a:r>
              <a:rPr lang="en-CA" dirty="0" smtClean="0"/>
              <a:t>Enjoyable reading personal views and experiences.</a:t>
            </a:r>
            <a:endParaRPr lang="en-CA" dirty="0"/>
          </a:p>
          <a:p>
            <a:r>
              <a:rPr lang="en-CA" dirty="0" smtClean="0"/>
              <a:t>Ranking process </a:t>
            </a:r>
            <a:r>
              <a:rPr lang="en-CA" b="1" dirty="0" smtClean="0"/>
              <a:t>WAS NOT </a:t>
            </a:r>
            <a:r>
              <a:rPr lang="en-CA" dirty="0" smtClean="0"/>
              <a:t>an easy task when they are all so good! </a:t>
            </a:r>
          </a:p>
          <a:p>
            <a:r>
              <a:rPr lang="en-CA" dirty="0" smtClean="0"/>
              <a:t>As for our portfolio performances; it was a bit bleaker of a picture.</a:t>
            </a:r>
          </a:p>
          <a:p>
            <a:r>
              <a:rPr lang="en-CA" dirty="0" smtClean="0"/>
              <a:t>Don’t worry, week one blog evaluations </a:t>
            </a:r>
            <a:r>
              <a:rPr lang="en-CA" b="1" dirty="0" smtClean="0"/>
              <a:t>WERE NOT </a:t>
            </a:r>
            <a:r>
              <a:rPr lang="en-CA" dirty="0" smtClean="0"/>
              <a:t>based on portfolio performance. (if they were; most of us would not be getting very good grades…)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Initial Thoughts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88640"/>
            <a:ext cx="936103" cy="12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Overall </a:t>
            </a:r>
            <a:r>
              <a:rPr lang="en-CA" sz="3600" dirty="0"/>
              <a:t>g</a:t>
            </a:r>
            <a:r>
              <a:rPr lang="en-CA" sz="3600" dirty="0" smtClean="0"/>
              <a:t>ood performance on blog</a:t>
            </a:r>
          </a:p>
          <a:p>
            <a:pPr marL="45720" indent="0">
              <a:buNone/>
            </a:pPr>
            <a:endParaRPr lang="en-CA" sz="3600" dirty="0" smtClean="0"/>
          </a:p>
          <a:p>
            <a:r>
              <a:rPr lang="en-CA" sz="3600" dirty="0" smtClean="0"/>
              <a:t>Overall not-so-good portfolio performance</a:t>
            </a:r>
          </a:p>
          <a:p>
            <a:endParaRPr lang="en-CA" sz="3600" dirty="0"/>
          </a:p>
          <a:p>
            <a:r>
              <a:rPr lang="en-CA" sz="3600" dirty="0" smtClean="0"/>
              <a:t>Information, Resource, Lessons</a:t>
            </a:r>
            <a:endParaRPr lang="en-CA" sz="3600" dirty="0"/>
          </a:p>
          <a:p>
            <a:endParaRPr lang="en-CA" sz="3600" dirty="0" smtClean="0"/>
          </a:p>
        </p:txBody>
      </p:sp>
    </p:spTree>
    <p:extLst>
      <p:ext uri="{BB962C8B-B14F-4D97-AF65-F5344CB8AC3E}">
        <p14:creationId xmlns:p14="http://schemas.microsoft.com/office/powerpoint/2010/main" val="130070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Recommendations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348498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portfolio summary</a:t>
            </a:r>
          </a:p>
          <a:p>
            <a:r>
              <a:rPr lang="en-US" altLang="zh-CN" dirty="0" smtClean="0"/>
              <a:t>Blog</a:t>
            </a:r>
            <a:r>
              <a:rPr lang="zh-CN" altLang="en-US" dirty="0" smtClean="0"/>
              <a:t> </a:t>
            </a:r>
            <a:r>
              <a:rPr lang="en-CA" altLang="zh-CN" dirty="0" smtClean="0"/>
              <a:t>VS</a:t>
            </a:r>
            <a:r>
              <a:rPr lang="zh-CN" altLang="en-US" dirty="0" smtClean="0"/>
              <a:t>.</a:t>
            </a:r>
            <a:r>
              <a:rPr lang="en-CA" altLang="zh-CN" dirty="0" smtClean="0"/>
              <a:t>P</a:t>
            </a:r>
            <a:r>
              <a:rPr lang="en-US" altLang="zh-CN" dirty="0" err="1" smtClean="0"/>
              <a:t>aper</a:t>
            </a:r>
            <a:endParaRPr lang="en-US" altLang="zh-CN" dirty="0" smtClean="0"/>
          </a:p>
          <a:p>
            <a:r>
              <a:rPr lang="en-US" altLang="zh-CN" dirty="0"/>
              <a:t>M</a:t>
            </a:r>
            <a:r>
              <a:rPr lang="en-US" altLang="zh-CN" dirty="0" smtClean="0"/>
              <a:t>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blog</a:t>
            </a:r>
            <a:r>
              <a:rPr lang="zh-CN" altLang="en-US" dirty="0"/>
              <a:t> </a:t>
            </a:r>
            <a:r>
              <a:rPr lang="en-US" altLang="zh-CN" dirty="0" smtClean="0"/>
              <a:t>accessible</a:t>
            </a:r>
            <a:r>
              <a:rPr lang="zh-CN" altLang="en-US" dirty="0" smtClean="0"/>
              <a:t> </a:t>
            </a:r>
            <a:r>
              <a:rPr lang="en-CA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en-CA" altLang="zh-CN" dirty="0"/>
          </a:p>
          <a:p>
            <a:r>
              <a:rPr lang="en-US" altLang="zh-CN" dirty="0"/>
              <a:t>A</a:t>
            </a:r>
            <a:r>
              <a:rPr lang="en-US" altLang="zh-CN" dirty="0" smtClean="0"/>
              <a:t>dd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earn</a:t>
            </a:r>
            <a:r>
              <a:rPr lang="zh-CN" altLang="en-US" dirty="0" smtClean="0"/>
              <a:t> </a:t>
            </a:r>
            <a:r>
              <a:rPr lang="en-CA" altLang="zh-CN" dirty="0" smtClean="0"/>
              <a:t>EASY</a:t>
            </a:r>
            <a:r>
              <a:rPr lang="en-US" altLang="zh-CN" dirty="0" smtClean="0"/>
              <a:t> EXTRA</a:t>
            </a:r>
            <a:r>
              <a:rPr lang="zh-CN" altLang="en-US" dirty="0" smtClean="0"/>
              <a:t> </a:t>
            </a:r>
            <a:r>
              <a:rPr lang="en-CA" altLang="zh-CN" dirty="0" smtClean="0"/>
              <a:t>POINTS (2pts each for top 5 comments)</a:t>
            </a:r>
          </a:p>
          <a:p>
            <a:r>
              <a:rPr lang="en-CA" dirty="0" smtClean="0"/>
              <a:t>W</a:t>
            </a:r>
            <a:r>
              <a:rPr lang="en-US" altLang="zh-CN" dirty="0" smtClean="0"/>
              <a:t>hat</a:t>
            </a:r>
            <a:r>
              <a:rPr lang="zh-CN" altLang="en-US" dirty="0"/>
              <a:t> </a:t>
            </a:r>
            <a:r>
              <a:rPr lang="en-US" altLang="zh-CN" dirty="0" smtClean="0"/>
              <a:t>else? (class discussion)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7224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altLang="zh-CN" sz="3200" dirty="0" smtClean="0"/>
          </a:p>
          <a:p>
            <a:pPr marL="0" indent="0" algn="ctr">
              <a:buNone/>
            </a:pPr>
            <a:r>
              <a:rPr lang="en-CA" altLang="zh-CN" sz="3200" dirty="0" smtClean="0"/>
              <a:t>T</a:t>
            </a:r>
            <a:r>
              <a:rPr lang="en-US" altLang="zh-CN" sz="3200" dirty="0" smtClean="0"/>
              <a:t>hank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You</a:t>
            </a:r>
          </a:p>
          <a:p>
            <a:pPr marL="0" indent="0" algn="ctr">
              <a:buNone/>
            </a:pPr>
            <a:r>
              <a:rPr lang="en-US" altLang="zh-CN" sz="3200" dirty="0"/>
              <a:t>&amp;</a:t>
            </a:r>
          </a:p>
          <a:p>
            <a:pPr marL="0" indent="0" algn="ctr">
              <a:buNone/>
            </a:pPr>
            <a:r>
              <a:rPr lang="en-US" altLang="zh-CN" sz="3200" dirty="0"/>
              <a:t>Good</a:t>
            </a:r>
            <a:r>
              <a:rPr lang="zh-CN" altLang="en-US" sz="3200" dirty="0"/>
              <a:t> </a:t>
            </a:r>
            <a:r>
              <a:rPr lang="en-CA" altLang="zh-CN" sz="3200" dirty="0"/>
              <a:t>L</a:t>
            </a:r>
            <a:r>
              <a:rPr lang="en-US" altLang="zh-CN" sz="3200" dirty="0" err="1"/>
              <a:t>uck</a:t>
            </a:r>
            <a:r>
              <a:rPr lang="zh-CN" altLang="zh-CN" sz="3200" dirty="0"/>
              <a:t> </a:t>
            </a:r>
            <a:r>
              <a:rPr lang="en-CA" altLang="zh-CN" sz="3200" dirty="0"/>
              <a:t>N</a:t>
            </a:r>
            <a:r>
              <a:rPr lang="en-US" altLang="zh-CN" sz="3200" dirty="0" err="1"/>
              <a:t>ext</a:t>
            </a:r>
            <a:r>
              <a:rPr lang="zh-CN" altLang="en-US" sz="3200" dirty="0"/>
              <a:t> </a:t>
            </a:r>
            <a:r>
              <a:rPr lang="en-CA" altLang="zh-CN" sz="3200" dirty="0"/>
              <a:t>W</a:t>
            </a:r>
            <a:r>
              <a:rPr lang="en-US" altLang="zh-CN" sz="3200" dirty="0"/>
              <a:t>eek</a:t>
            </a:r>
            <a:r>
              <a:rPr lang="zh-CN" altLang="en-US" sz="3200" dirty="0"/>
              <a:t>  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3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 a great first week for the MFRE 2013 class.</a:t>
            </a:r>
          </a:p>
          <a:p>
            <a:r>
              <a:rPr lang="en-CA" dirty="0" smtClean="0"/>
              <a:t>Class average percent return </a:t>
            </a:r>
            <a:r>
              <a:rPr lang="en-CA" dirty="0" smtClean="0">
                <a:solidFill>
                  <a:srgbClr val="FF0000"/>
                </a:solidFill>
              </a:rPr>
              <a:t>-3.8%.</a:t>
            </a:r>
          </a:p>
          <a:p>
            <a:r>
              <a:rPr lang="en-CA" dirty="0" smtClean="0"/>
              <a:t>Class portfolio value average down to 96,216.45.</a:t>
            </a:r>
          </a:p>
          <a:p>
            <a:r>
              <a:rPr lang="en-CA" dirty="0" smtClean="0"/>
              <a:t>Highest return, 1.1%, Lowest return </a:t>
            </a:r>
            <a:r>
              <a:rPr lang="en-CA" dirty="0" smtClean="0">
                <a:solidFill>
                  <a:srgbClr val="FF0000"/>
                </a:solidFill>
              </a:rPr>
              <a:t>-13.4%.</a:t>
            </a:r>
          </a:p>
          <a:p>
            <a:r>
              <a:rPr lang="en-CA" dirty="0" smtClean="0"/>
              <a:t>Total class loss of </a:t>
            </a:r>
            <a:r>
              <a:rPr lang="en-CA" dirty="0" smtClean="0">
                <a:solidFill>
                  <a:srgbClr val="FF0000"/>
                </a:solidFill>
              </a:rPr>
              <a:t>-</a:t>
            </a:r>
            <a:r>
              <a:rPr lang="en-CA" dirty="0">
                <a:solidFill>
                  <a:srgbClr val="FF0000"/>
                </a:solidFill>
              </a:rPr>
              <a:t>$</a:t>
            </a:r>
            <a:r>
              <a:rPr lang="en-CA" dirty="0" smtClean="0">
                <a:solidFill>
                  <a:srgbClr val="FF0000"/>
                </a:solidFill>
              </a:rPr>
              <a:t>105,147.50 </a:t>
            </a:r>
            <a:r>
              <a:rPr lang="en-CA" dirty="0" smtClean="0"/>
              <a:t>attributed to long positions.</a:t>
            </a:r>
          </a:p>
          <a:p>
            <a:r>
              <a:rPr lang="en-CA" dirty="0" smtClean="0"/>
              <a:t>Short positions netted $2,710.00.</a:t>
            </a:r>
          </a:p>
          <a:p>
            <a:r>
              <a:rPr lang="en-CA" dirty="0" smtClean="0"/>
              <a:t>All statistics as of market close Friday September 20th. (some major changes already this week)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Overall Portfolio Performance	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869160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week 1 returns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03943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80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MFRE 2013 portfolio value over WEEK 1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49802"/>
              </p:ext>
            </p:extLst>
          </p:nvPr>
        </p:nvGraphicFramePr>
        <p:xfrm>
          <a:off x="381000" y="1719262"/>
          <a:ext cx="8439472" cy="459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7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CA" sz="2200" dirty="0" smtClean="0"/>
              <a:t>Congratulations to </a:t>
            </a:r>
            <a:r>
              <a:rPr lang="en-CA" sz="2200" dirty="0"/>
              <a:t>Tekuni for ending week one at No</a:t>
            </a:r>
            <a:r>
              <a:rPr lang="en-CA" sz="2200" dirty="0" smtClean="0"/>
              <a:t>.1 (1.1% return).</a:t>
            </a:r>
          </a:p>
          <a:p>
            <a:r>
              <a:rPr lang="en-CA" sz="2200" dirty="0" smtClean="0"/>
              <a:t>To conclude, week 1 was a rude-awakening to the constant price fluctuations of commodity markets.</a:t>
            </a:r>
          </a:p>
          <a:p>
            <a:r>
              <a:rPr lang="en-CA" sz="2200" dirty="0" smtClean="0"/>
              <a:t>Are these losses the result of poor decision making or surprising market events? </a:t>
            </a:r>
          </a:p>
          <a:p>
            <a:r>
              <a:rPr lang="en-CA" sz="2200" dirty="0" smtClean="0"/>
              <a:t>Mike, will now discuss this weeks big market altering news.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Overall Portfolio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1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USDA Crop Production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Released on September 12</a:t>
            </a:r>
          </a:p>
          <a:p>
            <a:r>
              <a:rPr lang="en-CA" dirty="0" smtClean="0"/>
              <a:t>Slight increase in the expected U.S. corn production for 2013</a:t>
            </a:r>
          </a:p>
          <a:p>
            <a:r>
              <a:rPr lang="en-CA" dirty="0" smtClean="0"/>
              <a:t>3% reduction in estimated 2013 U.S. soybean production</a:t>
            </a:r>
          </a:p>
          <a:p>
            <a:endParaRPr lang="en-CA" dirty="0"/>
          </a:p>
        </p:txBody>
      </p:sp>
      <p:pic>
        <p:nvPicPr>
          <p:cNvPr id="6146" name="Picture 2" descr="http://www.operationcompassion.org/wp-content/uploads/2011/03/usda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736304" cy="18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6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TAPER!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93" y="4005064"/>
            <a:ext cx="8229600" cy="2265116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economy wasn’t strong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Dow and S&amp;P 500 averages surged to record highs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Commodity market spiked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heritagecapitalmanagement.com/wp-content/uploads/2013/06/Ben-Bernanke-press-conf-6-19-13-538x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20834" cy="23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Fed Stands Pat On Bond Buying - Bernanke's &quot;No Taper&quot; Sho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64" y="5085184"/>
            <a:ext cx="2583236" cy="17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3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16632"/>
            <a:ext cx="7600950" cy="3086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60738"/>
            <a:ext cx="5616624" cy="33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5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945</TotalTime>
  <Words>755</Words>
  <Application>Microsoft Macintosh PowerPoint</Application>
  <PresentationFormat>On-screen Show (4:3)</PresentationFormat>
  <Paragraphs>134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FRE501 Trading Game: Week 1</vt:lpstr>
      <vt:lpstr>Initial Thoughts</vt:lpstr>
      <vt:lpstr>Overall Portfolio Performance </vt:lpstr>
      <vt:lpstr>Overall week 1 returns</vt:lpstr>
      <vt:lpstr>MFRE 2013 portfolio value over WEEK 1</vt:lpstr>
      <vt:lpstr>Overall Portfolio Performance</vt:lpstr>
      <vt:lpstr>USDA Crop Production Report</vt:lpstr>
      <vt:lpstr>NO TAPER!</vt:lpstr>
      <vt:lpstr> </vt:lpstr>
      <vt:lpstr>Bullard Taper Comments</vt:lpstr>
      <vt:lpstr>Ease in Syria Tensions</vt:lpstr>
      <vt:lpstr>PowerPoint Presentation</vt:lpstr>
      <vt:lpstr>Evaluation Criteria</vt:lpstr>
      <vt:lpstr>Top 5 </vt:lpstr>
      <vt:lpstr>Ruiji Wu</vt:lpstr>
      <vt:lpstr>Linda Mao</vt:lpstr>
      <vt:lpstr>Amanda Ji</vt:lpstr>
      <vt:lpstr>Ariel Kagan</vt:lpstr>
      <vt:lpstr>Alejandro Barrero</vt:lpstr>
      <vt:lpstr>Overview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 501Trading Game: Week 1</dc:title>
  <dc:creator>brendan.mccaffery@alumni.ubc.ca</dc:creator>
  <cp:lastModifiedBy>Brendan  McCaffery</cp:lastModifiedBy>
  <cp:revision>30</cp:revision>
  <dcterms:created xsi:type="dcterms:W3CDTF">2013-09-23T22:01:47Z</dcterms:created>
  <dcterms:modified xsi:type="dcterms:W3CDTF">2013-09-24T17:53:37Z</dcterms:modified>
</cp:coreProperties>
</file>