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43"/>
  </p:notesMasterIdLst>
  <p:sldIdLst>
    <p:sldId id="256" r:id="rId3"/>
    <p:sldId id="27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71" r:id="rId35"/>
    <p:sldId id="272" r:id="rId36"/>
    <p:sldId id="273" r:id="rId37"/>
    <p:sldId id="274" r:id="rId38"/>
    <p:sldId id="275" r:id="rId39"/>
    <p:sldId id="276" r:id="rId40"/>
    <p:sldId id="257" r:id="rId41"/>
    <p:sldId id="288" r:id="rId4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IFE%20IN%20VANCOUVER\FRE501\trading%20game\blog%20revi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IFE%20IN%20VANCOUVER\FRE501\trading%20game\blog%20revie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IFE%20IN%20VANCOUVER\FRE501\trading%20game\blog%20review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v>mean</c:v>
          </c:tx>
          <c:spPr>
            <a:ln w="381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Sheet2!$B$18:$F$18</c:f>
              <c:numCache>
                <c:formatCode>d\-mmm</c:formatCode>
                <c:ptCount val="5"/>
                <c:pt idx="0">
                  <c:v>41547</c:v>
                </c:pt>
                <c:pt idx="1">
                  <c:v>41548</c:v>
                </c:pt>
                <c:pt idx="2">
                  <c:v>41549</c:v>
                </c:pt>
                <c:pt idx="3">
                  <c:v>41550</c:v>
                </c:pt>
                <c:pt idx="4">
                  <c:v>41551</c:v>
                </c:pt>
              </c:numCache>
            </c:numRef>
          </c:xVal>
          <c:yVal>
            <c:numRef>
              <c:f>Sheet2!$B$19:$F$19</c:f>
              <c:numCache>
                <c:formatCode>General</c:formatCode>
                <c:ptCount val="5"/>
                <c:pt idx="0">
                  <c:v>-3.4359259259259249E-2</c:v>
                </c:pt>
                <c:pt idx="1">
                  <c:v>-3.6170370370370367E-2</c:v>
                </c:pt>
                <c:pt idx="2">
                  <c:v>-2.9159259259259239E-2</c:v>
                </c:pt>
                <c:pt idx="3">
                  <c:v>-3.2233333333333329E-2</c:v>
                </c:pt>
                <c:pt idx="4">
                  <c:v>-3.3574074074074069E-2</c:v>
                </c:pt>
              </c:numCache>
            </c:numRef>
          </c:yVal>
          <c:smooth val="1"/>
        </c:ser>
        <c:ser>
          <c:idx val="2"/>
          <c:order val="1"/>
          <c:tx>
            <c:v>maximum</c:v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Sheet2!$B$18:$F$18</c:f>
              <c:numCache>
                <c:formatCode>d\-mmm</c:formatCode>
                <c:ptCount val="5"/>
                <c:pt idx="0">
                  <c:v>41547</c:v>
                </c:pt>
                <c:pt idx="1">
                  <c:v>41548</c:v>
                </c:pt>
                <c:pt idx="2">
                  <c:v>41549</c:v>
                </c:pt>
                <c:pt idx="3">
                  <c:v>41550</c:v>
                </c:pt>
                <c:pt idx="4">
                  <c:v>41551</c:v>
                </c:pt>
              </c:numCache>
            </c:numRef>
          </c:xVal>
          <c:yVal>
            <c:numRef>
              <c:f>Sheet2!$B$20:$F$20</c:f>
              <c:numCache>
                <c:formatCode>General</c:formatCode>
                <c:ptCount val="5"/>
                <c:pt idx="0">
                  <c:v>0.34770000000000001</c:v>
                </c:pt>
                <c:pt idx="1">
                  <c:v>0.41930000000000001</c:v>
                </c:pt>
                <c:pt idx="2">
                  <c:v>0.43109999999999998</c:v>
                </c:pt>
                <c:pt idx="3">
                  <c:v>0.35920000000000002</c:v>
                </c:pt>
                <c:pt idx="4">
                  <c:v>0.312</c:v>
                </c:pt>
              </c:numCache>
            </c:numRef>
          </c:yVal>
          <c:smooth val="1"/>
        </c:ser>
        <c:ser>
          <c:idx val="0"/>
          <c:order val="3"/>
          <c:tx>
            <c:v>minimum</c:v>
          </c:tx>
          <c:spPr>
            <a:ln w="381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Sheet2!$B$18:$F$18</c:f>
              <c:numCache>
                <c:formatCode>d\-mmm</c:formatCode>
                <c:ptCount val="5"/>
                <c:pt idx="0">
                  <c:v>41547</c:v>
                </c:pt>
                <c:pt idx="1">
                  <c:v>41548</c:v>
                </c:pt>
                <c:pt idx="2">
                  <c:v>41549</c:v>
                </c:pt>
                <c:pt idx="3">
                  <c:v>41550</c:v>
                </c:pt>
                <c:pt idx="4">
                  <c:v>41551</c:v>
                </c:pt>
              </c:numCache>
            </c:numRef>
          </c:xVal>
          <c:yVal>
            <c:numRef>
              <c:f>Sheet2!$B$21:$F$21</c:f>
              <c:numCache>
                <c:formatCode>General</c:formatCode>
                <c:ptCount val="5"/>
                <c:pt idx="0">
                  <c:v>-0.34039999999999998</c:v>
                </c:pt>
                <c:pt idx="1">
                  <c:v>-0.42470000000000002</c:v>
                </c:pt>
                <c:pt idx="2">
                  <c:v>-0.51880000000000004</c:v>
                </c:pt>
                <c:pt idx="3">
                  <c:v>-0.46479999999999999</c:v>
                </c:pt>
                <c:pt idx="4">
                  <c:v>-0.46410000000000001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6582672"/>
        <c:axId val="256583232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2"/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Sheet2!$B$18:$F$18</c15:sqref>
                        </c15:formulaRef>
                      </c:ext>
                    </c:extLst>
                    <c:numCache>
                      <c:formatCode>d\-mmm</c:formatCode>
                      <c:ptCount val="5"/>
                      <c:pt idx="0">
                        <c:v>41547</c:v>
                      </c:pt>
                      <c:pt idx="1">
                        <c:v>41548</c:v>
                      </c:pt>
                      <c:pt idx="2">
                        <c:v>41549</c:v>
                      </c:pt>
                      <c:pt idx="3">
                        <c:v>41550</c:v>
                      </c:pt>
                      <c:pt idx="4">
                        <c:v>41551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Sheet2!$B$21:$F$21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-0.34039999999999998</c:v>
                      </c:pt>
                      <c:pt idx="1">
                        <c:v>-0.42470000000000002</c:v>
                      </c:pt>
                      <c:pt idx="2">
                        <c:v>-0.51880000000000004</c:v>
                      </c:pt>
                      <c:pt idx="3">
                        <c:v>-0.46479999999999999</c:v>
                      </c:pt>
                      <c:pt idx="4">
                        <c:v>-0.46410000000000001</c:v>
                      </c:pt>
                    </c:numCache>
                  </c:numRef>
                </c:yVal>
                <c:smooth val="1"/>
              </c15:ser>
            </c15:filteredScatterSeries>
          </c:ext>
        </c:extLst>
      </c:scatterChart>
      <c:valAx>
        <c:axId val="256582672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583232"/>
        <c:crosses val="autoZero"/>
        <c:crossBetween val="midCat"/>
        <c:majorUnit val="1"/>
      </c:valAx>
      <c:valAx>
        <c:axId val="25658323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582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CA"/>
              <a:t>Trades Made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Sheet1!$X$7:$AC$7</c:f>
              <c:strCache>
                <c:ptCount val="6"/>
                <c:pt idx="0">
                  <c:v>0-5</c:v>
                </c:pt>
                <c:pt idx="1">
                  <c:v>6-10</c:v>
                </c:pt>
                <c:pt idx="2">
                  <c:v>11-15</c:v>
                </c:pt>
                <c:pt idx="3">
                  <c:v>16-20</c:v>
                </c:pt>
                <c:pt idx="4">
                  <c:v>21-25</c:v>
                </c:pt>
                <c:pt idx="5">
                  <c:v>26-30</c:v>
                </c:pt>
              </c:strCache>
            </c:strRef>
          </c:cat>
          <c:val>
            <c:numRef>
              <c:f>Sheet1!$X$8:$AC$8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56585472"/>
        <c:axId val="256586032"/>
      </c:barChart>
      <c:catAx>
        <c:axId val="25658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586032"/>
        <c:crosses val="autoZero"/>
        <c:auto val="1"/>
        <c:lblAlgn val="ctr"/>
        <c:lblOffset val="100"/>
        <c:noMultiLvlLbl val="0"/>
      </c:catAx>
      <c:valAx>
        <c:axId val="256586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658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cat>
            <c:multiLvlStrRef>
              <c:f>Sheet1!$J$7:$K$21</c:f>
              <c:multiLvlStrCache>
                <c:ptCount val="15"/>
                <c:lvl>
                  <c:pt idx="0">
                    <c:v>30-Sep</c:v>
                  </c:pt>
                  <c:pt idx="1">
                    <c:v>01-Oct</c:v>
                  </c:pt>
                  <c:pt idx="2">
                    <c:v>02-Oct</c:v>
                  </c:pt>
                  <c:pt idx="3">
                    <c:v>03-Oct</c:v>
                  </c:pt>
                  <c:pt idx="4">
                    <c:v>04-Oct</c:v>
                  </c:pt>
                  <c:pt idx="5">
                    <c:v>30-Sep</c:v>
                  </c:pt>
                  <c:pt idx="6">
                    <c:v>01-Oct</c:v>
                  </c:pt>
                  <c:pt idx="7">
                    <c:v>02-Oct</c:v>
                  </c:pt>
                  <c:pt idx="8">
                    <c:v>03-Oct</c:v>
                  </c:pt>
                  <c:pt idx="9">
                    <c:v>04-Oct</c:v>
                  </c:pt>
                  <c:pt idx="10">
                    <c:v>30-Sep</c:v>
                  </c:pt>
                  <c:pt idx="11">
                    <c:v>01-Oct</c:v>
                  </c:pt>
                  <c:pt idx="12">
                    <c:v>02-Oct</c:v>
                  </c:pt>
                  <c:pt idx="13">
                    <c:v>03-Oct</c:v>
                  </c:pt>
                  <c:pt idx="14">
                    <c:v>04-Oct</c:v>
                  </c:pt>
                </c:lvl>
                <c:lvl>
                  <c:pt idx="0">
                    <c:v>Airlie</c:v>
                  </c:pt>
                  <c:pt idx="5">
                    <c:v>Behzad</c:v>
                  </c:pt>
                  <c:pt idx="10">
                    <c:v>Linda</c:v>
                  </c:pt>
                </c:lvl>
              </c:multiLvlStrCache>
            </c:multiLvlStrRef>
          </c:cat>
          <c:val>
            <c:numRef>
              <c:f>Sheet1!$L$7:$L$21</c:f>
              <c:numCache>
                <c:formatCode>General</c:formatCode>
                <c:ptCount val="15"/>
                <c:pt idx="0">
                  <c:v>5.7</c:v>
                </c:pt>
                <c:pt idx="1">
                  <c:v>7.72</c:v>
                </c:pt>
                <c:pt idx="2">
                  <c:v>8.61</c:v>
                </c:pt>
                <c:pt idx="3">
                  <c:v>7.64</c:v>
                </c:pt>
                <c:pt idx="4">
                  <c:v>8.4700000000000006</c:v>
                </c:pt>
                <c:pt idx="5">
                  <c:v>6.75</c:v>
                </c:pt>
                <c:pt idx="6">
                  <c:v>8.34</c:v>
                </c:pt>
                <c:pt idx="7">
                  <c:v>9.35</c:v>
                </c:pt>
                <c:pt idx="8">
                  <c:v>9.23</c:v>
                </c:pt>
                <c:pt idx="9">
                  <c:v>7.13</c:v>
                </c:pt>
                <c:pt idx="10">
                  <c:v>5.94</c:v>
                </c:pt>
                <c:pt idx="11">
                  <c:v>7.93</c:v>
                </c:pt>
                <c:pt idx="12">
                  <c:v>8.5399999999999991</c:v>
                </c:pt>
                <c:pt idx="13">
                  <c:v>8.17</c:v>
                </c:pt>
                <c:pt idx="14">
                  <c:v>6.32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588272"/>
        <c:axId val="256588832"/>
      </c:barChart>
      <c:catAx>
        <c:axId val="25658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588832"/>
        <c:crosses val="autoZero"/>
        <c:auto val="1"/>
        <c:lblAlgn val="ctr"/>
        <c:lblOffset val="100"/>
        <c:noMultiLvlLbl val="0"/>
      </c:catAx>
      <c:valAx>
        <c:axId val="25658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58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8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1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</a:t>
            </a:r>
            <a:r>
              <a:rPr lang="en-US" baseline="0" dirty="0" smtClean="0"/>
              <a:t> c</a:t>
            </a:r>
            <a:r>
              <a:rPr lang="en-US" dirty="0" smtClean="0"/>
              <a:t>ourse details </a:t>
            </a:r>
            <a:r>
              <a:rPr lang="en-US" baseline="0" dirty="0" smtClean="0"/>
              <a:t>and/or books/materials needed for a class/project.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7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10/8/2013 10:31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10/8/2013 10:31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10/8/2013 10:31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10/8/2013 10:31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10/8/2013 10:31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10/8/2013 10:31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10/8/2013 10:31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10/8/2013 10:31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10/8/2013 10:31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10/8/2013 10:31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10/8/2013 10:31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10/8/2013 10:31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ubc.ca/vanillachen/2013/10/04/up-and-down-the-market-or-your-trading-ambition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bc.ca/laurauguc/2013/10/04/23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bc.ca/farmyharmy/2013/10/04/the-abcs-of-farleks-futures-style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ubc.ca/alexly/2013/10/04/how-to-lose-money-season-2/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bc.ca/airliet/2013/10/01/just-an-udder-trading-week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bc.ca/amandaji/2013/10/04/bye-bye-corn/" TargetMode="External"/><Relationship Id="rId2" Type="http://schemas.openxmlformats.org/officeDocument/2006/relationships/hyperlink" Target="http://blogs.ubc.ca/ftedja/2013/10/04/not-so-gloom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4343400"/>
            <a:ext cx="6858000" cy="1447800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chemeClr val="accent1">
                    <a:lumMod val="75000"/>
                  </a:schemeClr>
                </a:solidFill>
              </a:rPr>
              <a:t>Week three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MFRE FUTURES TRADING GAME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Ariel,  </a:t>
            </a:r>
            <a:r>
              <a:rPr lang="en-US" dirty="0" err="1" smtClean="0"/>
              <a:t>Tekuni</a:t>
            </a:r>
            <a:r>
              <a:rPr lang="en-US" dirty="0" smtClean="0"/>
              <a:t>,  Mia, Linda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The question is....do we really do that!!!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49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Maybe no! For a number of us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38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35696" y="2780928"/>
            <a:ext cx="8229600" cy="1143000"/>
          </a:xfrm>
        </p:spPr>
        <p:txBody>
          <a:bodyPr/>
          <a:lstStyle/>
          <a:p>
            <a:r>
              <a:rPr lang="en-CA" dirty="0" smtClean="0"/>
              <a:t>Yes for some!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55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03648" y="2708920"/>
            <a:ext cx="8229600" cy="1143000"/>
          </a:xfrm>
        </p:spPr>
        <p:txBody>
          <a:bodyPr/>
          <a:lstStyle/>
          <a:p>
            <a:r>
              <a:rPr lang="en-CA" dirty="0" smtClean="0"/>
              <a:t>Did it move the market?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11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7664" y="2924944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Most of us were not sure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16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35896" y="3140968"/>
            <a:ext cx="8229600" cy="1143000"/>
          </a:xfrm>
        </p:spPr>
        <p:txBody>
          <a:bodyPr/>
          <a:lstStyle/>
          <a:p>
            <a:r>
              <a:rPr lang="en-CA" dirty="0" smtClean="0"/>
              <a:t>Why?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55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83768" y="3068960"/>
            <a:ext cx="8229600" cy="1143000"/>
          </a:xfrm>
        </p:spPr>
        <p:txBody>
          <a:bodyPr/>
          <a:lstStyle/>
          <a:p>
            <a:r>
              <a:rPr lang="en-CA" dirty="0" smtClean="0"/>
              <a:t>We didn’t read it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We still not sure of how to relate the report to market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85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7704" y="2924944"/>
            <a:ext cx="8229600" cy="1143000"/>
          </a:xfrm>
        </p:spPr>
        <p:txBody>
          <a:bodyPr/>
          <a:lstStyle/>
          <a:p>
            <a:r>
              <a:rPr lang="en-CA" dirty="0" smtClean="0"/>
              <a:t>Can’t wake up at 3am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19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11760" y="2852936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Sense some fatigue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79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This week’s news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Spotlight: US Gov’t Shutdown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MFRE Portfolio reviews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Lessons Learned this week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Top </a:t>
            </a: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Blogs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!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7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people become tired </a:t>
            </a:r>
            <a:r>
              <a:rPr lang="en-CA" dirty="0" smtClean="0"/>
              <a:t>of blogging </a:t>
            </a:r>
            <a:r>
              <a:rPr lang="en-CA" dirty="0" smtClean="0"/>
              <a:t>video making and homework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60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2880320"/>
          </a:xfrm>
        </p:spPr>
        <p:txBody>
          <a:bodyPr>
            <a:normAutofit/>
          </a:bodyPr>
          <a:lstStyle/>
          <a:p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Brendan says completing Masters while trading ......is like driving while </a:t>
            </a:r>
            <a:r>
              <a:rPr lang="en-CA" dirty="0" smtClean="0"/>
              <a:t>texting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23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91680" y="3140968"/>
            <a:ext cx="8229600" cy="1143000"/>
          </a:xfrm>
        </p:spPr>
        <p:txBody>
          <a:bodyPr/>
          <a:lstStyle/>
          <a:p>
            <a:r>
              <a:rPr lang="en-CA" dirty="0" smtClean="0"/>
              <a:t>You’ll drive into a</a:t>
            </a:r>
            <a:r>
              <a:rPr lang="en-CA" dirty="0" smtClean="0"/>
              <a:t> ditch!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78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Government Shutdown</a:t>
            </a:r>
            <a:endParaRPr lang="en-CA" dirty="0"/>
          </a:p>
        </p:txBody>
      </p:sp>
      <p:pic>
        <p:nvPicPr>
          <p:cNvPr id="4" name="Picture 4" descr="maxresdefaul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1628800"/>
            <a:ext cx="799253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  <a:endParaRPr lang="en-CA" dirty="0"/>
          </a:p>
        </p:txBody>
      </p:sp>
      <p:pic>
        <p:nvPicPr>
          <p:cNvPr id="4" name="Picture 4" descr="United_States_Capitol_-_west_fr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4" y="1844824"/>
            <a:ext cx="83899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umblr_mu6s9oAp9d1sq2ltqo4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351588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US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29000"/>
            <a:ext cx="5082314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1003-government-shutdown-salaries_full_3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5038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national-zoo-pan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56" y="425451"/>
            <a:ext cx="5508144" cy="365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Keep Calm </a:t>
            </a:r>
          </a:p>
          <a:p>
            <a:r>
              <a:rPr lang="en-US" dirty="0"/>
              <a:t>Try new strategies </a:t>
            </a:r>
          </a:p>
          <a:p>
            <a:r>
              <a:rPr lang="en-US" dirty="0"/>
              <a:t>Tell stories! 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957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772816"/>
            <a:ext cx="7992888" cy="4248472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Week Review of MFRE Portfolio </a:t>
            </a:r>
            <a:r>
              <a:rPr lang="en-CA" b="1" dirty="0" smtClean="0"/>
              <a:t>Performance</a:t>
            </a:r>
            <a:br>
              <a:rPr lang="en-CA" b="1" dirty="0" smtClean="0"/>
            </a:br>
            <a:endParaRPr lang="en-CA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03848" y="4371094"/>
            <a:ext cx="2664296" cy="16557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 smtClean="0"/>
              <a:t>Sep 30 – Oct 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9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of portfolio return</a:t>
            </a:r>
            <a:endParaRPr lang="en-CA" b="1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332183"/>
              </p:ext>
            </p:extLst>
          </p:nvPr>
        </p:nvGraphicFramePr>
        <p:xfrm>
          <a:off x="612648" y="1690689"/>
          <a:ext cx="7500706" cy="471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31" y="1690689"/>
            <a:ext cx="2355423" cy="2355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44" y="3861048"/>
            <a:ext cx="2582014" cy="258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week’s news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03648" y="2780928"/>
            <a:ext cx="628228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6000" dirty="0" smtClean="0"/>
              <a:t>USDA crop report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14075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Trades Made Since First Week</a:t>
            </a:r>
            <a:endParaRPr lang="en-CA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093544"/>
              </p:ext>
            </p:extLst>
          </p:nvPr>
        </p:nvGraphicFramePr>
        <p:xfrm>
          <a:off x="345315" y="1690689"/>
          <a:ext cx="5669119" cy="414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AEFFF"/>
              </a:clrFrom>
              <a:clrTo>
                <a:srgbClr val="FAE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64" y="2601533"/>
            <a:ext cx="3616204" cy="32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5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Sharpe </a:t>
            </a:r>
            <a:r>
              <a:rPr lang="en-US" b="1" dirty="0" smtClean="0"/>
              <a:t>Ratio</a:t>
            </a:r>
            <a:endParaRPr lang="en-CA" b="1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628649" y="1481070"/>
            <a:ext cx="8141863" cy="46958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i="1" dirty="0" smtClean="0">
                <a:latin typeface="Arial Black" panose="020B0A04020102020204" pitchFamily="34" charset="0"/>
              </a:rPr>
              <a:t>Getting Paid for Risk</a:t>
            </a:r>
          </a:p>
          <a:p>
            <a:r>
              <a:rPr lang="en-CA" dirty="0" smtClean="0"/>
              <a:t>A measure of what an investment returned for each "unit" of risk it carried. </a:t>
            </a:r>
          </a:p>
          <a:p>
            <a:r>
              <a:rPr lang="en-CA" dirty="0" smtClean="0"/>
              <a:t>The higher the Sharpe ratio, the better the investment's historical risk-adjusted performance.</a:t>
            </a:r>
          </a:p>
          <a:p>
            <a:endParaRPr lang="en-CA" dirty="0" smtClean="0"/>
          </a:p>
        </p:txBody>
      </p:sp>
      <p:pic>
        <p:nvPicPr>
          <p:cNvPr id="7" name="Picture 4" descr="http://cdn5.benzinga.com/files/imagecache/image_max_1024x768/images/story/2012/shutterstock_1094799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69"/>
          <a:stretch/>
        </p:blipFill>
        <p:spPr bwMode="auto">
          <a:xfrm>
            <a:off x="1065101" y="3962382"/>
            <a:ext cx="2782353" cy="25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75883" y="3983829"/>
                <a:ext cx="4339466" cy="2214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CA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CA" sz="2000" dirty="0"/>
                            <m:t>(</m:t>
                          </m:r>
                          <m:r>
                            <m:rPr>
                              <m:nor/>
                            </m:rPr>
                            <a:rPr lang="en-CA" sz="2000" dirty="0"/>
                            <m:t>Expected</m:t>
                          </m:r>
                          <m:r>
                            <m:rPr>
                              <m:nor/>
                            </m:rPr>
                            <a:rPr lang="en-CA" sz="2000" dirty="0"/>
                            <m:t> </m:t>
                          </m:r>
                          <m:r>
                            <m:rPr>
                              <m:nor/>
                            </m:rPr>
                            <a:rPr lang="en-CA" sz="2000" dirty="0"/>
                            <m:t>Portfolio</m:t>
                          </m:r>
                          <m:r>
                            <m:rPr>
                              <m:nor/>
                            </m:rPr>
                            <a:rPr lang="en-CA" sz="2000" dirty="0"/>
                            <m:t> </m:t>
                          </m:r>
                          <m:r>
                            <m:rPr>
                              <m:nor/>
                            </m:rPr>
                            <a:rPr lang="en-CA" sz="2000" dirty="0"/>
                            <m:t>Return</m:t>
                          </m:r>
                          <m:r>
                            <m:rPr>
                              <m:nor/>
                            </m:rPr>
                            <a:rPr lang="en-CA" sz="2000" dirty="0"/>
                            <m:t> − </m:t>
                          </m:r>
                          <m:r>
                            <m:rPr>
                              <m:nor/>
                            </m:rPr>
                            <a:rPr lang="en-CA" sz="2000" dirty="0"/>
                            <m:t>Risk</m:t>
                          </m:r>
                          <m:r>
                            <m:rPr>
                              <m:nor/>
                            </m:rPr>
                            <a:rPr lang="en-CA" sz="2000" dirty="0"/>
                            <m:t> </m:t>
                          </m:r>
                          <m:r>
                            <m:rPr>
                              <m:nor/>
                            </m:rPr>
                            <a:rPr lang="en-CA" sz="2000" dirty="0"/>
                            <m:t>Free</m:t>
                          </m:r>
                          <m:r>
                            <m:rPr>
                              <m:nor/>
                            </m:rPr>
                            <a:rPr lang="en-CA" sz="2000" dirty="0"/>
                            <m:t> </m:t>
                          </m:r>
                          <m:r>
                            <m:rPr>
                              <m:nor/>
                            </m:rPr>
                            <a:rPr lang="en-CA" sz="2000" dirty="0"/>
                            <m:t>Rate</m:t>
                          </m:r>
                          <m:r>
                            <m:rPr>
                              <m:nor/>
                            </m:rPr>
                            <a:rPr lang="en-CA" sz="2000" dirty="0"/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CA" sz="2000" dirty="0"/>
                            <m:t>Portfolio</m:t>
                          </m:r>
                          <m:r>
                            <m:rPr>
                              <m:nor/>
                            </m:rPr>
                            <a:rPr lang="en-CA" sz="2000" dirty="0"/>
                            <m:t> </m:t>
                          </m:r>
                          <m:r>
                            <m:rPr>
                              <m:nor/>
                            </m:rPr>
                            <a:rPr lang="en-CA" sz="2000" dirty="0"/>
                            <m:t>Standard</m:t>
                          </m:r>
                          <m:r>
                            <m:rPr>
                              <m:nor/>
                            </m:rPr>
                            <a:rPr lang="en-CA" sz="2000" dirty="0"/>
                            <m:t> </m:t>
                          </m:r>
                          <m:r>
                            <m:rPr>
                              <m:nor/>
                            </m:rPr>
                            <a:rPr lang="en-CA" sz="2000" dirty="0"/>
                            <m:t>Deviation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Notice: </a:t>
                </a:r>
                <a:r>
                  <a:rPr lang="en-CA" sz="2000" dirty="0"/>
                  <a:t>Sharpe ratios work best when figured over a period of at least three </a:t>
                </a:r>
                <a:r>
                  <a:rPr lang="en-CA" sz="2000" dirty="0" smtClean="0"/>
                  <a:t>years.</a:t>
                </a:r>
                <a:endParaRPr lang="en-CA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883" y="3983829"/>
                <a:ext cx="4339466" cy="2214581"/>
              </a:xfrm>
              <a:prstGeom prst="rect">
                <a:avLst/>
              </a:prstGeom>
              <a:blipFill rotWithShape="0">
                <a:blip r:embed="rId3"/>
                <a:stretch>
                  <a:fillRect l="-1404" r="-4775" b="-41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5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Sharpe Ratio Rankings</a:t>
            </a:r>
            <a:endParaRPr lang="en-CA" b="1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77687"/>
              </p:ext>
            </p:extLst>
          </p:nvPr>
        </p:nvGraphicFramePr>
        <p:xfrm>
          <a:off x="525619" y="1931831"/>
          <a:ext cx="5012296" cy="388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82" y="2139301"/>
            <a:ext cx="31718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88640"/>
            <a:ext cx="5339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Top bloggers pool</a:t>
            </a:r>
            <a:endParaRPr lang="en-C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772816"/>
            <a:ext cx="2855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Harmony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0162" y="2776589"/>
            <a:ext cx="1215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Bee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4658" y="1787292"/>
            <a:ext cx="1761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Airlie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8196" y="3030470"/>
            <a:ext cx="2232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Vanilla</a:t>
            </a:r>
            <a:endParaRPr lang="en-US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0906" y="4261174"/>
            <a:ext cx="1567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Suey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4288" y="2674407"/>
            <a:ext cx="1459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Ruiji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8612" y="4105441"/>
            <a:ext cx="1800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Laura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46855" y="5594405"/>
            <a:ext cx="3348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GianMacro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490" y="4471894"/>
            <a:ext cx="1525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Alex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74658" y="5685152"/>
            <a:ext cx="2674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Amanda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70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4" y="1517937"/>
            <a:ext cx="3491880" cy="4495800"/>
          </a:xfrm>
        </p:spPr>
        <p:txBody>
          <a:bodyPr/>
          <a:lstStyle/>
          <a:p>
            <a:r>
              <a:rPr lang="en-US" dirty="0" smtClean="0"/>
              <a:t>Vivid explanation of trading decision</a:t>
            </a:r>
          </a:p>
          <a:p>
            <a:r>
              <a:rPr lang="en-US" dirty="0" smtClean="0"/>
              <a:t>Creative </a:t>
            </a:r>
          </a:p>
          <a:p>
            <a:r>
              <a:rPr lang="en-US" dirty="0" smtClean="0"/>
              <a:t>Professional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531864"/>
            <a:ext cx="3946253" cy="3193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0" y="3765837"/>
            <a:ext cx="4175376" cy="29104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70180" y="649165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4"/>
              </a:rPr>
              <a:t>Vanilla Chen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474583" y="188640"/>
            <a:ext cx="2232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Vanilla</a:t>
            </a:r>
            <a:endParaRPr lang="en-US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001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CA" dirty="0" smtClean="0"/>
              <a:t>Introduce new concepts and application in 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Open interest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Spread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Correlation matrix</a:t>
            </a:r>
          </a:p>
          <a:p>
            <a:pPr>
              <a:buFont typeface="Wingdings" panose="05000000000000000000" pitchFamily="2" charset="2"/>
              <a:buChar char="v"/>
            </a:pPr>
            <a:endParaRPr lang="en-C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CA" dirty="0" smtClean="0"/>
              <a:t>Combine </a:t>
            </a:r>
            <a:r>
              <a:rPr lang="en-CA" dirty="0"/>
              <a:t>the theory with her experience and </a:t>
            </a:r>
            <a:r>
              <a:rPr lang="en-CA" dirty="0" smtClean="0"/>
              <a:t>analysis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dirty="0" smtClean="0"/>
              <a:t>Professional and deep analysis 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67544" y="116632"/>
            <a:ext cx="1800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Laura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351137"/>
            <a:ext cx="4419600" cy="1171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47856" y="63313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3"/>
              </a:rPr>
              <a:t>Laura</a:t>
            </a:r>
            <a:endParaRPr lang="en-CA" dirty="0"/>
          </a:p>
        </p:txBody>
      </p:sp>
      <p:sp>
        <p:nvSpPr>
          <p:cNvPr id="11" name="Oval Callout 10"/>
          <p:cNvSpPr/>
          <p:nvPr/>
        </p:nvSpPr>
        <p:spPr>
          <a:xfrm>
            <a:off x="6335524" y="5445224"/>
            <a:ext cx="1944216" cy="1152128"/>
          </a:xfrm>
          <a:prstGeom prst="wedgeEllipse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6407532" y="583662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more!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84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5" y="1816406"/>
            <a:ext cx="4032448" cy="4495800"/>
          </a:xfrm>
          <a:ln w="44450" cmpd="sng">
            <a:solidFill>
              <a:srgbClr val="FFFF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Creative strategy base-</a:t>
            </a:r>
            <a:r>
              <a:rPr lang="en-CA" b="1" dirty="0" smtClean="0"/>
              <a:t>fartlek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2855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Harmony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3792"/>
            <a:ext cx="3635896" cy="18486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28184" y="244661"/>
            <a:ext cx="1525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Alex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88024" y="1600200"/>
            <a:ext cx="432048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61078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3"/>
              </a:rPr>
              <a:t>harmony's </a:t>
            </a:r>
            <a:r>
              <a:rPr lang="en-CA" dirty="0" err="1" smtClean="0">
                <a:hlinkClick r:id="rId3"/>
              </a:rPr>
              <a:t>mfre</a:t>
            </a:r>
            <a:r>
              <a:rPr lang="en-CA" dirty="0" smtClean="0">
                <a:hlinkClick r:id="rId3"/>
              </a:rPr>
              <a:t> blog</a:t>
            </a:r>
            <a:endParaRPr lang="en-CA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83969" y="1852300"/>
            <a:ext cx="4860032" cy="4495800"/>
          </a:xfrm>
          <a:prstGeom prst="rect">
            <a:avLst/>
          </a:prstGeom>
          <a:ln w="44450">
            <a:solidFill>
              <a:srgbClr val="FFFF00"/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How to lose money-season 2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Two hedge position with two stop order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52" y="2481251"/>
            <a:ext cx="1881546" cy="1511222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78" y="2481251"/>
            <a:ext cx="1627469" cy="1511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60232" y="638399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hlinkClick r:id="rId6"/>
              </a:rPr>
              <a:t>alex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47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64088" y="1752600"/>
            <a:ext cx="3456384" cy="4495800"/>
          </a:xfrm>
        </p:spPr>
        <p:txBody>
          <a:bodyPr/>
          <a:lstStyle/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12648" y="188640"/>
            <a:ext cx="1761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Airlie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2132856"/>
            <a:ext cx="3456384" cy="4268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782" y="6430516"/>
            <a:ext cx="197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3"/>
              </a:rPr>
              <a:t>Airlie</a:t>
            </a:r>
            <a:endParaRPr lang="en-CA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9904" y="1752600"/>
            <a:ext cx="3456384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Livestock </a:t>
            </a:r>
            <a:r>
              <a:rPr lang="en-US" dirty="0" smtClean="0"/>
              <a:t>future</a:t>
            </a:r>
          </a:p>
          <a:p>
            <a:r>
              <a:rPr lang="en-US" dirty="0" smtClean="0"/>
              <a:t>New information</a:t>
            </a:r>
          </a:p>
          <a:p>
            <a:r>
              <a:rPr lang="en-US" dirty="0" smtClean="0"/>
              <a:t>Analysis</a:t>
            </a:r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86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4320480" cy="4495800"/>
          </a:xfrm>
        </p:spPr>
        <p:txBody>
          <a:bodyPr/>
          <a:lstStyle/>
          <a:p>
            <a:r>
              <a:rPr lang="en-US" dirty="0" smtClean="0"/>
              <a:t>Amanda style format!</a:t>
            </a:r>
          </a:p>
          <a:p>
            <a:r>
              <a:rPr lang="en-US" dirty="0" smtClean="0"/>
              <a:t>Forecast of fall in volume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292080" y="209855"/>
            <a:ext cx="20162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Bee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209855"/>
            <a:ext cx="2674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Amanda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62934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2"/>
              </a:rPr>
              <a:t>Bee</a:t>
            </a:r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55221" y="1638146"/>
            <a:ext cx="432048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Great graphics</a:t>
            </a:r>
          </a:p>
          <a:p>
            <a:r>
              <a:rPr lang="en-US" dirty="0" smtClean="0"/>
              <a:t>Well-written</a:t>
            </a:r>
          </a:p>
          <a:p>
            <a:r>
              <a:rPr lang="en-US" dirty="0" smtClean="0"/>
              <a:t>Good analysis</a:t>
            </a:r>
          </a:p>
          <a:p>
            <a:r>
              <a:rPr lang="en-US" dirty="0" smtClean="0"/>
              <a:t>Forecast of fall in price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923379" y="63123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3"/>
              </a:rPr>
              <a:t>Amanda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66" y="2996952"/>
            <a:ext cx="2181225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684" y="3886046"/>
            <a:ext cx="3577580" cy="2466975"/>
          </a:xfrm>
          <a:prstGeom prst="rect">
            <a:avLst/>
          </a:prstGeom>
        </p:spPr>
      </p:pic>
      <p:sp>
        <p:nvSpPr>
          <p:cNvPr id="12" name="Lightning Bolt 11"/>
          <p:cNvSpPr/>
          <p:nvPr/>
        </p:nvSpPr>
        <p:spPr>
          <a:xfrm>
            <a:off x="177335" y="2780928"/>
            <a:ext cx="1877894" cy="307352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 rot="19971897">
            <a:off x="852665" y="3160705"/>
            <a:ext cx="461665" cy="180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U.S. shut down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46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51520" y="504155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TOP FIVE BLOGGERS</a:t>
            </a: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" y="617435"/>
            <a:ext cx="3221140" cy="3221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28" y="2375065"/>
            <a:ext cx="3330893" cy="3248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88" y="664714"/>
            <a:ext cx="3546865" cy="3546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9" y="4249072"/>
            <a:ext cx="2228148" cy="23873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49" y="3537723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7704" y="1844824"/>
            <a:ext cx="5976664" cy="3528392"/>
          </a:xfrm>
        </p:spPr>
        <p:txBody>
          <a:bodyPr/>
          <a:lstStyle/>
          <a:p>
            <a:r>
              <a:rPr lang="en-CA" dirty="0" smtClean="0"/>
              <a:t>What did it contain?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40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3230" y="2967335"/>
            <a:ext cx="6977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Thank you for listening!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06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5736" y="2564904"/>
            <a:ext cx="8805664" cy="2736304"/>
          </a:xfrm>
        </p:spPr>
        <p:txBody>
          <a:bodyPr/>
          <a:lstStyle/>
          <a:p>
            <a:r>
              <a:rPr lang="en-CA" dirty="0" smtClean="0"/>
              <a:t>Same old news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14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Crop stocks higher than expected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2363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400" dirty="0" smtClean="0">
                <a:latin typeface="+mj-lt"/>
                <a:ea typeface="+mj-ea"/>
                <a:cs typeface="+mj-cs"/>
              </a:rPr>
              <a:t>Corn 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3568" y="33884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Soybean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4202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400" dirty="0" smtClean="0">
                <a:latin typeface="+mj-lt"/>
                <a:ea typeface="+mj-ea"/>
                <a:cs typeface="+mj-cs"/>
              </a:rPr>
              <a:t>China going to need more 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3568" y="5364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400" dirty="0">
                <a:latin typeface="+mj-lt"/>
                <a:ea typeface="+mj-ea"/>
                <a:cs typeface="+mj-cs"/>
              </a:rPr>
              <a:t>e</a:t>
            </a:r>
            <a:r>
              <a:rPr lang="en-CA" sz="4400" noProof="0" dirty="0" err="1" smtClean="0">
                <a:latin typeface="+mj-lt"/>
                <a:ea typeface="+mj-ea"/>
                <a:cs typeface="+mj-cs"/>
              </a:rPr>
              <a:t>tc</a:t>
            </a:r>
            <a:r>
              <a:rPr lang="en-CA" sz="4400" noProof="0" dirty="0" smtClean="0">
                <a:latin typeface="+mj-lt"/>
                <a:ea typeface="+mj-ea"/>
                <a:cs typeface="+mj-cs"/>
              </a:rPr>
              <a:t> etc </a:t>
            </a:r>
            <a:endParaRPr kumimoji="0" lang="en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16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5656" y="2636912"/>
            <a:ext cx="8229600" cy="1143000"/>
          </a:xfrm>
        </p:spPr>
        <p:txBody>
          <a:bodyPr/>
          <a:lstStyle/>
          <a:p>
            <a:r>
              <a:rPr lang="en-CA" dirty="0" smtClean="0"/>
              <a:t>What do we do with it?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9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5856" y="2564904"/>
            <a:ext cx="8229600" cy="1143000"/>
          </a:xfrm>
        </p:spPr>
        <p:txBody>
          <a:bodyPr/>
          <a:lstStyle/>
          <a:p>
            <a:r>
              <a:rPr lang="en-CA" dirty="0" smtClean="0"/>
              <a:t>Read it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88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2708920"/>
            <a:ext cx="8229600" cy="1143000"/>
          </a:xfrm>
        </p:spPr>
        <p:txBody>
          <a:bodyPr/>
          <a:lstStyle/>
          <a:p>
            <a:r>
              <a:rPr lang="en-CA" dirty="0" smtClean="0"/>
              <a:t>And make trading decisions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20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 for college course (paper and pencil design)</Template>
  <TotalTime>0</TotalTime>
  <Words>351</Words>
  <Application>Microsoft Office PowerPoint</Application>
  <PresentationFormat>On-screen Show (4:3)</PresentationFormat>
  <Paragraphs>111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Calibri</vt:lpstr>
      <vt:lpstr>Cambria Math</vt:lpstr>
      <vt:lpstr>Tw Cen MT</vt:lpstr>
      <vt:lpstr>Wingdings</vt:lpstr>
      <vt:lpstr>Wingdings 2</vt:lpstr>
      <vt:lpstr>Student presentation</vt:lpstr>
      <vt:lpstr>Week three MFRE FUTURES TRADING GAME </vt:lpstr>
      <vt:lpstr>Outline</vt:lpstr>
      <vt:lpstr>This week’s news</vt:lpstr>
      <vt:lpstr>What did it contain?</vt:lpstr>
      <vt:lpstr>Same old news</vt:lpstr>
      <vt:lpstr>Crop stocks higher than expected</vt:lpstr>
      <vt:lpstr>What do we do with it?</vt:lpstr>
      <vt:lpstr>Read it </vt:lpstr>
      <vt:lpstr>And make trading decisions</vt:lpstr>
      <vt:lpstr>The question is....do we really do that!!!</vt:lpstr>
      <vt:lpstr>Maybe no! For a number of us</vt:lpstr>
      <vt:lpstr>Yes for some! </vt:lpstr>
      <vt:lpstr>Did it move the market?</vt:lpstr>
      <vt:lpstr>Most of us were not sure </vt:lpstr>
      <vt:lpstr>Why?</vt:lpstr>
      <vt:lpstr>We didn’t read it</vt:lpstr>
      <vt:lpstr>We still not sure of how to relate the report to market</vt:lpstr>
      <vt:lpstr>Can’t wake up at 3am</vt:lpstr>
      <vt:lpstr>Sense some fatigue</vt:lpstr>
      <vt:lpstr>people become tired of blogging video making and homework</vt:lpstr>
      <vt:lpstr> Brendan says completing Masters while trading ......is like driving while texting</vt:lpstr>
      <vt:lpstr>You’ll drive into a ditch!</vt:lpstr>
      <vt:lpstr>US Government Shutdown</vt:lpstr>
      <vt:lpstr>What happened?</vt:lpstr>
      <vt:lpstr>PowerPoint Presentation</vt:lpstr>
      <vt:lpstr>PowerPoint Presentation</vt:lpstr>
      <vt:lpstr>Lessons learned</vt:lpstr>
      <vt:lpstr>Week Review of MFRE Portfolio Performance </vt:lpstr>
      <vt:lpstr>Overview of portfolio return</vt:lpstr>
      <vt:lpstr>Trades Made Since First Week</vt:lpstr>
      <vt:lpstr>Sharpe Ratio</vt:lpstr>
      <vt:lpstr>Sharpe Ratio Rankings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FIVE BLOGGERS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2013-10-08T01:37:03Z</dcterms:created>
  <dcterms:modified xsi:type="dcterms:W3CDTF">2013-10-08T17:37:22Z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