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1" r:id="rId3"/>
    <p:sldId id="274" r:id="rId4"/>
    <p:sldId id="272" r:id="rId5"/>
    <p:sldId id="273" r:id="rId6"/>
    <p:sldId id="276" r:id="rId7"/>
    <p:sldId id="279" r:id="rId8"/>
    <p:sldId id="280" r:id="rId9"/>
    <p:sldId id="281" r:id="rId10"/>
    <p:sldId id="282" r:id="rId11"/>
    <p:sldId id="267" r:id="rId12"/>
    <p:sldId id="258" r:id="rId13"/>
    <p:sldId id="277" r:id="rId14"/>
    <p:sldId id="265" r:id="rId15"/>
    <p:sldId id="278" r:id="rId16"/>
    <p:sldId id="284" r:id="rId17"/>
    <p:sldId id="263" r:id="rId18"/>
    <p:sldId id="259" r:id="rId19"/>
    <p:sldId id="260" r:id="rId20"/>
    <p:sldId id="261" r:id="rId21"/>
    <p:sldId id="266" r:id="rId22"/>
    <p:sldId id="269" r:id="rId23"/>
    <p:sldId id="285" r:id="rId24"/>
    <p:sldId id="264" r:id="rId25"/>
    <p:sldId id="287" r:id="rId26"/>
    <p:sldId id="288" r:id="rId27"/>
    <p:sldId id="291" r:id="rId28"/>
    <p:sldId id="289" r:id="rId29"/>
    <p:sldId id="286" r:id="rId30"/>
    <p:sldId id="292" r:id="rId31"/>
    <p:sldId id="262" r:id="rId32"/>
    <p:sldId id="268" r:id="rId33"/>
    <p:sldId id="270" r:id="rId34"/>
    <p:sldId id="28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67" autoAdjust="0"/>
  </p:normalViewPr>
  <p:slideViewPr>
    <p:cSldViewPr>
      <p:cViewPr>
        <p:scale>
          <a:sx n="65" d="100"/>
          <a:sy n="65" d="100"/>
        </p:scale>
        <p:origin x="-1904"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922B94-D9D2-094C-840E-97524064BA8B}" type="datetimeFigureOut">
              <a:rPr lang="en-US" smtClean="0"/>
              <a:t>11-03-15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CB5E8E-4CF7-0242-A9ED-5F6580EF64B0}" type="slidenum">
              <a:rPr lang="en-US" smtClean="0"/>
              <a:t>‹#›</a:t>
            </a:fld>
            <a:endParaRPr lang="en-US"/>
          </a:p>
        </p:txBody>
      </p:sp>
    </p:spTree>
    <p:extLst>
      <p:ext uri="{BB962C8B-B14F-4D97-AF65-F5344CB8AC3E}">
        <p14:creationId xmlns:p14="http://schemas.microsoft.com/office/powerpoint/2010/main" val="2211015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96F8C4-670B-4D9F-8CDC-A7B235DEE2CE}" type="datetimeFigureOut">
              <a:rPr lang="en-US"/>
              <a:pPr>
                <a:defRPr/>
              </a:pPr>
              <a:t>11-03-15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AC4ADE5-1E26-44EB-B61D-FB9722182A37}" type="slidenum">
              <a:rPr lang="en-US"/>
              <a:pPr>
                <a:defRPr/>
              </a:pPr>
              <a:t>‹#›</a:t>
            </a:fld>
            <a:endParaRPr lang="en-US"/>
          </a:p>
        </p:txBody>
      </p:sp>
    </p:spTree>
    <p:extLst>
      <p:ext uri="{BB962C8B-B14F-4D97-AF65-F5344CB8AC3E}">
        <p14:creationId xmlns:p14="http://schemas.microsoft.com/office/powerpoint/2010/main" val="25003062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metacafe.com/watch/4803159/legend_of_the_guardians_the_owls_of_gahoole_movie_trailer/"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enchantedlearning.com/subjects/birds/info/Owl.shtm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chools.nyc.gov/offices/teachlearn/documents/standards/science/ms/101owl.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lkephant.wordpress.com/2008/05/" TargetMode="External"/><Relationship Id="rId4" Type="http://schemas.openxmlformats.org/officeDocument/2006/relationships/hyperlink" Target="http://www.youtube.com/watch?v=BCgbYnNAbSM"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enchantedlearning.com/subjects/birds/info/Owl.s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http://www.metacafe.com/watch/4803159/legend_of_the_guardians_the_owls_of_gahoole_movie_trailer/</a:t>
            </a:r>
            <a:r>
              <a:rPr lang="en-US" dirty="0" smtClean="0"/>
              <a:t> </a:t>
            </a:r>
          </a:p>
          <a:p>
            <a:r>
              <a:rPr lang="en-US" sz="1200" b="1" dirty="0" smtClean="0"/>
              <a:t>Part I: </a:t>
            </a:r>
            <a:r>
              <a:rPr lang="en-US" sz="1200" b="1" dirty="0" smtClean="0">
                <a:solidFill>
                  <a:srgbClr val="FF0000"/>
                </a:solidFill>
              </a:rPr>
              <a:t>Preparation – Getting the Students Excited and Ready for the Owls Activity!</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2</a:t>
            </a:fld>
            <a:endParaRPr lang="en-US"/>
          </a:p>
        </p:txBody>
      </p:sp>
    </p:spTree>
    <p:extLst>
      <p:ext uri="{BB962C8B-B14F-4D97-AF65-F5344CB8AC3E}">
        <p14:creationId xmlns:p14="http://schemas.microsoft.com/office/powerpoint/2010/main" val="2975842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your view, will giving students these definitions right away be pedagogically sound? </a:t>
            </a:r>
          </a:p>
          <a:p>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16</a:t>
            </a:fld>
            <a:endParaRPr lang="en-US"/>
          </a:p>
        </p:txBody>
      </p:sp>
    </p:spTree>
    <p:extLst>
      <p:ext uri="{BB962C8B-B14F-4D97-AF65-F5344CB8AC3E}">
        <p14:creationId xmlns:p14="http://schemas.microsoft.com/office/powerpoint/2010/main" val="98301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Introduce hetero and autotrophs explain what the words mean.</a:t>
            </a:r>
          </a:p>
          <a:p>
            <a:endParaRPr lang="en-US" dirty="0" smtClean="0">
              <a:hlinkClick r:id="rId3"/>
            </a:endParaRPr>
          </a:p>
          <a:p>
            <a:r>
              <a:rPr lang="en-US" dirty="0" smtClean="0">
                <a:hlinkClick r:id="rId3"/>
              </a:rPr>
              <a:t>http://www.enchantedlearning.com/subjects/birds/info/Owl.shtml</a:t>
            </a:r>
            <a:r>
              <a:rPr 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Pedagogy: Post</a:t>
            </a:r>
            <a:r>
              <a:rPr lang="en-US" baseline="0" dirty="0" smtClean="0"/>
              <a:t> activity question</a:t>
            </a:r>
            <a:r>
              <a:rPr lang="en-US" baseline="0" dirty="0" smtClean="0"/>
              <a:t>!</a:t>
            </a:r>
          </a:p>
          <a:p>
            <a:r>
              <a:rPr lang="en-US" dirty="0" smtClean="0">
                <a:latin typeface="Calibri" charset="0"/>
              </a:rPr>
              <a:t>CORRECT ANSWER: C</a:t>
            </a:r>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Pedagogy: Post activity question, related to the groups activity.</a:t>
            </a:r>
          </a:p>
          <a:p>
            <a:r>
              <a:rPr lang="en-US" dirty="0" smtClean="0"/>
              <a:t>Teacher’s assessment of how much student have learned so far from the activity.</a:t>
            </a:r>
          </a:p>
          <a:p>
            <a:r>
              <a:rPr lang="en-US" dirty="0" smtClean="0"/>
              <a:t>List</a:t>
            </a:r>
            <a:r>
              <a:rPr lang="en-US" baseline="0" dirty="0" smtClean="0"/>
              <a:t> what they think of the possible preys of owls: Eagles, Hawks</a:t>
            </a:r>
            <a:r>
              <a:rPr lang="en-US" baseline="0" dirty="0" smtClean="0"/>
              <a:t>…</a:t>
            </a:r>
          </a:p>
          <a:p>
            <a:r>
              <a:rPr lang="en-US" dirty="0" smtClean="0">
                <a:latin typeface="Calibri" charset="0"/>
              </a:rPr>
              <a:t>CORRECT ANSWER: A</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Pedagogy: Discussion question!!! Co-construction of understanding, in groups!</a:t>
            </a:r>
            <a:endParaRPr lang="en-US" dirty="0" smtClean="0"/>
          </a:p>
          <a:p>
            <a:r>
              <a:rPr lang="en-US" dirty="0" smtClean="0"/>
              <a:t>WORDING: If the predators hunts too much, they run</a:t>
            </a:r>
            <a:r>
              <a:rPr lang="en-US" baseline="0" dirty="0" smtClean="0"/>
              <a:t> out of prey and the prey cannot sustain a large </a:t>
            </a:r>
            <a:r>
              <a:rPr lang="en-US" baseline="0" dirty="0" smtClean="0"/>
              <a:t>population</a:t>
            </a:r>
          </a:p>
          <a:p>
            <a:r>
              <a:rPr lang="en-US" dirty="0" smtClean="0">
                <a:latin typeface="Calibri" charset="0"/>
              </a:rPr>
              <a:t>CORRECT ANSWER: C</a:t>
            </a:r>
            <a:endParaRPr lang="en-US" baseline="0" dirty="0" smtClean="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20</a:t>
            </a:fld>
            <a:endParaRPr lang="en-US"/>
          </a:p>
        </p:txBody>
      </p:sp>
    </p:spTree>
    <p:extLst>
      <p:ext uri="{BB962C8B-B14F-4D97-AF65-F5344CB8AC3E}">
        <p14:creationId xmlns:p14="http://schemas.microsoft.com/office/powerpoint/2010/main" val="205249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Pedagogy: Explain and</a:t>
            </a:r>
            <a:r>
              <a:rPr lang="en-US" baseline="0" dirty="0" smtClean="0"/>
              <a:t> introduce the new term after group discussion!</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21</a:t>
            </a:fld>
            <a:endParaRPr lang="en-US"/>
          </a:p>
        </p:txBody>
      </p:sp>
    </p:spTree>
    <p:extLst>
      <p:ext uri="{BB962C8B-B14F-4D97-AF65-F5344CB8AC3E}">
        <p14:creationId xmlns:p14="http://schemas.microsoft.com/office/powerpoint/2010/main" val="94854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consumption</a:t>
            </a:r>
            <a:r>
              <a:rPr lang="en-US" baseline="0" dirty="0" smtClean="0"/>
              <a:t> at each trophic level: could remove this slide, depending on how much you want to cover and the level of understanding for your students. Needs a bit of background and discussion.</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22</a:t>
            </a:fld>
            <a:endParaRPr lang="en-US"/>
          </a:p>
        </p:txBody>
      </p:sp>
    </p:spTree>
    <p:extLst>
      <p:ext uri="{BB962C8B-B14F-4D97-AF65-F5344CB8AC3E}">
        <p14:creationId xmlns:p14="http://schemas.microsoft.com/office/powerpoint/2010/main" val="21008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http://schools.nyc.gov/offices/teachlearn/documents/standards/science/ms/101owl.html</a:t>
            </a:r>
            <a:r>
              <a:rPr lang="en-US"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have your students do</a:t>
            </a:r>
            <a:r>
              <a:rPr lang="en-US" baseline="0" dirty="0" smtClean="0"/>
              <a:t> a virtual online dissection before coming to the class to do the real dissection or i</a:t>
            </a:r>
            <a:r>
              <a:rPr lang="en-US" dirty="0" smtClean="0"/>
              <a:t>f some</a:t>
            </a:r>
            <a:r>
              <a:rPr lang="en-US" baseline="0" dirty="0" smtClean="0"/>
              <a:t> students do not want to dissect a real pellet, they can do a virtual online dissection. Student also get a certificate at the end of the activity, this can be used to test if they have done the activity at home. </a:t>
            </a:r>
          </a:p>
          <a:p>
            <a:r>
              <a:rPr lang="en-US" dirty="0" smtClean="0"/>
              <a:t>http://</a:t>
            </a:r>
            <a:r>
              <a:rPr lang="en-US" dirty="0" err="1" smtClean="0"/>
              <a:t>www.kidwings.com</a:t>
            </a:r>
            <a:r>
              <a:rPr lang="en-US" dirty="0" smtClean="0"/>
              <a:t>/</a:t>
            </a:r>
            <a:r>
              <a:rPr lang="en-US" dirty="0" err="1" smtClean="0"/>
              <a:t>owlpellets</a:t>
            </a:r>
            <a:r>
              <a:rPr lang="en-US" dirty="0" smtClean="0"/>
              <a:t>/flash/v4/</a:t>
            </a:r>
            <a:r>
              <a:rPr lang="en-US" dirty="0" err="1" smtClean="0"/>
              <a:t>index.htm</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29</a:t>
            </a:fld>
            <a:endParaRPr lang="en-US"/>
          </a:p>
        </p:txBody>
      </p:sp>
    </p:spTree>
    <p:extLst>
      <p:ext uri="{BB962C8B-B14F-4D97-AF65-F5344CB8AC3E}">
        <p14:creationId xmlns:p14="http://schemas.microsoft.com/office/powerpoint/2010/main" val="140593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30</a:t>
            </a:fld>
            <a:endParaRPr lang="en-US"/>
          </a:p>
        </p:txBody>
      </p:sp>
    </p:spTree>
    <p:extLst>
      <p:ext uri="{BB962C8B-B14F-4D97-AF65-F5344CB8AC3E}">
        <p14:creationId xmlns:p14="http://schemas.microsoft.com/office/powerpoint/2010/main" val="297584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animal needs water but owls usually get most of their water from the blood of the animals they eat</a:t>
            </a:r>
            <a:r>
              <a:rPr lang="en-US" baseline="0" dirty="0" smtClean="0"/>
              <a:t>!</a:t>
            </a:r>
          </a:p>
          <a:p>
            <a:r>
              <a:rPr lang="en-US" dirty="0" smtClean="0">
                <a:latin typeface="Calibri" charset="0"/>
              </a:rPr>
              <a:t>CORRECT ANSWER: B</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3</a:t>
            </a:fld>
            <a:endParaRPr lang="en-US"/>
          </a:p>
        </p:txBody>
      </p:sp>
    </p:spTree>
    <p:extLst>
      <p:ext uri="{BB962C8B-B14F-4D97-AF65-F5344CB8AC3E}">
        <p14:creationId xmlns:p14="http://schemas.microsoft.com/office/powerpoint/2010/main" val="161805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Pedagogy: Explain</a:t>
            </a:r>
            <a:r>
              <a:rPr lang="en-US" baseline="0" dirty="0" smtClean="0"/>
              <a:t> the scientific method and introduce the owl pellet activity.</a:t>
            </a:r>
          </a:p>
          <a:p>
            <a:r>
              <a:rPr lang="en-US" baseline="0" dirty="0" smtClean="0"/>
              <a:t>PEOE: Predict, Explain, Observe, Explain</a:t>
            </a:r>
          </a:p>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http://elkephant.wordpress.com/2008/05/</a:t>
            </a:r>
            <a:r>
              <a:rPr lang="en-US" smtClean="0"/>
              <a:t> </a:t>
            </a:r>
          </a:p>
          <a:p>
            <a:endParaRPr lang="en-CA" smtClean="0"/>
          </a:p>
          <a:p>
            <a:r>
              <a:rPr lang="en-CA" smtClean="0"/>
              <a:t>U-Tube Video: </a:t>
            </a:r>
            <a:r>
              <a:rPr lang="en-US" smtClean="0">
                <a:hlinkClick r:id="rId4"/>
              </a:rPr>
              <a:t>http://www.youtube.com/watch?v=BCgbYnNAbSM</a:t>
            </a:r>
            <a:r>
              <a:rPr lang="en-US" smtClean="0"/>
              <a:t> </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are owls always depicted as wise creatures?</a:t>
            </a:r>
            <a:endParaRPr lang="en-US" dirty="0" smtClean="0"/>
          </a:p>
          <a:p>
            <a:r>
              <a:rPr lang="en-US" dirty="0" smtClean="0"/>
              <a:t>Athena – Greek goddess of wisdom is always accompanied by a owl!</a:t>
            </a:r>
          </a:p>
          <a:p>
            <a:r>
              <a:rPr lang="en-US" dirty="0" smtClean="0"/>
              <a:t>Their wisdom</a:t>
            </a:r>
            <a:r>
              <a:rPr lang="en-US" baseline="0" dirty="0" smtClean="0"/>
              <a:t> has been associated with their solitary and nocturnal nature and also their clarity of vision in dark</a:t>
            </a:r>
          </a:p>
          <a:p>
            <a:r>
              <a:rPr lang="en-US" baseline="0" dirty="0" smtClean="0"/>
              <a:t>Owl in different cultures are depicted differently: from wise to really bad creatures (bad sign in Kenyan culture).</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4</a:t>
            </a:fld>
            <a:endParaRPr lang="en-US"/>
          </a:p>
        </p:txBody>
      </p:sp>
    </p:spTree>
    <p:extLst>
      <p:ext uri="{BB962C8B-B14F-4D97-AF65-F5344CB8AC3E}">
        <p14:creationId xmlns:p14="http://schemas.microsoft.com/office/powerpoint/2010/main" val="11823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books to read with elementary students and make an owl mask</a:t>
            </a:r>
            <a:r>
              <a:rPr lang="en-US" baseline="0" dirty="0" smtClean="0"/>
              <a:t> at the end of the activity</a:t>
            </a:r>
          </a:p>
          <a:p>
            <a:r>
              <a:rPr lang="en-US" baseline="0" dirty="0" smtClean="0"/>
              <a:t>Wow: book about owl staying up during the day to see all the neat things and colors during the day, students explore and learn about various </a:t>
            </a:r>
            <a:r>
              <a:rPr lang="en-US" baseline="0" dirty="0" err="1" smtClean="0"/>
              <a:t>colours</a:t>
            </a:r>
            <a:endParaRPr lang="en-US" baseline="0" dirty="0" smtClean="0"/>
          </a:p>
          <a:p>
            <a:r>
              <a:rPr lang="en-US" baseline="0" dirty="0" smtClean="0"/>
              <a:t>Owl babies: book about baby owls finding their mom.</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5</a:t>
            </a:fld>
            <a:endParaRPr lang="en-US"/>
          </a:p>
        </p:txBody>
      </p:sp>
    </p:spTree>
    <p:extLst>
      <p:ext uri="{BB962C8B-B14F-4D97-AF65-F5344CB8AC3E}">
        <p14:creationId xmlns:p14="http://schemas.microsoft.com/office/powerpoint/2010/main" val="291064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pictures</a:t>
            </a:r>
            <a:r>
              <a:rPr lang="en-US" baseline="0" dirty="0" smtClean="0"/>
              <a:t> of owls and short descriptions of various owls and classify them.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Every</a:t>
            </a:r>
            <a:r>
              <a:rPr lang="en-US" sz="1200" baseline="0" dirty="0" smtClean="0"/>
              <a:t> group gets 1 owl description – they have to translate a complicated description into simpler one and write down the most important features and then share the summary with other groups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6</a:t>
            </a:fld>
            <a:endParaRPr lang="en-US"/>
          </a:p>
        </p:txBody>
      </p:sp>
    </p:spTree>
    <p:extLst>
      <p:ext uri="{BB962C8B-B14F-4D97-AF65-F5344CB8AC3E}">
        <p14:creationId xmlns:p14="http://schemas.microsoft.com/office/powerpoint/2010/main" val="135197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hlinkClick r:id="rId3"/>
              </a:rPr>
              <a:t>http://www.enchantedlearning.com/subjects/birds/info/Owl.shtml</a:t>
            </a:r>
            <a:r>
              <a:rPr lang="en-US" dirty="0" smtClean="0"/>
              <a:t> </a:t>
            </a:r>
          </a:p>
          <a:p>
            <a:r>
              <a:rPr lang="en-CA" dirty="0" smtClean="0"/>
              <a:t>Barn Owl</a:t>
            </a:r>
          </a:p>
          <a:p>
            <a:r>
              <a:rPr lang="en-US" dirty="0" smtClean="0"/>
              <a:t>Pedagogy: post activity questions,</a:t>
            </a:r>
            <a:r>
              <a:rPr lang="en-US" baseline="0" dirty="0" smtClean="0"/>
              <a:t> find out how much students have learned and give them some feedback and terminology.</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r>
              <a:rPr lang="en-CA" dirty="0" smtClean="0">
                <a:solidFill>
                  <a:srgbClr val="FF0000"/>
                </a:solidFill>
              </a:rPr>
              <a:t>Pedagogy</a:t>
            </a:r>
            <a:r>
              <a:rPr lang="en-CA" dirty="0" smtClean="0"/>
              <a:t>: What</a:t>
            </a:r>
            <a:r>
              <a:rPr lang="en-CA" baseline="0" dirty="0" smtClean="0"/>
              <a:t> is the purpose of this question? In order to know what and how much kids know?</a:t>
            </a:r>
          </a:p>
          <a:p>
            <a:r>
              <a:rPr lang="en-CA" dirty="0" smtClean="0"/>
              <a:t>Barred Owl:</a:t>
            </a:r>
          </a:p>
          <a:p>
            <a:r>
              <a:rPr lang="en-US" dirty="0" smtClean="0">
                <a:latin typeface="Calibri" charset="0"/>
              </a:rPr>
              <a:t>CORRECT ANSWER: D</a:t>
            </a:r>
            <a:endParaRPr lang="en-CA" dirty="0" smtClean="0"/>
          </a:p>
          <a:p>
            <a:r>
              <a:rPr lang="en-CA" dirty="0" smtClean="0"/>
              <a:t>A</a:t>
            </a:r>
            <a:r>
              <a:rPr lang="en-CA" baseline="0" dirty="0" smtClean="0"/>
              <a:t> parliament or a study of owls… Two cools words!</a:t>
            </a:r>
          </a:p>
          <a:p>
            <a:endParaRPr lang="en-CA" baseline="0" dirty="0" smtClean="0"/>
          </a:p>
          <a:p>
            <a:r>
              <a:rPr lang="en-CA" baseline="0" dirty="0" smtClean="0"/>
              <a:t>Notice, we have only 5 options for answers in i-clickers (other clickers offer more choices).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Activity: Work in groups to put examples in each section and then put owls in the section where you think it belongs. </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13</a:t>
            </a:fld>
            <a:endParaRPr lang="en-US"/>
          </a:p>
        </p:txBody>
      </p:sp>
    </p:spTree>
    <p:extLst>
      <p:ext uri="{BB962C8B-B14F-4D97-AF65-F5344CB8AC3E}">
        <p14:creationId xmlns:p14="http://schemas.microsoft.com/office/powerpoint/2010/main" val="2038867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a:t>
            </a:r>
            <a:r>
              <a:rPr lang="en-US" baseline="0" dirty="0" smtClean="0"/>
              <a:t> representation of the same concept.</a:t>
            </a:r>
            <a:endParaRPr lang="en-US" dirty="0"/>
          </a:p>
        </p:txBody>
      </p:sp>
      <p:sp>
        <p:nvSpPr>
          <p:cNvPr id="4" name="Slide Number Placeholder 3"/>
          <p:cNvSpPr>
            <a:spLocks noGrp="1"/>
          </p:cNvSpPr>
          <p:nvPr>
            <p:ph type="sldNum" sz="quarter" idx="10"/>
          </p:nvPr>
        </p:nvSpPr>
        <p:spPr/>
        <p:txBody>
          <a:bodyPr/>
          <a:lstStyle/>
          <a:p>
            <a:pPr>
              <a:defRPr/>
            </a:pPr>
            <a:fld id="{CAC4ADE5-1E26-44EB-B61D-FB9722182A37}" type="slidenum">
              <a:rPr lang="en-US" smtClean="0"/>
              <a:pPr>
                <a:defRPr/>
              </a:pPr>
              <a:t>14</a:t>
            </a:fld>
            <a:endParaRPr lang="en-US"/>
          </a:p>
        </p:txBody>
      </p:sp>
    </p:spTree>
    <p:extLst>
      <p:ext uri="{BB962C8B-B14F-4D97-AF65-F5344CB8AC3E}">
        <p14:creationId xmlns:p14="http://schemas.microsoft.com/office/powerpoint/2010/main" val="323843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4E2C2A5-987A-034C-903B-9F7A80B0BEB9}" type="datetime1">
              <a:rPr lang="en-CA" smtClean="0"/>
              <a:t>11-03-15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25631D-E92A-46C6-977F-43AD30E98A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504E0-75E3-8249-9994-FB719646703E}" type="datetime1">
              <a:rPr lang="en-CA" smtClean="0"/>
              <a:t>11-03-15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83F79-7F1A-4520-A37A-FF9C495583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0631F9-3A80-B848-9013-FE84C71FCB77}" type="datetime1">
              <a:rPr lang="en-CA" smtClean="0"/>
              <a:t>11-03-15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38F41C-D357-4559-ADF4-B8A427F659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ECFD58-F8FA-4D4B-AA31-E505C7BC3222}" type="datetime1">
              <a:rPr lang="en-CA" smtClean="0"/>
              <a:t>11-03-15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47B13-5C63-4D5A-8101-CE0AA5398A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F6D68C-5FDC-C54B-A4D9-E38B5EFDAB73}" type="datetime1">
              <a:rPr lang="en-CA" smtClean="0"/>
              <a:t>11-03-15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8587C-F0EC-4B25-85EF-A47EDA8B63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EF79C5-51ED-A64C-B5D0-9705215F1271}" type="datetime1">
              <a:rPr lang="en-CA" smtClean="0"/>
              <a:t>11-03-15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AB180F-3ECF-45EC-B78A-A046020A3B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6E41E5B-0FA3-1C4C-8578-6501BE36BEAC}" type="datetime1">
              <a:rPr lang="en-CA" smtClean="0"/>
              <a:t>11-03-15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28FAA4-AEF2-4180-AAC8-0D008C824ED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A4D8E5-57C1-254A-B9AA-2D694CB683D8}" type="datetime1">
              <a:rPr lang="en-CA" smtClean="0"/>
              <a:t>11-03-15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5E2CD2-37AD-4636-BB81-8D824DE510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5BA161-8BFE-1C40-B64C-673F6F57C56D}" type="datetime1">
              <a:rPr lang="en-CA" smtClean="0"/>
              <a:t>11-03-15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C143C5-5213-42CD-81A3-6E3894E070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5E1423-B02D-DC4D-96EA-B2F7AFA0386D}" type="datetime1">
              <a:rPr lang="en-CA" smtClean="0"/>
              <a:t>11-03-15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375779-1E35-4902-AA87-04DCFB05B2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A223F4-2885-1249-AA7A-83086F40F0C1}" type="datetime1">
              <a:rPr lang="en-CA" smtClean="0"/>
              <a:t>11-03-15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113273-AC08-499A-8DAF-EF052E196BE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816D783-DF2E-994F-A16F-C3DF8DAB0E6D}" type="datetime1">
              <a:rPr lang="en-CA" smtClean="0"/>
              <a:t>11-03-15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27C356-65E7-4674-A5B4-ADD93DA2A6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na.milner-bolotin@ubc.ca" TargetMode="External"/><Relationship Id="rId4" Type="http://schemas.openxmlformats.org/officeDocument/2006/relationships/hyperlink" Target="mailto:kshamta@interchange.ubc.ca" TargetMode="External"/><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www.metacafe.com/watch/4803159/legend_of_the_guardians_the_owls_of_gahoole_movie_trailer/"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iscoveryeducation.com/free-puzzlemaker/?CFID=10605738&amp;CFTOKEN=22318013" TargetMode="Externa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ocabulary.co.il/" TargetMode="Externa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www.kidwings.com/owlpellets/flash/v4/index.htm" TargetMode="External"/><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nationalgeographic.com/news/2004/12/1217_041217_owl_feathers.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533400" y="609600"/>
            <a:ext cx="8001000" cy="914400"/>
          </a:xfrm>
        </p:spPr>
        <p:txBody>
          <a:bodyPr/>
          <a:lstStyle/>
          <a:p>
            <a:pPr eaLnBrk="1" hangingPunct="1"/>
            <a:r>
              <a:rPr lang="en-US" b="1" dirty="0" smtClean="0"/>
              <a:t>Food Web Investigation: Owls</a:t>
            </a:r>
          </a:p>
        </p:txBody>
      </p:sp>
      <p:pic>
        <p:nvPicPr>
          <p:cNvPr id="14338" name="Picture 5" descr="ANd9GcQW-Cp56Z4Qfk8kN-Cu73__t74vw-zLU48UMXXI1VTpYWggn-8&amp;t=1&amp;usg=__uG8q4nf6ge8_1DyLo13S3Jf52Lc="/>
          <p:cNvPicPr>
            <a:picLocks noChangeAspect="1" noChangeArrowheads="1"/>
          </p:cNvPicPr>
          <p:nvPr/>
        </p:nvPicPr>
        <p:blipFill>
          <a:blip r:embed="rId2"/>
          <a:srcRect/>
          <a:stretch>
            <a:fillRect/>
          </a:stretch>
        </p:blipFill>
        <p:spPr bwMode="auto">
          <a:xfrm>
            <a:off x="2057400" y="1676400"/>
            <a:ext cx="5084055" cy="3414406"/>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D25631D-E92A-46C6-977F-43AD30E98A89}" type="slidenum">
              <a:rPr lang="en-US" smtClean="0"/>
              <a:pPr>
                <a:defRPr/>
              </a:pPr>
              <a:t>1</a:t>
            </a:fld>
            <a:endParaRPr lang="en-US"/>
          </a:p>
        </p:txBody>
      </p:sp>
      <p:sp>
        <p:nvSpPr>
          <p:cNvPr id="5" name="TextBox 1"/>
          <p:cNvSpPr txBox="1">
            <a:spLocks noChangeArrowheads="1"/>
          </p:cNvSpPr>
          <p:nvPr/>
        </p:nvSpPr>
        <p:spPr bwMode="auto">
          <a:xfrm>
            <a:off x="762000" y="5257800"/>
            <a:ext cx="7848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t>Grade 1: Life Sciences – Needs of Living Things</a:t>
            </a:r>
          </a:p>
          <a:p>
            <a:pPr algn="ctr" eaLnBrk="1" hangingPunct="1"/>
            <a:r>
              <a:rPr lang="en-US" sz="2000" b="1" dirty="0" smtClean="0"/>
              <a:t>Grade 7: Processes and Skills of Science – Scientific Method</a:t>
            </a:r>
          </a:p>
          <a:p>
            <a:pPr algn="ctr" eaLnBrk="1" hangingPunct="1"/>
            <a:endParaRPr lang="en-US" sz="2000" b="1" dirty="0" smtClean="0"/>
          </a:p>
          <a:p>
            <a:pPr algn="ctr" eaLnBrk="1" hangingPunct="1"/>
            <a:r>
              <a:rPr lang="en-US" sz="1600" b="1" dirty="0" smtClean="0"/>
              <a:t>Created </a:t>
            </a:r>
            <a:r>
              <a:rPr lang="en-US" sz="1600" b="1" dirty="0"/>
              <a:t>by Kshamta Hunter and Marina Milner-Bolotin</a:t>
            </a:r>
          </a:p>
          <a:p>
            <a:pPr algn="ctr" eaLnBrk="1" hangingPunct="1"/>
            <a:r>
              <a:rPr lang="en-US" sz="1600" b="1" dirty="0" smtClean="0"/>
              <a:t>Email: </a:t>
            </a:r>
            <a:r>
              <a:rPr lang="en-US" sz="1600" b="1" dirty="0" smtClean="0">
                <a:hlinkClick r:id="rId3"/>
              </a:rPr>
              <a:t>marina.milner-bolotin@ubc.ca</a:t>
            </a:r>
            <a:r>
              <a:rPr lang="en-US" sz="1600" b="1" dirty="0" smtClean="0"/>
              <a:t> </a:t>
            </a:r>
            <a:r>
              <a:rPr lang="en-US" sz="1600" b="1" dirty="0" smtClean="0">
                <a:hlinkClick r:id="rId4"/>
              </a:rPr>
              <a:t>kshamta@interchange.ubc.ca</a:t>
            </a:r>
            <a:endParaRPr lang="en-US" sz="1600" b="1"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Group 4: Snowy Owl</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10</a:t>
            </a:fld>
            <a:endParaRPr lang="en-US"/>
          </a:p>
        </p:txBody>
      </p:sp>
      <p:sp>
        <p:nvSpPr>
          <p:cNvPr id="5" name="TextBox 4"/>
          <p:cNvSpPr txBox="1"/>
          <p:nvPr/>
        </p:nvSpPr>
        <p:spPr>
          <a:xfrm>
            <a:off x="4038600" y="1600200"/>
            <a:ext cx="4790832" cy="3139321"/>
          </a:xfrm>
          <a:prstGeom prst="rect">
            <a:avLst/>
          </a:prstGeom>
          <a:noFill/>
        </p:spPr>
        <p:txBody>
          <a:bodyPr wrap="square" rtlCol="0">
            <a:spAutoFit/>
          </a:bodyPr>
          <a:lstStyle/>
          <a:p>
            <a:r>
              <a:rPr lang="en-US" dirty="0"/>
              <a:t>The Snowy Owl is a large, diurnal white Owl that has a rounded head, yellow eyes and black bill. The feet are heavily feathered. A distinctive white Owl, their overall plumage is variably barred or speckled with thin, black, horizontal bars or spots. </a:t>
            </a:r>
            <a:r>
              <a:rPr lang="en-US" dirty="0" smtClean="0"/>
              <a:t>Intensity </a:t>
            </a:r>
            <a:r>
              <a:rPr lang="en-US" dirty="0"/>
              <a:t>of dark spotting varies with the sex of the </a:t>
            </a:r>
            <a:r>
              <a:rPr lang="en-US" dirty="0" smtClean="0"/>
              <a:t>immature </a:t>
            </a:r>
            <a:r>
              <a:rPr lang="en-US" dirty="0"/>
              <a:t>females being the darkest. Juveniles are uniformly brown with scattered white tips of down.</a:t>
            </a:r>
          </a:p>
          <a:p>
            <a:endParaRPr lang="en-US" dirty="0"/>
          </a:p>
        </p:txBody>
      </p:sp>
      <p:sp>
        <p:nvSpPr>
          <p:cNvPr id="6" name="TextBox 5"/>
          <p:cNvSpPr txBox="1"/>
          <p:nvPr/>
        </p:nvSpPr>
        <p:spPr>
          <a:xfrm>
            <a:off x="4038600" y="4446639"/>
            <a:ext cx="4953000" cy="2308324"/>
          </a:xfrm>
          <a:prstGeom prst="rect">
            <a:avLst/>
          </a:prstGeom>
          <a:noFill/>
        </p:spPr>
        <p:txBody>
          <a:bodyPr wrap="square" rtlCol="0">
            <a:spAutoFit/>
          </a:bodyPr>
          <a:lstStyle/>
          <a:p>
            <a:r>
              <a:rPr lang="en-US" b="1" dirty="0"/>
              <a:t>Habits: </a:t>
            </a:r>
            <a:r>
              <a:rPr lang="en-US" dirty="0"/>
              <a:t>Snowy Owls are active during the daytime, from dawn to dusk. </a:t>
            </a:r>
            <a:r>
              <a:rPr lang="en-US" dirty="0" smtClean="0"/>
              <a:t>They </a:t>
            </a:r>
            <a:r>
              <a:rPr lang="en-US" dirty="0"/>
              <a:t>make short flights, close to the ground, from perch to perch, and usually perches on the ground or a low post. During hot weather, they can </a:t>
            </a:r>
            <a:r>
              <a:rPr lang="en-US" dirty="0" smtClean="0"/>
              <a:t>thermo-regulate </a:t>
            </a:r>
            <a:r>
              <a:rPr lang="en-US" dirty="0"/>
              <a:t>by panting and spreading their wings. Snowy Owls are very aggressive when defending their nest.</a:t>
            </a:r>
          </a:p>
        </p:txBody>
      </p:sp>
      <p:pic>
        <p:nvPicPr>
          <p:cNvPr id="7" name="Picture 6"/>
          <p:cNvPicPr>
            <a:picLocks noChangeAspect="1"/>
          </p:cNvPicPr>
          <p:nvPr/>
        </p:nvPicPr>
        <p:blipFill>
          <a:blip r:embed="rId2"/>
          <a:stretch>
            <a:fillRect/>
          </a:stretch>
        </p:blipFill>
        <p:spPr>
          <a:xfrm>
            <a:off x="140110" y="1600200"/>
            <a:ext cx="3694195" cy="2819400"/>
          </a:xfrm>
          <a:prstGeom prst="rect">
            <a:avLst/>
          </a:prstGeom>
        </p:spPr>
      </p:pic>
    </p:spTree>
    <p:extLst>
      <p:ext uri="{BB962C8B-B14F-4D97-AF65-F5344CB8AC3E}">
        <p14:creationId xmlns:p14="http://schemas.microsoft.com/office/powerpoint/2010/main" val="1841702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CA" b="1" dirty="0" smtClean="0"/>
              <a:t>Scientific Owl Classification</a:t>
            </a:r>
            <a:endParaRPr lang="en-US" b="1" dirty="0" smtClean="0"/>
          </a:p>
        </p:txBody>
      </p:sp>
      <p:sp>
        <p:nvSpPr>
          <p:cNvPr id="17410" name="Rectangle 3"/>
          <p:cNvSpPr>
            <a:spLocks noGrp="1"/>
          </p:cNvSpPr>
          <p:nvPr>
            <p:ph type="body" idx="1"/>
          </p:nvPr>
        </p:nvSpPr>
        <p:spPr>
          <a:xfrm>
            <a:off x="304800" y="1295400"/>
            <a:ext cx="8229600" cy="4114800"/>
          </a:xfrm>
        </p:spPr>
        <p:txBody>
          <a:bodyPr/>
          <a:lstStyle/>
          <a:p>
            <a:r>
              <a:rPr lang="en-US" dirty="0" smtClean="0"/>
              <a:t>Kingdom: </a:t>
            </a:r>
            <a:r>
              <a:rPr lang="en-US" b="1" dirty="0" err="1" smtClean="0"/>
              <a:t>Animalia</a:t>
            </a:r>
            <a:endParaRPr lang="en-US" dirty="0" smtClean="0"/>
          </a:p>
          <a:p>
            <a:r>
              <a:rPr lang="en-US" dirty="0" smtClean="0"/>
              <a:t>Phylum: </a:t>
            </a:r>
            <a:r>
              <a:rPr lang="en-US" b="1" dirty="0" err="1" smtClean="0"/>
              <a:t>Chordata</a:t>
            </a:r>
            <a:endParaRPr lang="en-US" dirty="0" smtClean="0"/>
          </a:p>
          <a:p>
            <a:r>
              <a:rPr lang="en-US" dirty="0" smtClean="0"/>
              <a:t>Subphylum: </a:t>
            </a:r>
            <a:r>
              <a:rPr lang="en-US" b="1" dirty="0" smtClean="0"/>
              <a:t>Vertebrata</a:t>
            </a:r>
            <a:endParaRPr lang="en-US" dirty="0" smtClean="0"/>
          </a:p>
          <a:p>
            <a:r>
              <a:rPr lang="en-US" dirty="0" smtClean="0"/>
              <a:t>Class: </a:t>
            </a:r>
            <a:r>
              <a:rPr lang="en-US" b="1" dirty="0" smtClean="0"/>
              <a:t>Aves</a:t>
            </a:r>
            <a:endParaRPr lang="en-US" dirty="0" smtClean="0"/>
          </a:p>
          <a:p>
            <a:r>
              <a:rPr lang="en-US" dirty="0" smtClean="0"/>
              <a:t>Order: </a:t>
            </a:r>
            <a:r>
              <a:rPr lang="en-US" b="1" dirty="0" err="1" smtClean="0"/>
              <a:t>Strigiformes</a:t>
            </a:r>
            <a:endParaRPr lang="en-US" dirty="0" smtClean="0"/>
          </a:p>
          <a:p>
            <a:r>
              <a:rPr lang="en-US" dirty="0" smtClean="0"/>
              <a:t>Family </a:t>
            </a:r>
            <a:r>
              <a:rPr lang="en-US" b="1" dirty="0" err="1" smtClean="0"/>
              <a:t>Tytonidae</a:t>
            </a:r>
            <a:r>
              <a:rPr lang="en-US" b="1" dirty="0" smtClean="0"/>
              <a:t> (barn and bay owls) and </a:t>
            </a:r>
            <a:r>
              <a:rPr lang="en-US" b="1" dirty="0" err="1" smtClean="0"/>
              <a:t>Strigidae</a:t>
            </a:r>
            <a:r>
              <a:rPr lang="en-US" b="1" dirty="0" smtClean="0"/>
              <a:t> (other owls)</a:t>
            </a:r>
            <a:endParaRPr lang="en-US" dirty="0" smtClean="0"/>
          </a:p>
          <a:p>
            <a:endParaRPr lang="en-US" dirty="0" smtClean="0"/>
          </a:p>
        </p:txBody>
      </p:sp>
      <p:pic>
        <p:nvPicPr>
          <p:cNvPr id="17411" name="Picture 5" descr="ANd9GcQLuYd3p66bZHqZViAgXyFq8qQ36bLtm1799x3VeKJqJIdhAac&amp;t=1&amp;usg=__URmAGU_8Y5bmYuI_RJ6wGtITBro="/>
          <p:cNvPicPr>
            <a:picLocks noChangeAspect="1" noChangeArrowheads="1"/>
          </p:cNvPicPr>
          <p:nvPr/>
        </p:nvPicPr>
        <p:blipFill>
          <a:blip r:embed="rId3"/>
          <a:srcRect/>
          <a:stretch>
            <a:fillRect/>
          </a:stretch>
        </p:blipFill>
        <p:spPr bwMode="auto">
          <a:xfrm>
            <a:off x="5334000" y="1600200"/>
            <a:ext cx="3581400" cy="27209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B4147B13-5C63-4D5A-8101-CE0AA5398A47}" type="slidenum">
              <a:rPr lang="en-US" smtClean="0"/>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36638"/>
          </a:xfrm>
        </p:spPr>
        <p:txBody>
          <a:bodyPr/>
          <a:lstStyle/>
          <a:p>
            <a:r>
              <a:rPr lang="en-US" b="1" dirty="0" smtClean="0"/>
              <a:t>Q2: Owl Vocabulary (Fun Fact)</a:t>
            </a:r>
            <a:endParaRPr lang="en-US" b="1" dirty="0"/>
          </a:p>
        </p:txBody>
      </p:sp>
      <p:sp>
        <p:nvSpPr>
          <p:cNvPr id="19457" name="Rectangle 3"/>
          <p:cNvSpPr>
            <a:spLocks noGrp="1"/>
          </p:cNvSpPr>
          <p:nvPr>
            <p:ph idx="1"/>
          </p:nvPr>
        </p:nvSpPr>
        <p:spPr>
          <a:xfrm>
            <a:off x="260554" y="1143000"/>
            <a:ext cx="6521246" cy="5029200"/>
          </a:xfrm>
        </p:spPr>
        <p:txBody>
          <a:bodyPr/>
          <a:lstStyle/>
          <a:p>
            <a:pPr marL="0" indent="0" eaLnBrk="1" hangingPunct="1">
              <a:buNone/>
            </a:pPr>
            <a:r>
              <a:rPr lang="en-CA" dirty="0" smtClean="0"/>
              <a:t>Owls are typically </a:t>
            </a:r>
            <a:r>
              <a:rPr lang="en-CA" b="1" dirty="0" smtClean="0">
                <a:solidFill>
                  <a:srgbClr val="FF0000"/>
                </a:solidFill>
              </a:rPr>
              <a:t>solitary birds. </a:t>
            </a:r>
            <a:r>
              <a:rPr lang="en-CA" dirty="0" smtClean="0"/>
              <a:t>However, a group of owls is called a:</a:t>
            </a:r>
          </a:p>
          <a:p>
            <a:pPr marL="0" indent="0" eaLnBrk="1" hangingPunct="1">
              <a:buNone/>
            </a:pPr>
            <a:endParaRPr lang="en-CA" dirty="0" smtClean="0"/>
          </a:p>
          <a:p>
            <a:pPr marL="990600" lvl="1" indent="-533400" eaLnBrk="1" hangingPunct="1">
              <a:buFont typeface="Arial" charset="0"/>
              <a:buAutoNum type="alphaUcPeriod"/>
            </a:pPr>
            <a:r>
              <a:rPr lang="en-CA" dirty="0" smtClean="0"/>
              <a:t>Hound</a:t>
            </a:r>
          </a:p>
          <a:p>
            <a:pPr marL="990600" lvl="1" indent="-533400" eaLnBrk="1" hangingPunct="1">
              <a:buFont typeface="Arial" charset="0"/>
              <a:buAutoNum type="alphaUcPeriod"/>
            </a:pPr>
            <a:r>
              <a:rPr lang="en-CA" dirty="0" smtClean="0"/>
              <a:t>Colony</a:t>
            </a:r>
          </a:p>
          <a:p>
            <a:pPr marL="990600" lvl="1" indent="-533400" eaLnBrk="1" hangingPunct="1">
              <a:buFont typeface="Arial" charset="0"/>
              <a:buAutoNum type="alphaUcPeriod"/>
            </a:pPr>
            <a:r>
              <a:rPr lang="en-CA" dirty="0" smtClean="0"/>
              <a:t>Troop</a:t>
            </a:r>
          </a:p>
          <a:p>
            <a:pPr marL="990600" lvl="1" indent="-533400" eaLnBrk="1" hangingPunct="1">
              <a:buFont typeface="Arial" charset="0"/>
              <a:buAutoNum type="alphaUcPeriod"/>
            </a:pPr>
            <a:r>
              <a:rPr lang="en-CA" dirty="0" smtClean="0"/>
              <a:t>Parliament</a:t>
            </a:r>
          </a:p>
          <a:p>
            <a:pPr marL="990600" lvl="1" indent="-533400" eaLnBrk="1" hangingPunct="1">
              <a:buFont typeface="Arial" charset="0"/>
              <a:buAutoNum type="alphaUcPeriod"/>
            </a:pPr>
            <a:r>
              <a:rPr lang="en-CA" dirty="0" smtClean="0"/>
              <a:t>Flock</a:t>
            </a:r>
          </a:p>
        </p:txBody>
      </p:sp>
      <p:pic>
        <p:nvPicPr>
          <p:cNvPr id="19458" name="Picture 5" descr="ANd9GcRvzMqMlgtH5Bwk0WMDPEXg3uGBdFNNDk3JqZzP-9aspJDb8Gk&amp;t=1&amp;usg=__yPKquWTl8UZUwWuC4AICnTkOrps="/>
          <p:cNvPicPr>
            <a:picLocks noChangeAspect="1" noChangeArrowheads="1"/>
          </p:cNvPicPr>
          <p:nvPr/>
        </p:nvPicPr>
        <p:blipFill>
          <a:blip r:embed="rId3"/>
          <a:srcRect/>
          <a:stretch>
            <a:fillRect/>
          </a:stretch>
        </p:blipFill>
        <p:spPr bwMode="auto">
          <a:xfrm>
            <a:off x="6705599" y="1371600"/>
            <a:ext cx="2176972" cy="3048000"/>
          </a:xfrm>
          <a:prstGeom prst="rect">
            <a:avLst/>
          </a:prstGeom>
          <a:noFill/>
          <a:ln w="9525">
            <a:noFill/>
            <a:miter lim="800000"/>
            <a:headEnd/>
            <a:tailEnd/>
          </a:ln>
        </p:spPr>
      </p:pic>
      <p:sp>
        <p:nvSpPr>
          <p:cNvPr id="3" name="Rectangle 2"/>
          <p:cNvSpPr/>
          <p:nvPr/>
        </p:nvSpPr>
        <p:spPr>
          <a:xfrm>
            <a:off x="6705600" y="4495800"/>
            <a:ext cx="1467444" cy="400110"/>
          </a:xfrm>
          <a:prstGeom prst="rect">
            <a:avLst/>
          </a:prstGeom>
        </p:spPr>
        <p:txBody>
          <a:bodyPr wrap="none">
            <a:spAutoFit/>
          </a:bodyPr>
          <a:lstStyle/>
          <a:p>
            <a:r>
              <a:rPr lang="en-CA" sz="2000" dirty="0"/>
              <a:t>Barred </a:t>
            </a:r>
            <a:r>
              <a:rPr lang="en-CA" sz="2000" dirty="0" smtClean="0"/>
              <a:t>Owl</a:t>
            </a:r>
            <a:endParaRPr lang="en-CA" sz="2000"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12</a:t>
            </a:fld>
            <a:endParaRPr lang="en-US"/>
          </a:p>
        </p:txBody>
      </p:sp>
      <p:sp>
        <p:nvSpPr>
          <p:cNvPr id="8" name="Rectangle 7"/>
          <p:cNvSpPr/>
          <p:nvPr/>
        </p:nvSpPr>
        <p:spPr>
          <a:xfrm>
            <a:off x="2286000" y="5294300"/>
            <a:ext cx="6705600" cy="523220"/>
          </a:xfrm>
          <a:prstGeom prst="rect">
            <a:avLst/>
          </a:prstGeom>
        </p:spPr>
        <p:txBody>
          <a:bodyPr wrap="square">
            <a:spAutoFit/>
          </a:bodyPr>
          <a:lstStyle/>
          <a:p>
            <a:pPr marL="0" indent="0">
              <a:buNone/>
            </a:pP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ood web.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8094" t="14847" r="11315" b="2292"/>
          <a:stretch/>
        </p:blipFill>
        <p:spPr>
          <a:xfrm>
            <a:off x="1333500" y="2103437"/>
            <a:ext cx="6689624" cy="4525963"/>
          </a:xfrm>
        </p:spPr>
      </p:pic>
      <p:sp>
        <p:nvSpPr>
          <p:cNvPr id="8" name="Rectangle 7"/>
          <p:cNvSpPr/>
          <p:nvPr/>
        </p:nvSpPr>
        <p:spPr>
          <a:xfrm>
            <a:off x="76200" y="3276600"/>
            <a:ext cx="2362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4800" y="5181600"/>
            <a:ext cx="1371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04800" y="152400"/>
            <a:ext cx="8382000" cy="1189038"/>
          </a:xfrm>
        </p:spPr>
        <p:txBody>
          <a:bodyPr/>
          <a:lstStyle/>
          <a:p>
            <a:r>
              <a:rPr lang="en-US" b="1" dirty="0" smtClean="0"/>
              <a:t>The Food Web Group Activity: Where do Owls Belong?</a:t>
            </a:r>
            <a:endParaRPr lang="en-US"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01" y="1697908"/>
            <a:ext cx="1544257"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0723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food_chain"/>
          <p:cNvPicPr>
            <a:picLocks noChangeAspect="1" noChangeArrowheads="1"/>
          </p:cNvPicPr>
          <p:nvPr/>
        </p:nvPicPr>
        <p:blipFill>
          <a:blip r:embed="rId3"/>
          <a:srcRect/>
          <a:stretch>
            <a:fillRect/>
          </a:stretch>
        </p:blipFill>
        <p:spPr bwMode="auto">
          <a:xfrm>
            <a:off x="4038600" y="457200"/>
            <a:ext cx="4019550" cy="6019800"/>
          </a:xfrm>
          <a:prstGeom prst="rect">
            <a:avLst/>
          </a:prstGeom>
          <a:noFill/>
          <a:ln w="9525">
            <a:noFill/>
            <a:miter lim="800000"/>
            <a:headEnd/>
            <a:tailEnd/>
          </a:ln>
        </p:spPr>
      </p:pic>
      <p:sp>
        <p:nvSpPr>
          <p:cNvPr id="33794" name="Rectangle 7"/>
          <p:cNvSpPr>
            <a:spLocks noGrp="1"/>
          </p:cNvSpPr>
          <p:nvPr>
            <p:ph type="title"/>
          </p:nvPr>
        </p:nvSpPr>
        <p:spPr>
          <a:xfrm>
            <a:off x="457200" y="457200"/>
            <a:ext cx="3352800" cy="6019800"/>
          </a:xfrm>
        </p:spPr>
        <p:txBody>
          <a:bodyPr/>
          <a:lstStyle/>
          <a:p>
            <a:r>
              <a:rPr lang="en-CA" sz="2400" b="1" dirty="0" smtClean="0"/>
              <a:t>Quaternary</a:t>
            </a:r>
            <a:r>
              <a:rPr lang="en-CA" sz="2400" dirty="0" smtClean="0"/>
              <a:t> Consumer</a:t>
            </a:r>
            <a:br>
              <a:rPr lang="en-CA" sz="2400" dirty="0" smtClean="0"/>
            </a:br>
            <a:r>
              <a:rPr lang="en-CA" sz="2400" dirty="0" smtClean="0"/>
              <a:t/>
            </a:r>
            <a:br>
              <a:rPr lang="en-CA" sz="2400" dirty="0" smtClean="0"/>
            </a:br>
            <a:r>
              <a:rPr lang="en-CA" sz="2400" dirty="0" smtClean="0"/>
              <a:t/>
            </a:r>
            <a:br>
              <a:rPr lang="en-CA" sz="2400" dirty="0" smtClean="0"/>
            </a:br>
            <a:r>
              <a:rPr lang="en-CA" sz="2400" b="1" dirty="0" smtClean="0"/>
              <a:t>Tertiary</a:t>
            </a:r>
            <a:r>
              <a:rPr lang="en-CA" sz="2400" dirty="0" smtClean="0"/>
              <a:t> Consumer</a:t>
            </a:r>
            <a:br>
              <a:rPr lang="en-CA" sz="2400" dirty="0" smtClean="0"/>
            </a:br>
            <a:r>
              <a:rPr lang="en-CA" sz="2400" dirty="0" smtClean="0"/>
              <a:t/>
            </a:r>
            <a:br>
              <a:rPr lang="en-CA" sz="2400" dirty="0" smtClean="0"/>
            </a:br>
            <a:r>
              <a:rPr lang="en-CA" sz="2400" dirty="0" smtClean="0"/>
              <a:t/>
            </a:r>
            <a:br>
              <a:rPr lang="en-CA" sz="2400" dirty="0" smtClean="0"/>
            </a:br>
            <a:r>
              <a:rPr lang="en-CA" sz="2400" b="1" dirty="0" smtClean="0"/>
              <a:t>Secondary </a:t>
            </a:r>
            <a:r>
              <a:rPr lang="en-CA" sz="2400" dirty="0" smtClean="0"/>
              <a:t>consumer</a:t>
            </a:r>
            <a:br>
              <a:rPr lang="en-CA" sz="2400" dirty="0" smtClean="0"/>
            </a:br>
            <a:r>
              <a:rPr lang="en-CA" sz="2400" dirty="0" smtClean="0"/>
              <a:t/>
            </a:r>
            <a:br>
              <a:rPr lang="en-CA" sz="2400" dirty="0" smtClean="0"/>
            </a:br>
            <a:r>
              <a:rPr lang="en-CA" sz="2400" dirty="0" smtClean="0"/>
              <a:t/>
            </a:r>
            <a:br>
              <a:rPr lang="en-CA" sz="2400" dirty="0" smtClean="0"/>
            </a:br>
            <a:r>
              <a:rPr lang="en-CA" sz="2400" b="1" dirty="0" smtClean="0"/>
              <a:t>Primary</a:t>
            </a:r>
            <a:r>
              <a:rPr lang="en-CA" sz="2400" dirty="0" smtClean="0"/>
              <a:t> consumer</a:t>
            </a:r>
            <a:br>
              <a:rPr lang="en-CA" sz="2400" dirty="0" smtClean="0"/>
            </a:br>
            <a:r>
              <a:rPr lang="en-CA" sz="2400" dirty="0" smtClean="0"/>
              <a:t/>
            </a:r>
            <a:br>
              <a:rPr lang="en-CA" sz="2400" dirty="0" smtClean="0"/>
            </a:br>
            <a:r>
              <a:rPr lang="en-CA" sz="2400" dirty="0" smtClean="0"/>
              <a:t/>
            </a:r>
            <a:br>
              <a:rPr lang="en-CA" sz="2400" dirty="0" smtClean="0"/>
            </a:br>
            <a:r>
              <a:rPr lang="en-CA" sz="2400" dirty="0" smtClean="0"/>
              <a:t/>
            </a:r>
            <a:br>
              <a:rPr lang="en-CA" sz="2400" dirty="0" smtClean="0"/>
            </a:br>
            <a:r>
              <a:rPr lang="en-CA" sz="2400" b="1" dirty="0" smtClean="0"/>
              <a:t/>
            </a:r>
            <a:br>
              <a:rPr lang="en-CA" sz="2400" b="1" dirty="0" smtClean="0"/>
            </a:br>
            <a:r>
              <a:rPr lang="en-CA" sz="2400" b="1" dirty="0" smtClean="0"/>
              <a:t>Primary </a:t>
            </a:r>
            <a:r>
              <a:rPr lang="en-CA" sz="2400" dirty="0" smtClean="0"/>
              <a:t>Producer</a:t>
            </a:r>
            <a:br>
              <a:rPr lang="en-CA" sz="2400" dirty="0" smtClean="0"/>
            </a:br>
            <a:endParaRPr lang="en-US" sz="2400" dirty="0" smtClean="0"/>
          </a:p>
        </p:txBody>
      </p:sp>
      <p:sp>
        <p:nvSpPr>
          <p:cNvPr id="2" name="Slide Number Placeholder 1"/>
          <p:cNvSpPr>
            <a:spLocks noGrp="1"/>
          </p:cNvSpPr>
          <p:nvPr>
            <p:ph type="sldNum" sz="quarter" idx="12"/>
          </p:nvPr>
        </p:nvSpPr>
        <p:spPr/>
        <p:txBody>
          <a:bodyPr/>
          <a:lstStyle/>
          <a:p>
            <a:pPr>
              <a:defRPr/>
            </a:pPr>
            <a:fld id="{955E2CD2-37AD-4636-BB81-8D824DE51094}" type="slidenum">
              <a:rPr lang="en-US" smtClean="0"/>
              <a:pPr>
                <a:defRPr/>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6522" y="1921927"/>
            <a:ext cx="2338754" cy="646331"/>
          </a:xfrm>
          <a:prstGeom prst="rect">
            <a:avLst/>
          </a:prstGeom>
          <a:noFill/>
          <a:ln>
            <a:solidFill>
              <a:schemeClr val="tx1"/>
            </a:solidFill>
          </a:ln>
          <a:effectLst>
            <a:outerShdw blurRad="50800" dist="38100" dir="2700000" algn="tl" rotWithShape="0">
              <a:srgbClr val="000000">
                <a:alpha val="43000"/>
              </a:srgbClr>
            </a:outerShdw>
          </a:effectLst>
        </p:spPr>
        <p:txBody>
          <a:bodyPr wrap="square" rtlCol="0">
            <a:spAutoFit/>
          </a:bodyPr>
          <a:lstStyle/>
          <a:p>
            <a:pPr algn="ctr"/>
            <a:r>
              <a:rPr lang="en-US" sz="3600" b="1" dirty="0" err="1" smtClean="0"/>
              <a:t>Trophs</a:t>
            </a:r>
            <a:endParaRPr lang="en-US" sz="3600" b="1" dirty="0"/>
          </a:p>
        </p:txBody>
      </p:sp>
      <p:sp>
        <p:nvSpPr>
          <p:cNvPr id="7" name="TextBox 6"/>
          <p:cNvSpPr txBox="1"/>
          <p:nvPr/>
        </p:nvSpPr>
        <p:spPr>
          <a:xfrm>
            <a:off x="5867399" y="3428999"/>
            <a:ext cx="1646605" cy="646331"/>
          </a:xfrm>
          <a:prstGeom prst="rect">
            <a:avLst/>
          </a:prstGeom>
          <a:noFill/>
          <a:ln>
            <a:solidFill>
              <a:schemeClr val="tx1"/>
            </a:solidFill>
          </a:ln>
          <a:effectLst>
            <a:outerShdw blurRad="50800" dist="38100" dir="2700000" algn="tl" rotWithShape="0">
              <a:srgbClr val="000000">
                <a:alpha val="43000"/>
              </a:srgbClr>
            </a:outerShdw>
          </a:effectLst>
        </p:spPr>
        <p:txBody>
          <a:bodyPr wrap="none" rtlCol="0">
            <a:spAutoFit/>
          </a:bodyPr>
          <a:lstStyle/>
          <a:p>
            <a:r>
              <a:rPr lang="en-US" sz="3600" b="1" dirty="0" smtClean="0"/>
              <a:t>Hetero</a:t>
            </a:r>
            <a:endParaRPr lang="en-US" sz="3600" b="1" dirty="0"/>
          </a:p>
        </p:txBody>
      </p:sp>
      <p:sp>
        <p:nvSpPr>
          <p:cNvPr id="8" name="TextBox 7"/>
          <p:cNvSpPr txBox="1"/>
          <p:nvPr/>
        </p:nvSpPr>
        <p:spPr>
          <a:xfrm>
            <a:off x="829682" y="3465871"/>
            <a:ext cx="1236236" cy="646331"/>
          </a:xfrm>
          <a:prstGeom prst="rect">
            <a:avLst/>
          </a:prstGeom>
          <a:noFill/>
          <a:ln>
            <a:solidFill>
              <a:schemeClr val="tx1"/>
            </a:solidFill>
          </a:ln>
          <a:effectLst>
            <a:outerShdw blurRad="50800" dist="38100" dir="2700000" algn="tl" rotWithShape="0">
              <a:srgbClr val="000000">
                <a:alpha val="43000"/>
              </a:srgbClr>
            </a:outerShdw>
          </a:effectLst>
        </p:spPr>
        <p:txBody>
          <a:bodyPr wrap="none" rtlCol="0">
            <a:spAutoFit/>
          </a:bodyPr>
          <a:lstStyle/>
          <a:p>
            <a:r>
              <a:rPr lang="en-US" sz="3600" b="1" dirty="0" smtClean="0"/>
              <a:t>Auto</a:t>
            </a:r>
            <a:endParaRPr lang="en-US" sz="3600" b="1" dirty="0"/>
          </a:p>
        </p:txBody>
      </p:sp>
      <p:sp>
        <p:nvSpPr>
          <p:cNvPr id="9" name="TextBox 8"/>
          <p:cNvSpPr txBox="1"/>
          <p:nvPr/>
        </p:nvSpPr>
        <p:spPr>
          <a:xfrm>
            <a:off x="3293207" y="2786231"/>
            <a:ext cx="1964593" cy="584775"/>
          </a:xfrm>
          <a:prstGeom prst="rect">
            <a:avLst/>
          </a:prstGeom>
          <a:noFill/>
        </p:spPr>
        <p:txBody>
          <a:bodyPr wrap="square" rtlCol="0">
            <a:spAutoFit/>
          </a:bodyPr>
          <a:lstStyle/>
          <a:p>
            <a:r>
              <a:rPr lang="en-US" sz="3200" dirty="0" smtClean="0"/>
              <a:t>Nourish</a:t>
            </a:r>
            <a:endParaRPr lang="en-US" sz="3200" dirty="0"/>
          </a:p>
        </p:txBody>
      </p:sp>
      <p:sp>
        <p:nvSpPr>
          <p:cNvPr id="10" name="TextBox 9"/>
          <p:cNvSpPr txBox="1"/>
          <p:nvPr/>
        </p:nvSpPr>
        <p:spPr>
          <a:xfrm>
            <a:off x="4419600" y="4292025"/>
            <a:ext cx="4427645" cy="584775"/>
          </a:xfrm>
          <a:prstGeom prst="rect">
            <a:avLst/>
          </a:prstGeom>
          <a:noFill/>
        </p:spPr>
        <p:txBody>
          <a:bodyPr wrap="square" rtlCol="0">
            <a:spAutoFit/>
          </a:bodyPr>
          <a:lstStyle/>
          <a:p>
            <a:pPr algn="ctr"/>
            <a:r>
              <a:rPr lang="en-US" sz="3200" dirty="0" smtClean="0"/>
              <a:t>Other, different</a:t>
            </a:r>
            <a:endParaRPr lang="en-US" sz="3200" dirty="0"/>
          </a:p>
        </p:txBody>
      </p:sp>
      <p:sp>
        <p:nvSpPr>
          <p:cNvPr id="11" name="TextBox 10"/>
          <p:cNvSpPr txBox="1"/>
          <p:nvPr/>
        </p:nvSpPr>
        <p:spPr>
          <a:xfrm>
            <a:off x="838200" y="4292025"/>
            <a:ext cx="1295400" cy="584775"/>
          </a:xfrm>
          <a:prstGeom prst="rect">
            <a:avLst/>
          </a:prstGeom>
          <a:noFill/>
        </p:spPr>
        <p:txBody>
          <a:bodyPr wrap="square" rtlCol="0">
            <a:spAutoFit/>
          </a:bodyPr>
          <a:lstStyle/>
          <a:p>
            <a:pPr algn="ctr"/>
            <a:r>
              <a:rPr lang="en-US" sz="3200" dirty="0" smtClean="0"/>
              <a:t>Self</a:t>
            </a:r>
            <a:endParaRPr lang="en-US" sz="3200" dirty="0"/>
          </a:p>
        </p:txBody>
      </p:sp>
      <p:cxnSp>
        <p:nvCxnSpPr>
          <p:cNvPr id="13" name="Straight Arrow Connector 12"/>
          <p:cNvCxnSpPr/>
          <p:nvPr/>
        </p:nvCxnSpPr>
        <p:spPr>
          <a:xfrm flipH="1">
            <a:off x="1600200" y="2568258"/>
            <a:ext cx="1600200" cy="897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7" idx="0"/>
          </p:cNvCxnSpPr>
          <p:nvPr/>
        </p:nvCxnSpPr>
        <p:spPr>
          <a:xfrm>
            <a:off x="5505276" y="2568258"/>
            <a:ext cx="1185426" cy="860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itle 1"/>
          <p:cNvSpPr txBox="1">
            <a:spLocks/>
          </p:cNvSpPr>
          <p:nvPr/>
        </p:nvSpPr>
        <p:spPr>
          <a:xfrm>
            <a:off x="457200" y="76200"/>
            <a:ext cx="8229600" cy="1752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What do the Words </a:t>
            </a:r>
            <a:r>
              <a:rPr lang="en-US" b="1" dirty="0" smtClean="0">
                <a:solidFill>
                  <a:srgbClr val="FF0000"/>
                </a:solidFill>
              </a:rPr>
              <a:t>Autotrophs</a:t>
            </a:r>
            <a:r>
              <a:rPr lang="en-US" b="1" dirty="0" smtClean="0"/>
              <a:t> and </a:t>
            </a:r>
            <a:r>
              <a:rPr lang="en-US" b="1" dirty="0" smtClean="0">
                <a:solidFill>
                  <a:srgbClr val="FF0000"/>
                </a:solidFill>
              </a:rPr>
              <a:t>Heterotrophs </a:t>
            </a:r>
            <a:r>
              <a:rPr lang="en-US" b="1" dirty="0" smtClean="0"/>
              <a:t>mean?</a:t>
            </a:r>
            <a:endParaRPr lang="en-US"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6748" y="990600"/>
            <a:ext cx="931327" cy="9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6643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1295400"/>
            <a:ext cx="2338754" cy="646331"/>
          </a:xfrm>
          <a:prstGeom prst="rect">
            <a:avLst/>
          </a:prstGeom>
          <a:noFill/>
          <a:ln>
            <a:solidFill>
              <a:schemeClr val="tx1"/>
            </a:solidFill>
          </a:ln>
          <a:effectLst>
            <a:outerShdw blurRad="50800" dist="38100" dir="2700000" algn="tl" rotWithShape="0">
              <a:srgbClr val="000000">
                <a:alpha val="43000"/>
              </a:srgbClr>
            </a:outerShdw>
          </a:effectLst>
        </p:spPr>
        <p:txBody>
          <a:bodyPr wrap="square" rtlCol="0">
            <a:spAutoFit/>
          </a:bodyPr>
          <a:lstStyle/>
          <a:p>
            <a:pPr algn="ctr"/>
            <a:r>
              <a:rPr lang="en-US" sz="3600" b="1" dirty="0" err="1" smtClean="0"/>
              <a:t>Trophs</a:t>
            </a:r>
            <a:endParaRPr lang="en-US" sz="3600" b="1" dirty="0"/>
          </a:p>
        </p:txBody>
      </p:sp>
      <p:sp>
        <p:nvSpPr>
          <p:cNvPr id="7" name="TextBox 6"/>
          <p:cNvSpPr txBox="1"/>
          <p:nvPr/>
        </p:nvSpPr>
        <p:spPr>
          <a:xfrm>
            <a:off x="5867399" y="2697655"/>
            <a:ext cx="1646605" cy="646331"/>
          </a:xfrm>
          <a:prstGeom prst="rect">
            <a:avLst/>
          </a:prstGeom>
          <a:noFill/>
          <a:ln>
            <a:solidFill>
              <a:schemeClr val="tx1"/>
            </a:solidFill>
          </a:ln>
          <a:effectLst>
            <a:outerShdw blurRad="50800" dist="38100" dir="2700000" algn="tl" rotWithShape="0">
              <a:srgbClr val="000000">
                <a:alpha val="43000"/>
              </a:srgbClr>
            </a:outerShdw>
          </a:effectLst>
        </p:spPr>
        <p:txBody>
          <a:bodyPr wrap="none" rtlCol="0">
            <a:spAutoFit/>
          </a:bodyPr>
          <a:lstStyle/>
          <a:p>
            <a:r>
              <a:rPr lang="en-US" sz="3600" b="1" dirty="0" smtClean="0"/>
              <a:t>Hetero</a:t>
            </a:r>
            <a:endParaRPr lang="en-US" sz="3600" b="1" dirty="0"/>
          </a:p>
        </p:txBody>
      </p:sp>
      <p:sp>
        <p:nvSpPr>
          <p:cNvPr id="8" name="TextBox 7"/>
          <p:cNvSpPr txBox="1"/>
          <p:nvPr/>
        </p:nvSpPr>
        <p:spPr>
          <a:xfrm>
            <a:off x="677282" y="2747665"/>
            <a:ext cx="1236236" cy="646331"/>
          </a:xfrm>
          <a:prstGeom prst="rect">
            <a:avLst/>
          </a:prstGeom>
          <a:noFill/>
          <a:ln>
            <a:solidFill>
              <a:schemeClr val="tx1"/>
            </a:solidFill>
          </a:ln>
          <a:effectLst>
            <a:outerShdw blurRad="50800" dist="38100" dir="2700000" algn="tl" rotWithShape="0">
              <a:srgbClr val="000000">
                <a:alpha val="43000"/>
              </a:srgbClr>
            </a:outerShdw>
          </a:effectLst>
        </p:spPr>
        <p:txBody>
          <a:bodyPr wrap="none" rtlCol="0">
            <a:spAutoFit/>
          </a:bodyPr>
          <a:lstStyle/>
          <a:p>
            <a:r>
              <a:rPr lang="en-US" sz="3600" b="1" dirty="0" smtClean="0"/>
              <a:t>Auto</a:t>
            </a:r>
            <a:endParaRPr lang="en-US" sz="3600" b="1" dirty="0"/>
          </a:p>
        </p:txBody>
      </p:sp>
      <p:sp>
        <p:nvSpPr>
          <p:cNvPr id="9" name="TextBox 8"/>
          <p:cNvSpPr txBox="1"/>
          <p:nvPr/>
        </p:nvSpPr>
        <p:spPr>
          <a:xfrm>
            <a:off x="3581400" y="2286000"/>
            <a:ext cx="1481015" cy="523220"/>
          </a:xfrm>
          <a:prstGeom prst="rect">
            <a:avLst/>
          </a:prstGeom>
          <a:noFill/>
        </p:spPr>
        <p:txBody>
          <a:bodyPr wrap="square" rtlCol="0">
            <a:spAutoFit/>
          </a:bodyPr>
          <a:lstStyle/>
          <a:p>
            <a:r>
              <a:rPr lang="en-US" sz="2800" dirty="0" smtClean="0"/>
              <a:t>Nourish</a:t>
            </a:r>
            <a:endParaRPr lang="en-US" sz="2800" dirty="0"/>
          </a:p>
        </p:txBody>
      </p:sp>
      <p:sp>
        <p:nvSpPr>
          <p:cNvPr id="10" name="TextBox 9"/>
          <p:cNvSpPr txBox="1"/>
          <p:nvPr/>
        </p:nvSpPr>
        <p:spPr>
          <a:xfrm>
            <a:off x="4557101" y="3430867"/>
            <a:ext cx="4267199" cy="1384995"/>
          </a:xfrm>
          <a:prstGeom prst="rect">
            <a:avLst/>
          </a:prstGeom>
          <a:noFill/>
        </p:spPr>
        <p:txBody>
          <a:bodyPr wrap="square" rtlCol="0">
            <a:spAutoFit/>
          </a:bodyPr>
          <a:lstStyle/>
          <a:p>
            <a:pPr algn="r"/>
            <a:r>
              <a:rPr lang="en-US" sz="2800" dirty="0" smtClean="0"/>
              <a:t>An organism </a:t>
            </a:r>
            <a:r>
              <a:rPr lang="en-US" sz="2800" dirty="0"/>
              <a:t>that relies on </a:t>
            </a:r>
            <a:r>
              <a:rPr lang="en-US" sz="2800" b="1" dirty="0">
                <a:solidFill>
                  <a:srgbClr val="FF0000"/>
                </a:solidFill>
              </a:rPr>
              <a:t>organic substances </a:t>
            </a:r>
            <a:r>
              <a:rPr lang="en-US" sz="2800" dirty="0"/>
              <a:t>for </a:t>
            </a:r>
            <a:r>
              <a:rPr lang="en-US" sz="2800" dirty="0" smtClean="0"/>
              <a:t>nourishment</a:t>
            </a:r>
            <a:endParaRPr lang="en-US" sz="2800" dirty="0"/>
          </a:p>
        </p:txBody>
      </p:sp>
      <p:sp>
        <p:nvSpPr>
          <p:cNvPr id="11" name="TextBox 10"/>
          <p:cNvSpPr txBox="1"/>
          <p:nvPr/>
        </p:nvSpPr>
        <p:spPr>
          <a:xfrm>
            <a:off x="0" y="3430867"/>
            <a:ext cx="4419599" cy="1384995"/>
          </a:xfrm>
          <a:prstGeom prst="rect">
            <a:avLst/>
          </a:prstGeom>
          <a:noFill/>
        </p:spPr>
        <p:txBody>
          <a:bodyPr wrap="square" rtlCol="0">
            <a:spAutoFit/>
          </a:bodyPr>
          <a:lstStyle/>
          <a:p>
            <a:r>
              <a:rPr lang="en-US" sz="2800" dirty="0"/>
              <a:t>An organism capable of </a:t>
            </a:r>
            <a:r>
              <a:rPr lang="en-US" sz="2800" b="1" dirty="0">
                <a:solidFill>
                  <a:srgbClr val="FF0000"/>
                </a:solidFill>
              </a:rPr>
              <a:t>synthesizing</a:t>
            </a:r>
            <a:r>
              <a:rPr lang="en-US" sz="2800" dirty="0"/>
              <a:t> its own food from inorganic substances</a:t>
            </a:r>
          </a:p>
        </p:txBody>
      </p:sp>
      <p:cxnSp>
        <p:nvCxnSpPr>
          <p:cNvPr id="13" name="Straight Arrow Connector 12"/>
          <p:cNvCxnSpPr/>
          <p:nvPr/>
        </p:nvCxnSpPr>
        <p:spPr>
          <a:xfrm flipH="1">
            <a:off x="1447800" y="1941731"/>
            <a:ext cx="2819400" cy="805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648200" y="1941731"/>
            <a:ext cx="2209800" cy="743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itle 1"/>
          <p:cNvSpPr txBox="1">
            <a:spLocks/>
          </p:cNvSpPr>
          <p:nvPr/>
        </p:nvSpPr>
        <p:spPr>
          <a:xfrm>
            <a:off x="457200" y="76200"/>
            <a:ext cx="8229600" cy="10366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Does your answer make sense?</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004" y="906529"/>
            <a:ext cx="1424072" cy="142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429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descr="Food web"/>
          <p:cNvPicPr>
            <a:picLocks noChangeAspect="1" noChangeArrowheads="1"/>
          </p:cNvPicPr>
          <p:nvPr/>
        </p:nvPicPr>
        <p:blipFill>
          <a:blip r:embed="rId3"/>
          <a:srcRect/>
          <a:stretch>
            <a:fillRect/>
          </a:stretch>
        </p:blipFill>
        <p:spPr bwMode="auto">
          <a:xfrm>
            <a:off x="76200" y="457200"/>
            <a:ext cx="8931477" cy="5141913"/>
          </a:xfrm>
          <a:prstGeom prst="rect">
            <a:avLst/>
          </a:prstGeom>
          <a:noFill/>
          <a:ln w="9525">
            <a:noFill/>
            <a:miter lim="800000"/>
            <a:headEnd/>
            <a:tailEnd/>
          </a:ln>
        </p:spPr>
      </p:pic>
      <p:sp>
        <p:nvSpPr>
          <p:cNvPr id="29698" name="Rectangle 7"/>
          <p:cNvSpPr>
            <a:spLocks noGrp="1"/>
          </p:cNvSpPr>
          <p:nvPr>
            <p:ph type="title"/>
          </p:nvPr>
        </p:nvSpPr>
        <p:spPr>
          <a:xfrm>
            <a:off x="427138" y="5599113"/>
            <a:ext cx="8229600" cy="1143000"/>
          </a:xfrm>
        </p:spPr>
        <p:txBody>
          <a:bodyPr/>
          <a:lstStyle/>
          <a:p>
            <a:r>
              <a:rPr lang="en-CA" dirty="0" smtClean="0"/>
              <a:t>Where do Owls belong?</a:t>
            </a:r>
            <a:endParaRPr lang="en-US" dirty="0" smtClean="0"/>
          </a:p>
        </p:txBody>
      </p:sp>
      <p:sp>
        <p:nvSpPr>
          <p:cNvPr id="2" name="Slide Number Placeholder 1"/>
          <p:cNvSpPr>
            <a:spLocks noGrp="1"/>
          </p:cNvSpPr>
          <p:nvPr>
            <p:ph type="sldNum" sz="quarter" idx="12"/>
          </p:nvPr>
        </p:nvSpPr>
        <p:spPr/>
        <p:txBody>
          <a:bodyPr/>
          <a:lstStyle/>
          <a:p>
            <a:pPr>
              <a:defRPr/>
            </a:pPr>
            <a:fld id="{B4147B13-5C63-4D5A-8101-CE0AA5398A47}"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Q3: The Food </a:t>
            </a:r>
            <a:r>
              <a:rPr lang="en-US" b="1" dirty="0"/>
              <a:t>W</a:t>
            </a:r>
            <a:r>
              <a:rPr lang="en-US" b="1" dirty="0" smtClean="0"/>
              <a:t>eb</a:t>
            </a:r>
            <a:endParaRPr lang="en-US" b="1" dirty="0"/>
          </a:p>
        </p:txBody>
      </p:sp>
      <p:sp>
        <p:nvSpPr>
          <p:cNvPr id="21505" name="Rectangle 3"/>
          <p:cNvSpPr>
            <a:spLocks noGrp="1"/>
          </p:cNvSpPr>
          <p:nvPr>
            <p:ph idx="1"/>
          </p:nvPr>
        </p:nvSpPr>
        <p:spPr>
          <a:xfrm>
            <a:off x="228600" y="1600200"/>
            <a:ext cx="8763000" cy="4525963"/>
          </a:xfrm>
        </p:spPr>
        <p:txBody>
          <a:bodyPr/>
          <a:lstStyle/>
          <a:p>
            <a:pPr marL="0" indent="0" eaLnBrk="1" hangingPunct="1">
              <a:buNone/>
            </a:pPr>
            <a:r>
              <a:rPr lang="en-CA" dirty="0" smtClean="0"/>
              <a:t>Which </a:t>
            </a:r>
            <a:r>
              <a:rPr lang="en-CA" b="1" dirty="0" smtClean="0">
                <a:solidFill>
                  <a:srgbClr val="FF0000"/>
                </a:solidFill>
              </a:rPr>
              <a:t>trophic level </a:t>
            </a:r>
            <a:r>
              <a:rPr lang="en-CA" dirty="0" smtClean="0"/>
              <a:t>do owls have on the food web?</a:t>
            </a:r>
          </a:p>
          <a:p>
            <a:pPr marL="0" indent="0" eaLnBrk="1" hangingPunct="1">
              <a:buNone/>
            </a:pPr>
            <a:endParaRPr lang="en-CA" dirty="0" smtClean="0"/>
          </a:p>
          <a:p>
            <a:pPr marL="990600" lvl="1" indent="-533400" eaLnBrk="1" hangingPunct="1">
              <a:buFont typeface="Arial" charset="0"/>
              <a:buAutoNum type="alphaUcPeriod"/>
            </a:pPr>
            <a:r>
              <a:rPr lang="en-CA" dirty="0" smtClean="0"/>
              <a:t>Primary</a:t>
            </a:r>
          </a:p>
          <a:p>
            <a:pPr marL="990600" lvl="1" indent="-533400" eaLnBrk="1" hangingPunct="1">
              <a:buFont typeface="Arial" charset="0"/>
              <a:buAutoNum type="alphaUcPeriod"/>
            </a:pPr>
            <a:r>
              <a:rPr lang="en-CA" dirty="0" smtClean="0"/>
              <a:t>Secondary</a:t>
            </a:r>
          </a:p>
          <a:p>
            <a:pPr marL="990600" lvl="1" indent="-533400" eaLnBrk="1" hangingPunct="1">
              <a:buFont typeface="Arial" charset="0"/>
              <a:buAutoNum type="alphaUcPeriod"/>
            </a:pPr>
            <a:r>
              <a:rPr lang="en-CA" dirty="0" smtClean="0"/>
              <a:t>Tertiary</a:t>
            </a:r>
          </a:p>
          <a:p>
            <a:pPr marL="990600" lvl="1" indent="-533400" eaLnBrk="1" hangingPunct="1">
              <a:buFont typeface="Arial" charset="0"/>
              <a:buAutoNum type="alphaUcPeriod"/>
            </a:pPr>
            <a:r>
              <a:rPr lang="en-CA" dirty="0" smtClean="0"/>
              <a:t>Quaternary </a:t>
            </a:r>
            <a:endParaRPr lang="en-US" dirty="0" smtClean="0"/>
          </a:p>
        </p:txBody>
      </p:sp>
      <p:pic>
        <p:nvPicPr>
          <p:cNvPr id="21506" name="Picture 7" descr="ANd9GcSMtod7zpJsI64fxZSwCFN4hCw2tVaUM98i12lY_xSFw9XWByY&amp;t=1&amp;usg=__138TfpYWWulAprHoHtwJEU3g9_g="/>
          <p:cNvPicPr>
            <a:picLocks noChangeAspect="1" noChangeArrowheads="1"/>
          </p:cNvPicPr>
          <p:nvPr/>
        </p:nvPicPr>
        <p:blipFill>
          <a:blip r:embed="rId3"/>
          <a:srcRect/>
          <a:stretch>
            <a:fillRect/>
          </a:stretch>
        </p:blipFill>
        <p:spPr bwMode="auto">
          <a:xfrm>
            <a:off x="5206986" y="2209800"/>
            <a:ext cx="3533602" cy="2779713"/>
          </a:xfrm>
          <a:prstGeom prst="rect">
            <a:avLst/>
          </a:prstGeom>
          <a:noFill/>
          <a:ln w="9525">
            <a:noFill/>
            <a:miter lim="800000"/>
            <a:headEnd/>
            <a:tailEnd/>
          </a:ln>
        </p:spPr>
      </p:pic>
      <p:sp>
        <p:nvSpPr>
          <p:cNvPr id="3" name="Rectangle 2"/>
          <p:cNvSpPr/>
          <p:nvPr/>
        </p:nvSpPr>
        <p:spPr>
          <a:xfrm>
            <a:off x="6268556" y="5087281"/>
            <a:ext cx="1410462" cy="400110"/>
          </a:xfrm>
          <a:prstGeom prst="rect">
            <a:avLst/>
          </a:prstGeom>
        </p:spPr>
        <p:txBody>
          <a:bodyPr wrap="none">
            <a:spAutoFit/>
          </a:bodyPr>
          <a:lstStyle/>
          <a:p>
            <a:r>
              <a:rPr lang="en-CA" sz="2000" dirty="0"/>
              <a:t>Baby Owls</a:t>
            </a:r>
            <a:endParaRPr lang="en-US" sz="2000"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Q4: Predator-Prey</a:t>
            </a:r>
            <a:endParaRPr lang="en-US" b="1" dirty="0"/>
          </a:p>
        </p:txBody>
      </p:sp>
      <p:sp>
        <p:nvSpPr>
          <p:cNvPr id="23553" name="Rectangle 3"/>
          <p:cNvSpPr>
            <a:spLocks noGrp="1"/>
          </p:cNvSpPr>
          <p:nvPr>
            <p:ph type="body" idx="4294967295"/>
          </p:nvPr>
        </p:nvSpPr>
        <p:spPr>
          <a:xfrm>
            <a:off x="152400" y="1406820"/>
            <a:ext cx="5867400" cy="4525963"/>
          </a:xfrm>
        </p:spPr>
        <p:txBody>
          <a:bodyPr/>
          <a:lstStyle/>
          <a:p>
            <a:pPr marL="0" indent="0" eaLnBrk="1" hangingPunct="1">
              <a:buNone/>
            </a:pPr>
            <a:r>
              <a:rPr lang="en-CA" dirty="0" smtClean="0"/>
              <a:t>Do owls have </a:t>
            </a:r>
            <a:r>
              <a:rPr lang="en-CA" b="1" dirty="0" smtClean="0">
                <a:solidFill>
                  <a:srgbClr val="FF0000"/>
                </a:solidFill>
              </a:rPr>
              <a:t>any</a:t>
            </a:r>
            <a:r>
              <a:rPr lang="en-CA" dirty="0" smtClean="0"/>
              <a:t> natural predators?</a:t>
            </a:r>
          </a:p>
          <a:p>
            <a:pPr marL="990600" lvl="1" indent="-533400" eaLnBrk="1" hangingPunct="1">
              <a:buFont typeface="Arial" charset="0"/>
              <a:buAutoNum type="alphaUcPeriod"/>
            </a:pPr>
            <a:r>
              <a:rPr lang="en-CA" dirty="0" smtClean="0"/>
              <a:t>Yes</a:t>
            </a:r>
          </a:p>
          <a:p>
            <a:pPr marL="990600" lvl="1" indent="-533400" eaLnBrk="1" hangingPunct="1">
              <a:buFont typeface="Arial" charset="0"/>
              <a:buAutoNum type="alphaUcPeriod"/>
            </a:pPr>
            <a:r>
              <a:rPr lang="en-CA" dirty="0" smtClean="0"/>
              <a:t>No</a:t>
            </a:r>
          </a:p>
          <a:p>
            <a:pPr marL="990600" lvl="1" indent="-533400" eaLnBrk="1" hangingPunct="1">
              <a:buFont typeface="Arial" charset="0"/>
              <a:buAutoNum type="alphaUcPeriod"/>
            </a:pPr>
            <a:r>
              <a:rPr lang="en-CA" dirty="0" smtClean="0"/>
              <a:t>Don’t know</a:t>
            </a:r>
          </a:p>
          <a:p>
            <a:pPr marL="609600" indent="-609600" eaLnBrk="1" hangingPunct="1"/>
            <a:endParaRPr lang="en-US" dirty="0" smtClean="0"/>
          </a:p>
        </p:txBody>
      </p:sp>
      <p:pic>
        <p:nvPicPr>
          <p:cNvPr id="23554" name="Picture 7" descr="ANd9GcT4HffMvMNifHvOMLDRrC04Q-Mvbc3oOD0QdVu0emWk-ncRpdM&amp;t=1&amp;usg=__h3gtsBEghrStvf10S4CfdoLE2hs="/>
          <p:cNvPicPr>
            <a:picLocks noChangeAspect="1" noChangeArrowheads="1"/>
          </p:cNvPicPr>
          <p:nvPr/>
        </p:nvPicPr>
        <p:blipFill>
          <a:blip r:embed="rId3"/>
          <a:srcRect/>
          <a:stretch>
            <a:fillRect/>
          </a:stretch>
        </p:blipFill>
        <p:spPr bwMode="auto">
          <a:xfrm>
            <a:off x="5030347" y="1562100"/>
            <a:ext cx="3764608" cy="2819400"/>
          </a:xfrm>
          <a:prstGeom prst="rect">
            <a:avLst/>
          </a:prstGeom>
          <a:noFill/>
          <a:ln w="9525">
            <a:noFill/>
            <a:miter lim="800000"/>
            <a:headEnd/>
            <a:tailEnd/>
          </a:ln>
        </p:spPr>
      </p:pic>
      <p:sp>
        <p:nvSpPr>
          <p:cNvPr id="2" name="Rectangle 1"/>
          <p:cNvSpPr/>
          <p:nvPr/>
        </p:nvSpPr>
        <p:spPr>
          <a:xfrm>
            <a:off x="6264464" y="4495800"/>
            <a:ext cx="1519968" cy="461665"/>
          </a:xfrm>
          <a:prstGeom prst="rect">
            <a:avLst/>
          </a:prstGeom>
        </p:spPr>
        <p:txBody>
          <a:bodyPr wrap="none">
            <a:spAutoFit/>
          </a:bodyPr>
          <a:lstStyle/>
          <a:p>
            <a:r>
              <a:rPr lang="en-CA" sz="2400" dirty="0"/>
              <a:t>Night Owl</a:t>
            </a:r>
            <a:endParaRPr lang="en-US" sz="2400" dirty="0"/>
          </a:p>
        </p:txBody>
      </p:sp>
      <p:sp>
        <p:nvSpPr>
          <p:cNvPr id="4" name="Slide Number Placeholder 3"/>
          <p:cNvSpPr>
            <a:spLocks noGrp="1"/>
          </p:cNvSpPr>
          <p:nvPr>
            <p:ph type="sldNum" sz="quarter" idx="12"/>
          </p:nvPr>
        </p:nvSpPr>
        <p:spPr/>
        <p:txBody>
          <a:bodyPr/>
          <a:lstStyle/>
          <a:p>
            <a:pPr>
              <a:defRPr/>
            </a:pPr>
            <a:fld id="{955E2CD2-37AD-4636-BB81-8D824DE51094}" type="slidenum">
              <a:rPr lang="en-US" smtClean="0"/>
              <a:pPr>
                <a:defRPr/>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143000"/>
          </a:xfrm>
        </p:spPr>
        <p:txBody>
          <a:bodyPr/>
          <a:lstStyle/>
          <a:p>
            <a:r>
              <a:rPr lang="en-US" sz="3200" dirty="0" smtClean="0"/>
              <a:t>Owls in a Movie!</a:t>
            </a:r>
            <a:endParaRPr lang="en-US" sz="3200"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94271"/>
            <a:ext cx="770607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B4147B13-5C63-4D5A-8101-CE0AA5398A47}" type="slidenum">
              <a:rPr lang="en-US" smtClean="0"/>
              <a:pPr>
                <a:defRPr/>
              </a:pPr>
              <a:t>2</a:t>
            </a:fld>
            <a:endParaRPr lang="en-US"/>
          </a:p>
        </p:txBody>
      </p:sp>
      <p:sp>
        <p:nvSpPr>
          <p:cNvPr id="4" name="Rectangle 3"/>
          <p:cNvSpPr/>
          <p:nvPr/>
        </p:nvSpPr>
        <p:spPr>
          <a:xfrm>
            <a:off x="1066800" y="5715001"/>
            <a:ext cx="5986639" cy="369332"/>
          </a:xfrm>
          <a:prstGeom prst="rect">
            <a:avLst/>
          </a:prstGeom>
        </p:spPr>
        <p:txBody>
          <a:bodyPr wrap="square">
            <a:spAutoFit/>
          </a:bodyPr>
          <a:lstStyle/>
          <a:p>
            <a:r>
              <a:rPr lang="en-US" b="1" dirty="0"/>
              <a:t>Legend of The Guardians : The Owls of </a:t>
            </a:r>
            <a:r>
              <a:rPr lang="en-US" b="1" dirty="0" err="1"/>
              <a:t>Ga</a:t>
            </a:r>
            <a:r>
              <a:rPr lang="en-US" b="1" dirty="0"/>
              <a:t> </a:t>
            </a:r>
            <a:r>
              <a:rPr lang="en-US" b="1" dirty="0" err="1"/>
              <a:t>Hoole</a:t>
            </a:r>
            <a:endParaRPr lang="en-US" dirty="0"/>
          </a:p>
        </p:txBody>
      </p:sp>
    </p:spTree>
    <p:extLst>
      <p:ext uri="{BB962C8B-B14F-4D97-AF65-F5344CB8AC3E}">
        <p14:creationId xmlns:p14="http://schemas.microsoft.com/office/powerpoint/2010/main" val="1826133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Q5: Predator-Prey</a:t>
            </a:r>
            <a:endParaRPr lang="en-US" b="1" dirty="0"/>
          </a:p>
        </p:txBody>
      </p:sp>
      <p:sp>
        <p:nvSpPr>
          <p:cNvPr id="25601" name="Rectangle 3"/>
          <p:cNvSpPr>
            <a:spLocks noGrp="1"/>
          </p:cNvSpPr>
          <p:nvPr>
            <p:ph type="body" idx="4294967295"/>
          </p:nvPr>
        </p:nvSpPr>
        <p:spPr>
          <a:xfrm>
            <a:off x="228600" y="1524000"/>
            <a:ext cx="8534400" cy="4525963"/>
          </a:xfrm>
        </p:spPr>
        <p:txBody>
          <a:bodyPr/>
          <a:lstStyle/>
          <a:p>
            <a:pPr marL="0" indent="0">
              <a:buNone/>
            </a:pPr>
            <a:r>
              <a:rPr lang="en-CA" dirty="0" smtClean="0"/>
              <a:t>In your view, how is the </a:t>
            </a:r>
            <a:r>
              <a:rPr lang="en-CA" b="1" dirty="0" smtClean="0">
                <a:solidFill>
                  <a:srgbClr val="FF0000"/>
                </a:solidFill>
              </a:rPr>
              <a:t>population</a:t>
            </a:r>
            <a:r>
              <a:rPr lang="en-CA" dirty="0" smtClean="0"/>
              <a:t> of the top predators/consumers controlled?</a:t>
            </a:r>
          </a:p>
          <a:p>
            <a:pPr marL="990600" lvl="1" indent="-533400">
              <a:buFont typeface="Arial" charset="0"/>
              <a:buAutoNum type="alphaUcPeriod"/>
            </a:pPr>
            <a:r>
              <a:rPr lang="en-CA" dirty="0" smtClean="0"/>
              <a:t>Too much competition within these animals for food</a:t>
            </a:r>
          </a:p>
          <a:p>
            <a:pPr marL="990600" lvl="1" indent="-533400">
              <a:buFont typeface="Arial" charset="0"/>
              <a:buAutoNum type="alphaUcPeriod"/>
            </a:pPr>
            <a:r>
              <a:rPr lang="en-CA" dirty="0" smtClean="0"/>
              <a:t>These animals are not able to hunt very well due to their size</a:t>
            </a:r>
          </a:p>
          <a:p>
            <a:pPr marL="990600" lvl="1" indent="-533400">
              <a:buFont typeface="Arial" charset="0"/>
              <a:buAutoNum type="alphaUcPeriod"/>
            </a:pPr>
            <a:r>
              <a:rPr lang="en-CA" dirty="0" smtClean="0"/>
              <a:t>There is a </a:t>
            </a:r>
            <a:r>
              <a:rPr lang="en-CA" b="1" dirty="0" smtClean="0">
                <a:solidFill>
                  <a:srgbClr val="FF0000"/>
                </a:solidFill>
              </a:rPr>
              <a:t>dynamic equilibrium </a:t>
            </a:r>
            <a:r>
              <a:rPr lang="en-CA" dirty="0" smtClean="0"/>
              <a:t>that exists between predator-prey populations</a:t>
            </a:r>
          </a:p>
          <a:p>
            <a:pPr marL="609600" indent="-609600"/>
            <a:endParaRPr lang="en-CA" dirty="0" smtClean="0"/>
          </a:p>
          <a:p>
            <a:pPr marL="609600" indent="-609600"/>
            <a:endParaRPr lang="en-US" dirty="0" smtClean="0"/>
          </a:p>
        </p:txBody>
      </p:sp>
      <p:sp>
        <p:nvSpPr>
          <p:cNvPr id="3" name="Slide Number Placeholder 2"/>
          <p:cNvSpPr>
            <a:spLocks noGrp="1"/>
          </p:cNvSpPr>
          <p:nvPr>
            <p:ph type="sldNum" sz="quarter" idx="12"/>
          </p:nvPr>
        </p:nvSpPr>
        <p:spPr/>
        <p:txBody>
          <a:bodyPr/>
          <a:lstStyle/>
          <a:p>
            <a:pPr>
              <a:defRPr/>
            </a:pPr>
            <a:fld id="{955E2CD2-37AD-4636-BB81-8D824DE51094}"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CA" sz="4000" b="1" dirty="0" smtClean="0"/>
              <a:t>Predator-prey population </a:t>
            </a:r>
            <a:r>
              <a:rPr lang="en-CA" sz="4000" b="1" dirty="0" smtClean="0">
                <a:solidFill>
                  <a:srgbClr val="FF0000"/>
                </a:solidFill>
              </a:rPr>
              <a:t>Equilibrium</a:t>
            </a:r>
            <a:endParaRPr lang="en-US" sz="4000" b="1" dirty="0" smtClean="0">
              <a:solidFill>
                <a:srgbClr val="FF0000"/>
              </a:solidFill>
            </a:endParaRPr>
          </a:p>
        </p:txBody>
      </p:sp>
      <p:sp>
        <p:nvSpPr>
          <p:cNvPr id="26626" name="Rectangle 3"/>
          <p:cNvSpPr>
            <a:spLocks noGrp="1"/>
          </p:cNvSpPr>
          <p:nvPr>
            <p:ph type="body" idx="1"/>
          </p:nvPr>
        </p:nvSpPr>
        <p:spPr/>
        <p:txBody>
          <a:bodyPr/>
          <a:lstStyle/>
          <a:p>
            <a:pPr marL="0" indent="0">
              <a:buNone/>
            </a:pPr>
            <a:r>
              <a:rPr lang="en-CA" dirty="0" smtClean="0"/>
              <a:t>Predators control the prey population by feeding on them, however if they eat too much of the prey, a decline in the prey population will also subsequently decrease the predator population. When the predator population declines, the prey population expands. Therefore a </a:t>
            </a:r>
            <a:r>
              <a:rPr lang="en-CA" b="1" dirty="0" smtClean="0">
                <a:solidFill>
                  <a:srgbClr val="FF0000"/>
                </a:solidFill>
              </a:rPr>
              <a:t>dynamic equilibrium </a:t>
            </a:r>
            <a:r>
              <a:rPr lang="en-CA" dirty="0" smtClean="0"/>
              <a:t>exists between the two populations.</a:t>
            </a:r>
            <a:endParaRPr lang="en-US" dirty="0" smtClean="0"/>
          </a:p>
        </p:txBody>
      </p:sp>
      <p:sp>
        <p:nvSpPr>
          <p:cNvPr id="2" name="Slide Number Placeholder 1"/>
          <p:cNvSpPr>
            <a:spLocks noGrp="1"/>
          </p:cNvSpPr>
          <p:nvPr>
            <p:ph type="sldNum" sz="quarter" idx="12"/>
          </p:nvPr>
        </p:nvSpPr>
        <p:spPr/>
        <p:txBody>
          <a:bodyPr/>
          <a:lstStyle/>
          <a:p>
            <a:pPr>
              <a:defRPr/>
            </a:pPr>
            <a:fld id="{B4147B13-5C63-4D5A-8101-CE0AA5398A47}"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descr="foodweb_energy"/>
          <p:cNvPicPr>
            <a:picLocks noChangeAspect="1" noChangeArrowheads="1"/>
          </p:cNvPicPr>
          <p:nvPr/>
        </p:nvPicPr>
        <p:blipFill>
          <a:blip r:embed="rId3"/>
          <a:srcRect/>
          <a:stretch>
            <a:fillRect/>
          </a:stretch>
        </p:blipFill>
        <p:spPr bwMode="auto">
          <a:xfrm>
            <a:off x="1219200" y="1066800"/>
            <a:ext cx="6858000" cy="5326063"/>
          </a:xfrm>
          <a:prstGeom prst="rect">
            <a:avLst/>
          </a:prstGeom>
          <a:noFill/>
          <a:ln w="9525">
            <a:noFill/>
            <a:miter lim="800000"/>
            <a:headEnd/>
            <a:tailEnd/>
          </a:ln>
        </p:spPr>
      </p:pic>
      <p:sp>
        <p:nvSpPr>
          <p:cNvPr id="34818" name="Rectangle 6"/>
          <p:cNvSpPr>
            <a:spLocks noGrp="1"/>
          </p:cNvSpPr>
          <p:nvPr>
            <p:ph type="title"/>
          </p:nvPr>
        </p:nvSpPr>
        <p:spPr/>
        <p:txBody>
          <a:bodyPr/>
          <a:lstStyle/>
          <a:p>
            <a:r>
              <a:rPr lang="en-CA" b="1" dirty="0" smtClean="0"/>
              <a:t>Energy at trophic levels</a:t>
            </a:r>
            <a:endParaRPr lang="en-US" b="1" dirty="0" smtClean="0"/>
          </a:p>
        </p:txBody>
      </p:sp>
      <p:sp>
        <p:nvSpPr>
          <p:cNvPr id="34819" name="Rectangle 7"/>
          <p:cNvSpPr>
            <a:spLocks/>
          </p:cNvSpPr>
          <p:nvPr/>
        </p:nvSpPr>
        <p:spPr bwMode="auto">
          <a:xfrm>
            <a:off x="381000" y="6019800"/>
            <a:ext cx="8001000" cy="838200"/>
          </a:xfrm>
          <a:prstGeom prst="rect">
            <a:avLst/>
          </a:prstGeom>
          <a:noFill/>
          <a:ln w="9525">
            <a:noFill/>
            <a:miter lim="800000"/>
            <a:headEnd/>
            <a:tailEnd/>
          </a:ln>
        </p:spPr>
        <p:txBody>
          <a:bodyPr anchor="ctr"/>
          <a:lstStyle/>
          <a:p>
            <a:pPr algn="ctr" eaLnBrk="0" hangingPunct="0"/>
            <a:r>
              <a:rPr lang="en-CA" sz="2400" dirty="0">
                <a:latin typeface="Calibri" pitchFamily="34" charset="0"/>
              </a:rPr>
              <a:t>Energy is lost at each </a:t>
            </a:r>
            <a:r>
              <a:rPr lang="en-CA" sz="2400" dirty="0" smtClean="0">
                <a:latin typeface="Calibri" pitchFamily="34" charset="0"/>
              </a:rPr>
              <a:t>trophic </a:t>
            </a:r>
            <a:r>
              <a:rPr lang="en-CA" sz="2400" dirty="0">
                <a:latin typeface="Calibri" pitchFamily="34" charset="0"/>
              </a:rPr>
              <a:t>level at each consumption!</a:t>
            </a:r>
            <a:endParaRPr lang="en-US" sz="24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955E2CD2-37AD-4636-BB81-8D824DE51094}"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Ideas</a:t>
            </a:r>
            <a:endParaRPr lang="en-US" dirty="0"/>
          </a:p>
        </p:txBody>
      </p:sp>
      <p:sp>
        <p:nvSpPr>
          <p:cNvPr id="3" name="Slide Number Placeholder 2"/>
          <p:cNvSpPr>
            <a:spLocks noGrp="1"/>
          </p:cNvSpPr>
          <p:nvPr>
            <p:ph type="sldNum" sz="quarter" idx="12"/>
          </p:nvPr>
        </p:nvSpPr>
        <p:spPr/>
        <p:txBody>
          <a:bodyPr/>
          <a:lstStyle/>
          <a:p>
            <a:pPr>
              <a:defRPr/>
            </a:pPr>
            <a:fld id="{955E2CD2-37AD-4636-BB81-8D824DE51094}" type="slidenum">
              <a:rPr lang="en-US" smtClean="0"/>
              <a:pPr>
                <a:defRPr/>
              </a:pPr>
              <a:t>23</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38622"/>
            <a:ext cx="2707727" cy="313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3560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descr="MLS4-Owl01"/>
          <p:cNvPicPr>
            <a:picLocks noChangeAspect="1" noChangeArrowheads="1"/>
          </p:cNvPicPr>
          <p:nvPr/>
        </p:nvPicPr>
        <p:blipFill rotWithShape="1">
          <a:blip r:embed="rId3"/>
          <a:srcRect t="10169"/>
          <a:stretch/>
        </p:blipFill>
        <p:spPr bwMode="auto">
          <a:xfrm>
            <a:off x="1828800" y="897155"/>
            <a:ext cx="5486400" cy="5884646"/>
          </a:xfrm>
          <a:prstGeom prst="rect">
            <a:avLst/>
          </a:prstGeom>
          <a:noFill/>
          <a:ln w="9525">
            <a:noFill/>
            <a:miter lim="800000"/>
            <a:headEnd/>
            <a:tailEnd/>
          </a:ln>
        </p:spPr>
      </p:pic>
      <p:sp>
        <p:nvSpPr>
          <p:cNvPr id="2" name="Title 1"/>
          <p:cNvSpPr>
            <a:spLocks noGrp="1"/>
          </p:cNvSpPr>
          <p:nvPr>
            <p:ph type="title"/>
          </p:nvPr>
        </p:nvSpPr>
        <p:spPr>
          <a:xfrm>
            <a:off x="1371600" y="76200"/>
            <a:ext cx="7315200" cy="1143000"/>
          </a:xfrm>
        </p:spPr>
        <p:txBody>
          <a:bodyPr/>
          <a:lstStyle/>
          <a:p>
            <a:r>
              <a:rPr lang="en-US" b="1" dirty="0" smtClean="0"/>
              <a:t>The FOOD WEB</a:t>
            </a:r>
            <a:endParaRPr lang="en-US" b="1" dirty="0"/>
          </a:p>
        </p:txBody>
      </p:sp>
      <p:sp>
        <p:nvSpPr>
          <p:cNvPr id="4" name="TextBox 3"/>
          <p:cNvSpPr txBox="1"/>
          <p:nvPr/>
        </p:nvSpPr>
        <p:spPr>
          <a:xfrm>
            <a:off x="6705600" y="1143000"/>
            <a:ext cx="2209800" cy="369332"/>
          </a:xfrm>
          <a:prstGeom prst="rect">
            <a:avLst/>
          </a:prstGeom>
          <a:noFill/>
        </p:spPr>
        <p:txBody>
          <a:bodyPr wrap="square" rtlCol="0">
            <a:spAutoFit/>
          </a:bodyPr>
          <a:lstStyle/>
          <a:p>
            <a:r>
              <a:rPr lang="en-US" dirty="0" smtClean="0"/>
              <a:t>Tertiary consumer</a:t>
            </a:r>
            <a:endParaRPr lang="en-US" dirty="0"/>
          </a:p>
        </p:txBody>
      </p:sp>
      <p:sp>
        <p:nvSpPr>
          <p:cNvPr id="3" name="TextBox 2"/>
          <p:cNvSpPr txBox="1"/>
          <p:nvPr/>
        </p:nvSpPr>
        <p:spPr>
          <a:xfrm>
            <a:off x="6553200" y="2895600"/>
            <a:ext cx="2365852" cy="369332"/>
          </a:xfrm>
          <a:prstGeom prst="rect">
            <a:avLst/>
          </a:prstGeom>
          <a:noFill/>
        </p:spPr>
        <p:txBody>
          <a:bodyPr wrap="none" rtlCol="0">
            <a:spAutoFit/>
          </a:bodyPr>
          <a:lstStyle/>
          <a:p>
            <a:r>
              <a:rPr lang="en-US" dirty="0" smtClean="0"/>
              <a:t>Secondary consumer</a:t>
            </a:r>
            <a:endParaRPr lang="en-US" dirty="0"/>
          </a:p>
        </p:txBody>
      </p:sp>
      <p:sp>
        <p:nvSpPr>
          <p:cNvPr id="5" name="TextBox 4"/>
          <p:cNvSpPr txBox="1"/>
          <p:nvPr/>
        </p:nvSpPr>
        <p:spPr>
          <a:xfrm>
            <a:off x="6781800" y="5257800"/>
            <a:ext cx="2057362" cy="369332"/>
          </a:xfrm>
          <a:prstGeom prst="rect">
            <a:avLst/>
          </a:prstGeom>
          <a:noFill/>
        </p:spPr>
        <p:txBody>
          <a:bodyPr wrap="none" rtlCol="0">
            <a:spAutoFit/>
          </a:bodyPr>
          <a:lstStyle/>
          <a:p>
            <a:r>
              <a:rPr lang="en-US" dirty="0" smtClean="0"/>
              <a:t>Primary consumer</a:t>
            </a:r>
            <a:endParaRPr lang="en-US" dirty="0"/>
          </a:p>
        </p:txBody>
      </p:sp>
      <p:sp>
        <p:nvSpPr>
          <p:cNvPr id="6" name="TextBox 5"/>
          <p:cNvSpPr txBox="1"/>
          <p:nvPr/>
        </p:nvSpPr>
        <p:spPr>
          <a:xfrm>
            <a:off x="7239000" y="6324600"/>
            <a:ext cx="1236712" cy="369332"/>
          </a:xfrm>
          <a:prstGeom prst="rect">
            <a:avLst/>
          </a:prstGeom>
          <a:noFill/>
        </p:spPr>
        <p:txBody>
          <a:bodyPr wrap="none" rtlCol="0">
            <a:spAutoFit/>
          </a:bodyPr>
          <a:lstStyle/>
          <a:p>
            <a:r>
              <a:rPr lang="en-US" dirty="0" smtClean="0"/>
              <a:t>Producers</a:t>
            </a:r>
            <a:endParaRPr lang="en-US" dirty="0"/>
          </a:p>
        </p:txBody>
      </p:sp>
      <p:sp>
        <p:nvSpPr>
          <p:cNvPr id="7" name="Slide Number Placeholder 6"/>
          <p:cNvSpPr>
            <a:spLocks noGrp="1"/>
          </p:cNvSpPr>
          <p:nvPr>
            <p:ph type="sldNum" sz="quarter" idx="12"/>
          </p:nvPr>
        </p:nvSpPr>
        <p:spPr/>
        <p:txBody>
          <a:bodyPr/>
          <a:lstStyle/>
          <a:p>
            <a:pPr>
              <a:defRPr/>
            </a:pPr>
            <a:fld id="{B4147B13-5C63-4D5A-8101-CE0AA5398A47}" type="slidenum">
              <a:rPr lang="en-US" smtClean="0"/>
              <a:pPr>
                <a:defRPr/>
              </a:pPr>
              <a:t>24</a:t>
            </a:fld>
            <a:endParaRPr lang="en-US"/>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46566"/>
            <a:ext cx="102174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2514600"/>
            <a:ext cx="2362200" cy="1754326"/>
          </a:xfrm>
          <a:prstGeom prst="rect">
            <a:avLst/>
          </a:prstGeom>
          <a:noFill/>
        </p:spPr>
        <p:txBody>
          <a:bodyPr wrap="square" rtlCol="0">
            <a:spAutoFit/>
          </a:bodyPr>
          <a:lstStyle/>
          <a:p>
            <a:r>
              <a:rPr lang="en-US" sz="3600" dirty="0" smtClean="0"/>
              <a:t>Creating a Food Web Diagram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9103"/>
            <a:ext cx="8229600" cy="1143000"/>
          </a:xfrm>
        </p:spPr>
        <p:txBody>
          <a:bodyPr/>
          <a:lstStyle/>
          <a:p>
            <a:r>
              <a:rPr lang="en-US" b="1" dirty="0" smtClean="0"/>
              <a:t>Create Your Own Owl Puzzle</a:t>
            </a:r>
            <a:endParaRPr lang="en-US" b="1" dirty="0"/>
          </a:p>
        </p:txBody>
      </p:sp>
      <p:sp>
        <p:nvSpPr>
          <p:cNvPr id="3" name="Content Placeholder 2"/>
          <p:cNvSpPr>
            <a:spLocks noGrp="1"/>
          </p:cNvSpPr>
          <p:nvPr>
            <p:ph idx="1"/>
          </p:nvPr>
        </p:nvSpPr>
        <p:spPr>
          <a:xfrm>
            <a:off x="228600" y="1295400"/>
            <a:ext cx="4191000" cy="5029200"/>
          </a:xfrm>
        </p:spPr>
        <p:txBody>
          <a:bodyPr/>
          <a:lstStyle/>
          <a:p>
            <a:r>
              <a:rPr lang="en-US" sz="2800" dirty="0" smtClean="0"/>
              <a:t>Food web</a:t>
            </a:r>
          </a:p>
          <a:p>
            <a:r>
              <a:rPr lang="en-US" sz="2800" dirty="0" smtClean="0"/>
              <a:t>Heterotrophs</a:t>
            </a:r>
          </a:p>
          <a:p>
            <a:r>
              <a:rPr lang="en-US" sz="2800" dirty="0" smtClean="0"/>
              <a:t>Autotrophs</a:t>
            </a:r>
          </a:p>
          <a:p>
            <a:r>
              <a:rPr lang="en-US" sz="2800" dirty="0" smtClean="0"/>
              <a:t>Primary consumer</a:t>
            </a:r>
          </a:p>
          <a:p>
            <a:r>
              <a:rPr lang="en-US" sz="2800" dirty="0" smtClean="0"/>
              <a:t>Primary producer</a:t>
            </a:r>
          </a:p>
          <a:p>
            <a:r>
              <a:rPr lang="en-US" sz="2800" dirty="0" smtClean="0"/>
              <a:t>Secondary consumer</a:t>
            </a:r>
          </a:p>
          <a:p>
            <a:r>
              <a:rPr lang="en-US" sz="2800" dirty="0" smtClean="0"/>
              <a:t>Tertiary consumer</a:t>
            </a:r>
          </a:p>
          <a:p>
            <a:r>
              <a:rPr lang="en-US" sz="2800" dirty="0" smtClean="0"/>
              <a:t>Quaternary consumer</a:t>
            </a:r>
          </a:p>
          <a:p>
            <a:r>
              <a:rPr lang="en-US" sz="2800" dirty="0" smtClean="0"/>
              <a:t>Ecological pyramid</a:t>
            </a:r>
          </a:p>
          <a:p>
            <a:r>
              <a:rPr lang="en-US" sz="2800" dirty="0" smtClean="0"/>
              <a:t>Energy</a:t>
            </a:r>
          </a:p>
          <a:p>
            <a:r>
              <a:rPr lang="en-US" sz="2800" dirty="0" smtClean="0"/>
              <a:t>Diurnal</a:t>
            </a:r>
            <a:endParaRPr lang="en-US" sz="2800"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25</a:t>
            </a:fld>
            <a:endParaRPr lang="en-US"/>
          </a:p>
        </p:txBody>
      </p:sp>
      <p:sp>
        <p:nvSpPr>
          <p:cNvPr id="5" name="Content Placeholder 2"/>
          <p:cNvSpPr txBox="1">
            <a:spLocks/>
          </p:cNvSpPr>
          <p:nvPr/>
        </p:nvSpPr>
        <p:spPr bwMode="auto">
          <a:xfrm>
            <a:off x="4495800" y="1219200"/>
            <a:ext cx="4267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Population</a:t>
            </a:r>
          </a:p>
          <a:p>
            <a:r>
              <a:rPr lang="en-US" sz="2800" dirty="0" smtClean="0"/>
              <a:t>Equilibrium</a:t>
            </a:r>
          </a:p>
          <a:p>
            <a:r>
              <a:rPr lang="en-US" sz="2800" dirty="0" smtClean="0"/>
              <a:t>Dynamic equilibrium</a:t>
            </a:r>
          </a:p>
          <a:p>
            <a:r>
              <a:rPr lang="en-US" sz="2800" dirty="0" smtClean="0"/>
              <a:t>Stable equilibrium</a:t>
            </a:r>
          </a:p>
          <a:p>
            <a:r>
              <a:rPr lang="en-US" sz="2800" dirty="0" smtClean="0"/>
              <a:t>Dynamic Equilibrium</a:t>
            </a:r>
          </a:p>
          <a:p>
            <a:r>
              <a:rPr lang="en-US" sz="2800" dirty="0" smtClean="0"/>
              <a:t>Parliament</a:t>
            </a:r>
          </a:p>
          <a:p>
            <a:r>
              <a:rPr lang="en-US" sz="2800" dirty="0" smtClean="0"/>
              <a:t>Barn own…</a:t>
            </a:r>
          </a:p>
          <a:p>
            <a:r>
              <a:rPr lang="en-US" sz="2800" dirty="0" smtClean="0"/>
              <a:t>Owl pellet</a:t>
            </a:r>
          </a:p>
          <a:p>
            <a:r>
              <a:rPr lang="en-US" sz="2800" dirty="0" smtClean="0"/>
              <a:t>Prey</a:t>
            </a:r>
          </a:p>
          <a:p>
            <a:r>
              <a:rPr lang="en-US" sz="2800" dirty="0" smtClean="0"/>
              <a:t>Predator</a:t>
            </a:r>
          </a:p>
          <a:p>
            <a:r>
              <a:rPr lang="en-US" sz="2800" dirty="0" smtClean="0"/>
              <a:t>Nocturnal…</a:t>
            </a:r>
          </a:p>
          <a:p>
            <a:endParaRPr lang="en-US" sz="2800" dirty="0" smtClean="0"/>
          </a:p>
          <a:p>
            <a:endParaRPr lang="en-US" dirty="0" smtClean="0"/>
          </a:p>
          <a:p>
            <a:endParaRPr lang="en-US" dirty="0"/>
          </a:p>
        </p:txBody>
      </p:sp>
    </p:spTree>
    <p:extLst>
      <p:ext uri="{BB962C8B-B14F-4D97-AF65-F5344CB8AC3E}">
        <p14:creationId xmlns:p14="http://schemas.microsoft.com/office/powerpoint/2010/main" val="4756897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Online </a:t>
            </a:r>
            <a:r>
              <a:rPr lang="en-US" b="1" dirty="0" err="1" smtClean="0"/>
              <a:t>Puzzlemaker</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26</a:t>
            </a:fld>
            <a:endParaRPr lang="en-US"/>
          </a:p>
        </p:txBody>
      </p:sp>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646456" cy="504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743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Vocabulary Games</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27</a:t>
            </a:fld>
            <a:endParaRPr lang="en-US"/>
          </a:p>
        </p:txBody>
      </p:sp>
      <p:pic>
        <p:nvPicPr>
          <p:cNvPr id="1024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929437" cy="539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5999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Owl Concept Map</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28</a:t>
            </a:fld>
            <a:endParaRPr 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715250" cy="462915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7386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Virtual Owl Pellet Dissection</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29</a:t>
            </a:fld>
            <a:endParaRPr lang="en-US"/>
          </a:p>
        </p:txBody>
      </p:sp>
      <p:pic>
        <p:nvPicPr>
          <p:cNvPr id="717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19200"/>
            <a:ext cx="7096125" cy="508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9379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Q1: Myth or Fact?</a:t>
            </a:r>
            <a:endParaRPr lang="en-US" b="1" dirty="0"/>
          </a:p>
        </p:txBody>
      </p:sp>
      <p:sp>
        <p:nvSpPr>
          <p:cNvPr id="3" name="Content Placeholder 2"/>
          <p:cNvSpPr>
            <a:spLocks noGrp="1"/>
          </p:cNvSpPr>
          <p:nvPr>
            <p:ph idx="1"/>
          </p:nvPr>
        </p:nvSpPr>
        <p:spPr>
          <a:xfrm>
            <a:off x="338137" y="1690316"/>
            <a:ext cx="4800600" cy="2666999"/>
          </a:xfrm>
        </p:spPr>
        <p:txBody>
          <a:bodyPr/>
          <a:lstStyle/>
          <a:p>
            <a:pPr marL="0" indent="0">
              <a:buNone/>
            </a:pPr>
            <a:r>
              <a:rPr lang="en-US" dirty="0" smtClean="0"/>
              <a:t>Owls do not drink water.</a:t>
            </a:r>
          </a:p>
          <a:p>
            <a:pPr marL="0" indent="0">
              <a:buNone/>
            </a:pPr>
            <a:endParaRPr lang="en-US" dirty="0"/>
          </a:p>
          <a:p>
            <a:pPr marL="514350" indent="-514350">
              <a:buFont typeface="+mj-lt"/>
              <a:buAutoNum type="alphaUcPeriod"/>
            </a:pPr>
            <a:r>
              <a:rPr lang="en-US" dirty="0" smtClean="0"/>
              <a:t>True</a:t>
            </a:r>
          </a:p>
          <a:p>
            <a:pPr marL="514350" indent="-514350">
              <a:buAutoNum type="alphaUcPeriod"/>
            </a:pPr>
            <a:r>
              <a:rPr lang="en-US" dirty="0" smtClean="0"/>
              <a:t>False</a:t>
            </a:r>
          </a:p>
        </p:txBody>
      </p:sp>
      <p:pic>
        <p:nvPicPr>
          <p:cNvPr id="4" name="Picture 3"/>
          <p:cNvPicPr>
            <a:picLocks noChangeAspect="1"/>
          </p:cNvPicPr>
          <p:nvPr/>
        </p:nvPicPr>
        <p:blipFill>
          <a:blip r:embed="rId3"/>
          <a:stretch>
            <a:fillRect/>
          </a:stretch>
        </p:blipFill>
        <p:spPr>
          <a:xfrm>
            <a:off x="5387002" y="1371600"/>
            <a:ext cx="3304432" cy="3304432"/>
          </a:xfrm>
          <a:prstGeom prst="rect">
            <a:avLst/>
          </a:prstGeom>
        </p:spPr>
      </p:pic>
      <p:sp>
        <p:nvSpPr>
          <p:cNvPr id="5" name="Slide Number Placeholder 4"/>
          <p:cNvSpPr>
            <a:spLocks noGrp="1"/>
          </p:cNvSpPr>
          <p:nvPr>
            <p:ph type="sldNum" sz="quarter" idx="12"/>
          </p:nvPr>
        </p:nvSpPr>
        <p:spPr/>
        <p:txBody>
          <a:bodyPr/>
          <a:lstStyle/>
          <a:p>
            <a:pPr>
              <a:defRPr/>
            </a:pPr>
            <a:fld id="{B4147B13-5C63-4D5A-8101-CE0AA5398A47}" type="slidenum">
              <a:rPr lang="en-US" smtClean="0"/>
              <a:pPr>
                <a:defRPr/>
              </a:pPr>
              <a:t>3</a:t>
            </a:fld>
            <a:endParaRPr lang="en-US"/>
          </a:p>
        </p:txBody>
      </p:sp>
    </p:spTree>
    <p:extLst>
      <p:ext uri="{BB962C8B-B14F-4D97-AF65-F5344CB8AC3E}">
        <p14:creationId xmlns:p14="http://schemas.microsoft.com/office/powerpoint/2010/main" val="1310373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1143000"/>
          </a:xfrm>
        </p:spPr>
        <p:txBody>
          <a:bodyPr/>
          <a:lstStyle/>
          <a:p>
            <a:r>
              <a:rPr lang="en-US" sz="3600" b="1" dirty="0" smtClean="0"/>
              <a:t>Part II: </a:t>
            </a:r>
            <a:r>
              <a:rPr lang="en-US" sz="3600" b="1" dirty="0" smtClean="0">
                <a:solidFill>
                  <a:srgbClr val="FF0000"/>
                </a:solidFill>
              </a:rPr>
              <a:t>Owls Hands-On Activity</a:t>
            </a:r>
            <a:r>
              <a:rPr lang="en-US" sz="3600" b="1" dirty="0">
                <a:solidFill>
                  <a:srgbClr val="FF0000"/>
                </a:solidFill>
              </a:rPr>
              <a:t> </a:t>
            </a:r>
            <a:r>
              <a:rPr lang="en-US" sz="3600" b="1" dirty="0" smtClean="0">
                <a:solidFill>
                  <a:srgbClr val="FF0000"/>
                </a:solidFill>
              </a:rPr>
              <a:t>– Dissecting an Owl Pellet</a:t>
            </a:r>
            <a:endParaRPr lang="en-US" sz="3200" dirty="0"/>
          </a:p>
        </p:txBody>
      </p:sp>
      <p:sp>
        <p:nvSpPr>
          <p:cNvPr id="3" name="Slide Number Placeholder 2"/>
          <p:cNvSpPr>
            <a:spLocks noGrp="1"/>
          </p:cNvSpPr>
          <p:nvPr>
            <p:ph type="sldNum" sz="quarter" idx="12"/>
          </p:nvPr>
        </p:nvSpPr>
        <p:spPr/>
        <p:txBody>
          <a:bodyPr/>
          <a:lstStyle/>
          <a:p>
            <a:pPr>
              <a:defRPr/>
            </a:pPr>
            <a:fld id="{B4147B13-5C63-4D5A-8101-CE0AA5398A47}" type="slidenum">
              <a:rPr lang="en-US" smtClean="0"/>
              <a:pPr>
                <a:defRPr/>
              </a:pPr>
              <a:t>30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638800" cy="422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2633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152399" y="274638"/>
            <a:ext cx="7321961" cy="1143000"/>
          </a:xfrm>
        </p:spPr>
        <p:txBody>
          <a:bodyPr/>
          <a:lstStyle/>
          <a:p>
            <a:pPr algn="l"/>
            <a:r>
              <a:rPr lang="en-CA" b="1" dirty="0" smtClean="0"/>
              <a:t>Investigation Activity </a:t>
            </a:r>
            <a:r>
              <a:rPr lang="en-CA" b="1" dirty="0" smtClean="0">
                <a:solidFill>
                  <a:srgbClr val="FF0000"/>
                </a:solidFill>
              </a:rPr>
              <a:t>P.E.O.E.</a:t>
            </a:r>
            <a:r>
              <a:rPr lang="en-CA" b="1" dirty="0" smtClean="0"/>
              <a:t>: What do owls eat?</a:t>
            </a:r>
            <a:endParaRPr lang="en-US" b="1" dirty="0" smtClean="0"/>
          </a:p>
        </p:txBody>
      </p:sp>
      <p:sp>
        <p:nvSpPr>
          <p:cNvPr id="27650" name="Rectangle 3"/>
          <p:cNvSpPr>
            <a:spLocks noGrp="1"/>
          </p:cNvSpPr>
          <p:nvPr>
            <p:ph type="body" idx="1"/>
          </p:nvPr>
        </p:nvSpPr>
        <p:spPr>
          <a:xfrm>
            <a:off x="457200" y="1600200"/>
            <a:ext cx="5105400" cy="4800600"/>
          </a:xfrm>
        </p:spPr>
        <p:txBody>
          <a:bodyPr/>
          <a:lstStyle/>
          <a:p>
            <a:r>
              <a:rPr lang="en-CA" sz="2800" dirty="0" smtClean="0"/>
              <a:t>Hypothesis</a:t>
            </a:r>
          </a:p>
          <a:p>
            <a:pPr lvl="1"/>
            <a:r>
              <a:rPr lang="en-CA" sz="2400" dirty="0" smtClean="0"/>
              <a:t>Owls eat _____________</a:t>
            </a:r>
          </a:p>
          <a:p>
            <a:r>
              <a:rPr lang="en-CA" sz="2800" dirty="0" smtClean="0"/>
              <a:t>Experiment</a:t>
            </a:r>
          </a:p>
          <a:p>
            <a:pPr lvl="1"/>
            <a:r>
              <a:rPr lang="en-CA" sz="2400" dirty="0" smtClean="0"/>
              <a:t>Examine Owl’s regurgitated pellet</a:t>
            </a:r>
          </a:p>
          <a:p>
            <a:r>
              <a:rPr lang="en-CA" sz="2800" dirty="0" smtClean="0"/>
              <a:t>Data Collection</a:t>
            </a:r>
          </a:p>
          <a:p>
            <a:pPr lvl="1"/>
            <a:r>
              <a:rPr lang="en-CA" sz="2400" dirty="0" smtClean="0"/>
              <a:t>Investigate the bones, hair, feathers, nails, etc…</a:t>
            </a:r>
          </a:p>
          <a:p>
            <a:r>
              <a:rPr lang="en-CA" sz="2800" dirty="0" smtClean="0"/>
              <a:t>Conclusion </a:t>
            </a:r>
          </a:p>
          <a:p>
            <a:pPr lvl="1"/>
            <a:r>
              <a:rPr lang="en-CA" sz="2400" dirty="0" smtClean="0"/>
              <a:t>Was your hypothesis correct?</a:t>
            </a:r>
          </a:p>
          <a:p>
            <a:endParaRPr lang="en-CA" sz="2800" dirty="0" smtClean="0"/>
          </a:p>
          <a:p>
            <a:endParaRPr lang="en-US" sz="2800" dirty="0" smtClean="0"/>
          </a:p>
        </p:txBody>
      </p:sp>
      <p:pic>
        <p:nvPicPr>
          <p:cNvPr id="27651" name="Picture 5" descr="owl.jpg"/>
          <p:cNvPicPr>
            <a:picLocks noChangeAspect="1" noChangeArrowheads="1"/>
          </p:cNvPicPr>
          <p:nvPr/>
        </p:nvPicPr>
        <p:blipFill>
          <a:blip r:embed="rId3"/>
          <a:srcRect/>
          <a:stretch>
            <a:fillRect/>
          </a:stretch>
        </p:blipFill>
        <p:spPr bwMode="auto">
          <a:xfrm>
            <a:off x="6211735" y="2133600"/>
            <a:ext cx="2703665" cy="4071784"/>
          </a:xfrm>
          <a:prstGeom prst="rect">
            <a:avLst/>
          </a:prstGeom>
          <a:noFill/>
          <a:ln w="9525">
            <a:noFill/>
            <a:miter lim="800000"/>
            <a:headEnd/>
            <a:tailEnd/>
          </a:ln>
        </p:spPr>
      </p:pic>
      <p:sp>
        <p:nvSpPr>
          <p:cNvPr id="2" name="Rectangle 1"/>
          <p:cNvSpPr/>
          <p:nvPr/>
        </p:nvSpPr>
        <p:spPr>
          <a:xfrm>
            <a:off x="6079893" y="6305490"/>
            <a:ext cx="2835507" cy="400110"/>
          </a:xfrm>
          <a:prstGeom prst="rect">
            <a:avLst/>
          </a:prstGeom>
        </p:spPr>
        <p:txBody>
          <a:bodyPr wrap="none">
            <a:spAutoFit/>
          </a:bodyPr>
          <a:lstStyle/>
          <a:p>
            <a:r>
              <a:rPr lang="en-CA" sz="2000" dirty="0"/>
              <a:t>Snowy Owl from Zurich</a:t>
            </a:r>
            <a:endParaRPr lang="en-US" sz="2000" dirty="0"/>
          </a:p>
        </p:txBody>
      </p:sp>
      <p:sp>
        <p:nvSpPr>
          <p:cNvPr id="3" name="Slide Number Placeholder 2"/>
          <p:cNvSpPr>
            <a:spLocks noGrp="1"/>
          </p:cNvSpPr>
          <p:nvPr>
            <p:ph type="sldNum" sz="quarter" idx="12"/>
          </p:nvPr>
        </p:nvSpPr>
        <p:spPr/>
        <p:txBody>
          <a:bodyPr/>
          <a:lstStyle/>
          <a:p>
            <a:pPr>
              <a:defRPr/>
            </a:pPr>
            <a:fld id="{B4147B13-5C63-4D5A-8101-CE0AA5398A47}" type="slidenum">
              <a:rPr lang="en-US" smtClean="0"/>
              <a:pPr>
                <a:defRPr/>
              </a:pPr>
              <a:t>31</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360" y="228600"/>
            <a:ext cx="1657350" cy="1019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770" y="5638800"/>
            <a:ext cx="119075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1"/>
          <p:cNvSpPr>
            <a:spLocks noGrp="1"/>
          </p:cNvSpPr>
          <p:nvPr>
            <p:ph type="title"/>
          </p:nvPr>
        </p:nvSpPr>
        <p:spPr>
          <a:xfrm>
            <a:off x="304800" y="1143000"/>
            <a:ext cx="3048000" cy="5029200"/>
          </a:xfrm>
        </p:spPr>
        <p:txBody>
          <a:bodyPr/>
          <a:lstStyle/>
          <a:p>
            <a:r>
              <a:rPr lang="en-CA" sz="3200" smtClean="0"/>
              <a:t>Pygmy Owl and other owls have pretty expressive body language if they are excited or alarmed</a:t>
            </a:r>
            <a:endParaRPr lang="en-US" sz="3200" smtClean="0"/>
          </a:p>
        </p:txBody>
      </p:sp>
      <p:pic>
        <p:nvPicPr>
          <p:cNvPr id="35842" name="Picture 10" descr="articles-owlphysiology-behaviour-5"/>
          <p:cNvPicPr>
            <a:picLocks noChangeAspect="1" noChangeArrowheads="1"/>
          </p:cNvPicPr>
          <p:nvPr/>
        </p:nvPicPr>
        <p:blipFill>
          <a:blip r:embed="rId3"/>
          <a:srcRect/>
          <a:stretch>
            <a:fillRect/>
          </a:stretch>
        </p:blipFill>
        <p:spPr bwMode="auto">
          <a:xfrm>
            <a:off x="3657600" y="1905000"/>
            <a:ext cx="5238750" cy="4572000"/>
          </a:xfrm>
          <a:prstGeom prst="rect">
            <a:avLst/>
          </a:prstGeom>
          <a:noFill/>
          <a:ln w="9525">
            <a:noFill/>
            <a:miter lim="800000"/>
            <a:headEnd/>
            <a:tailEnd/>
          </a:ln>
        </p:spPr>
      </p:pic>
      <p:sp>
        <p:nvSpPr>
          <p:cNvPr id="35843" name="Rectangle 12"/>
          <p:cNvSpPr>
            <a:spLocks/>
          </p:cNvSpPr>
          <p:nvPr/>
        </p:nvSpPr>
        <p:spPr bwMode="auto">
          <a:xfrm>
            <a:off x="990600" y="304800"/>
            <a:ext cx="6705600" cy="1143000"/>
          </a:xfrm>
          <a:prstGeom prst="rect">
            <a:avLst/>
          </a:prstGeom>
          <a:noFill/>
          <a:ln w="9525">
            <a:noFill/>
            <a:miter lim="800000"/>
            <a:headEnd/>
            <a:tailEnd/>
          </a:ln>
        </p:spPr>
        <p:txBody>
          <a:bodyPr anchor="ctr"/>
          <a:lstStyle/>
          <a:p>
            <a:pPr algn="ctr" eaLnBrk="0" hangingPunct="0"/>
            <a:r>
              <a:rPr lang="en-CA" sz="3600" b="1" dirty="0">
                <a:latin typeface="Calibri" pitchFamily="34" charset="0"/>
              </a:rPr>
              <a:t>Interesting Fact!</a:t>
            </a:r>
            <a:endParaRPr lang="en-US" sz="36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955E2CD2-37AD-4636-BB81-8D824DE51094}" type="slidenum">
              <a:rPr lang="en-US" smtClean="0"/>
              <a:pPr>
                <a:defRPr/>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CA" smtClean="0"/>
              <a:t>Silent Killer</a:t>
            </a:r>
            <a:endParaRPr lang="en-US" smtClean="0"/>
          </a:p>
        </p:txBody>
      </p:sp>
      <p:sp>
        <p:nvSpPr>
          <p:cNvPr id="37891" name="Rectangle 3"/>
          <p:cNvSpPr>
            <a:spLocks noGrp="1"/>
          </p:cNvSpPr>
          <p:nvPr>
            <p:ph type="body" idx="1"/>
          </p:nvPr>
        </p:nvSpPr>
        <p:spPr>
          <a:xfrm>
            <a:off x="457200" y="1600200"/>
            <a:ext cx="8382000" cy="4572000"/>
          </a:xfrm>
        </p:spPr>
        <p:txBody>
          <a:bodyPr/>
          <a:lstStyle/>
          <a:p>
            <a:pPr marL="0" indent="0">
              <a:buNone/>
            </a:pPr>
            <a:r>
              <a:rPr lang="en-US" sz="2800" b="1" dirty="0" smtClean="0"/>
              <a:t>Owls' Silent Flight May Inspire Quiet Aircraft Tech </a:t>
            </a:r>
          </a:p>
          <a:p>
            <a:pPr lvl="1"/>
            <a:r>
              <a:rPr lang="en-US" sz="1400" b="1" dirty="0" smtClean="0">
                <a:hlinkClick r:id="rId2"/>
              </a:rPr>
              <a:t>http://news.nationalgeographic.com/news/2004/12/1217_041217_owl_feathers.html</a:t>
            </a:r>
            <a:endParaRPr lang="en-US" sz="1400" b="1" dirty="0" smtClean="0"/>
          </a:p>
          <a:p>
            <a:endParaRPr lang="en-US" sz="1600" b="1" dirty="0" smtClean="0"/>
          </a:p>
          <a:p>
            <a:pPr marL="0" indent="0">
              <a:buNone/>
            </a:pPr>
            <a:r>
              <a:rPr lang="en-CA" sz="2800" dirty="0" smtClean="0"/>
              <a:t>Reasons for silent flight:</a:t>
            </a:r>
          </a:p>
          <a:p>
            <a:pPr lvl="1"/>
            <a:r>
              <a:rPr lang="en-US" sz="2400" dirty="0" smtClean="0"/>
              <a:t>primary feathers on the owls' wings are serrated like a comb</a:t>
            </a:r>
          </a:p>
          <a:p>
            <a:pPr lvl="1"/>
            <a:r>
              <a:rPr lang="en-US" sz="2400" dirty="0" smtClean="0"/>
              <a:t>the trailing feathers on the back end of the wing are tattered like the fringe of a scarf</a:t>
            </a:r>
          </a:p>
          <a:p>
            <a:pPr lvl="1"/>
            <a:r>
              <a:rPr lang="en-US" sz="2400" dirty="0" smtClean="0"/>
              <a:t>the rest of the owls' wings and legs are covered in velvety down feathers</a:t>
            </a:r>
          </a:p>
        </p:txBody>
      </p:sp>
      <p:sp>
        <p:nvSpPr>
          <p:cNvPr id="2" name="Slide Number Placeholder 1"/>
          <p:cNvSpPr>
            <a:spLocks noGrp="1"/>
          </p:cNvSpPr>
          <p:nvPr>
            <p:ph type="sldNum" sz="quarter" idx="12"/>
          </p:nvPr>
        </p:nvSpPr>
        <p:spPr/>
        <p:txBody>
          <a:bodyPr/>
          <a:lstStyle/>
          <a:p>
            <a:pPr>
              <a:defRPr/>
            </a:pPr>
            <a:fld id="{B4147B13-5C63-4D5A-8101-CE0AA5398A47}" type="slidenum">
              <a:rPr lang="en-US" smtClean="0"/>
              <a:pPr>
                <a:defRPr/>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Owls in Pictures</a:t>
            </a:r>
            <a:endParaRPr lang="en-US"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34</a:t>
            </a:fld>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702375"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884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Owls in Children’s Books</a:t>
            </a:r>
            <a:endParaRPr lang="en-US" b="1" dirty="0"/>
          </a:p>
        </p:txBody>
      </p:sp>
      <p:sp>
        <p:nvSpPr>
          <p:cNvPr id="3" name="Content Placeholder 2"/>
          <p:cNvSpPr>
            <a:spLocks noGrp="1"/>
          </p:cNvSpPr>
          <p:nvPr>
            <p:ph idx="1"/>
          </p:nvPr>
        </p:nvSpPr>
        <p:spPr>
          <a:xfrm>
            <a:off x="215900" y="1371600"/>
            <a:ext cx="4584700" cy="1524000"/>
          </a:xfrm>
        </p:spPr>
        <p:txBody>
          <a:bodyPr/>
          <a:lstStyle/>
          <a:p>
            <a:pPr marL="0" indent="0">
              <a:buNone/>
            </a:pPr>
            <a:r>
              <a:rPr lang="en-US" dirty="0" smtClean="0"/>
              <a:t>Owls in children's books in different cultures! Are owls wise?</a:t>
            </a:r>
            <a:endParaRPr lang="en-US" dirty="0"/>
          </a:p>
        </p:txBody>
      </p:sp>
      <p:pic>
        <p:nvPicPr>
          <p:cNvPr id="5" name="Picture 4"/>
          <p:cNvPicPr>
            <a:picLocks noChangeAspect="1"/>
          </p:cNvPicPr>
          <p:nvPr/>
        </p:nvPicPr>
        <p:blipFill>
          <a:blip r:embed="rId3"/>
          <a:stretch>
            <a:fillRect/>
          </a:stretch>
        </p:blipFill>
        <p:spPr>
          <a:xfrm>
            <a:off x="215900" y="2895600"/>
            <a:ext cx="3670300" cy="3810000"/>
          </a:xfrm>
          <a:prstGeom prst="rect">
            <a:avLst/>
          </a:prstGeom>
        </p:spPr>
      </p:pic>
      <p:pic>
        <p:nvPicPr>
          <p:cNvPr id="6" name="Picture 5"/>
          <p:cNvPicPr>
            <a:picLocks noChangeAspect="1"/>
          </p:cNvPicPr>
          <p:nvPr/>
        </p:nvPicPr>
        <p:blipFill>
          <a:blip r:embed="rId4"/>
          <a:stretch>
            <a:fillRect/>
          </a:stretch>
        </p:blipFill>
        <p:spPr>
          <a:xfrm>
            <a:off x="4281585" y="4165600"/>
            <a:ext cx="4826000" cy="2692400"/>
          </a:xfrm>
          <a:prstGeom prst="rect">
            <a:avLst/>
          </a:prstGeom>
        </p:spPr>
      </p:pic>
      <p:pic>
        <p:nvPicPr>
          <p:cNvPr id="7" name="Picture 6"/>
          <p:cNvPicPr>
            <a:picLocks noChangeAspect="1"/>
          </p:cNvPicPr>
          <p:nvPr/>
        </p:nvPicPr>
        <p:blipFill>
          <a:blip r:embed="rId5"/>
          <a:stretch>
            <a:fillRect/>
          </a:stretch>
        </p:blipFill>
        <p:spPr>
          <a:xfrm>
            <a:off x="5062483" y="1219200"/>
            <a:ext cx="3831896" cy="2667000"/>
          </a:xfrm>
          <a:prstGeom prst="rect">
            <a:avLst/>
          </a:prstGeom>
        </p:spPr>
      </p:pic>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4</a:t>
            </a:fld>
            <a:endParaRPr lang="en-US"/>
          </a:p>
        </p:txBody>
      </p:sp>
    </p:spTree>
    <p:extLst>
      <p:ext uri="{BB962C8B-B14F-4D97-AF65-F5344CB8AC3E}">
        <p14:creationId xmlns:p14="http://schemas.microsoft.com/office/powerpoint/2010/main" val="3937537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990600"/>
            <a:ext cx="3581400" cy="2528469"/>
          </a:xfrm>
          <a:prstGeom prst="rect">
            <a:avLst/>
          </a:prstGeom>
        </p:spPr>
      </p:pic>
      <p:pic>
        <p:nvPicPr>
          <p:cNvPr id="5" name="Picture 4"/>
          <p:cNvPicPr>
            <a:picLocks noChangeAspect="1"/>
          </p:cNvPicPr>
          <p:nvPr/>
        </p:nvPicPr>
        <p:blipFill>
          <a:blip r:embed="rId4"/>
          <a:stretch>
            <a:fillRect/>
          </a:stretch>
        </p:blipFill>
        <p:spPr>
          <a:xfrm>
            <a:off x="4800600" y="1905000"/>
            <a:ext cx="3941655" cy="3962400"/>
          </a:xfrm>
          <a:prstGeom prst="rect">
            <a:avLst/>
          </a:prstGeom>
        </p:spPr>
      </p:pic>
      <p:pic>
        <p:nvPicPr>
          <p:cNvPr id="6" name="Picture 5"/>
          <p:cNvPicPr>
            <a:picLocks noChangeAspect="1"/>
          </p:cNvPicPr>
          <p:nvPr/>
        </p:nvPicPr>
        <p:blipFill>
          <a:blip r:embed="rId5"/>
          <a:stretch>
            <a:fillRect/>
          </a:stretch>
        </p:blipFill>
        <p:spPr>
          <a:xfrm>
            <a:off x="304800" y="3745526"/>
            <a:ext cx="4136571" cy="3098800"/>
          </a:xfrm>
          <a:prstGeom prst="rect">
            <a:avLst/>
          </a:prstGeom>
        </p:spPr>
      </p:pic>
      <p:sp>
        <p:nvSpPr>
          <p:cNvPr id="9" name="Title 8"/>
          <p:cNvSpPr>
            <a:spLocks noGrp="1"/>
          </p:cNvSpPr>
          <p:nvPr>
            <p:ph type="title"/>
          </p:nvPr>
        </p:nvSpPr>
        <p:spPr>
          <a:xfrm>
            <a:off x="457200" y="152400"/>
            <a:ext cx="8229600" cy="868362"/>
          </a:xfrm>
        </p:spPr>
        <p:txBody>
          <a:bodyPr/>
          <a:lstStyle/>
          <a:p>
            <a:r>
              <a:rPr lang="en-US" b="1" dirty="0" smtClean="0"/>
              <a:t>Owls in Children’s </a:t>
            </a:r>
            <a:r>
              <a:rPr lang="en-US" b="1" dirty="0"/>
              <a:t>B</a:t>
            </a:r>
            <a:r>
              <a:rPr lang="en-US" b="1" dirty="0" smtClean="0"/>
              <a:t>ooks</a:t>
            </a:r>
            <a:endParaRPr lang="en-US" b="1" dirty="0"/>
          </a:p>
        </p:txBody>
      </p:sp>
      <p:sp>
        <p:nvSpPr>
          <p:cNvPr id="2" name="Slide Number Placeholder 1"/>
          <p:cNvSpPr>
            <a:spLocks noGrp="1"/>
          </p:cNvSpPr>
          <p:nvPr>
            <p:ph type="sldNum" sz="quarter" idx="12"/>
          </p:nvPr>
        </p:nvSpPr>
        <p:spPr/>
        <p:txBody>
          <a:bodyPr/>
          <a:lstStyle/>
          <a:p>
            <a:pPr>
              <a:defRPr/>
            </a:pPr>
            <a:fld id="{955E2CD2-37AD-4636-BB81-8D824DE51094}" type="slidenum">
              <a:rPr lang="en-US" smtClean="0"/>
              <a:pPr>
                <a:defRPr/>
              </a:pPr>
              <a:t>5</a:t>
            </a:fld>
            <a:endParaRPr lang="en-US"/>
          </a:p>
        </p:txBody>
      </p:sp>
    </p:spTree>
    <p:extLst>
      <p:ext uri="{BB962C8B-B14F-4D97-AF65-F5344CB8AC3E}">
        <p14:creationId xmlns:p14="http://schemas.microsoft.com/office/powerpoint/2010/main" val="25293769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839" y="228600"/>
            <a:ext cx="8456384" cy="2350627"/>
          </a:xfrm>
        </p:spPr>
        <p:txBody>
          <a:bodyPr/>
          <a:lstStyle/>
          <a:p>
            <a:r>
              <a:rPr lang="en-US" b="1" dirty="0" smtClean="0"/>
              <a:t>Modified Jigsaw Collaborative Group Activity</a:t>
            </a:r>
            <a:endParaRPr lang="en-US" sz="2800" b="1" dirty="0"/>
          </a:p>
        </p:txBody>
      </p:sp>
      <p:sp>
        <p:nvSpPr>
          <p:cNvPr id="4" name="Slide Number Placeholder 3"/>
          <p:cNvSpPr>
            <a:spLocks noGrp="1"/>
          </p:cNvSpPr>
          <p:nvPr>
            <p:ph type="sldNum" sz="quarter" idx="12"/>
          </p:nvPr>
        </p:nvSpPr>
        <p:spPr/>
        <p:txBody>
          <a:bodyPr/>
          <a:lstStyle/>
          <a:p>
            <a:pPr>
              <a:defRPr/>
            </a:pPr>
            <a:fld id="{DD25631D-E92A-46C6-977F-43AD30E98A89}" type="slidenum">
              <a:rPr lang="en-US" smtClean="0"/>
              <a:pPr>
                <a:defRPr/>
              </a:pPr>
              <a:t>6</a:t>
            </a:fld>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97" y="17206"/>
            <a:ext cx="975889" cy="99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92509" y="2362200"/>
            <a:ext cx="8664714" cy="2308324"/>
          </a:xfrm>
          <a:prstGeom prst="rect">
            <a:avLst/>
          </a:prstGeom>
        </p:spPr>
        <p:txBody>
          <a:bodyPr wrap="square">
            <a:spAutoFit/>
          </a:bodyPr>
          <a:lstStyle/>
          <a:p>
            <a:r>
              <a:rPr lang="en-US" sz="2400" dirty="0"/>
              <a:t> Each group has information on one </a:t>
            </a:r>
            <a:r>
              <a:rPr lang="en-US" sz="2400" dirty="0" smtClean="0"/>
              <a:t>owl (1 card): </a:t>
            </a:r>
          </a:p>
          <a:p>
            <a:endParaRPr lang="en-US" sz="2400" dirty="0" smtClean="0"/>
          </a:p>
          <a:p>
            <a:pPr marL="457200" indent="-457200">
              <a:buAutoNum type="arabicParenR"/>
            </a:pPr>
            <a:r>
              <a:rPr lang="en-US" sz="2400" dirty="0" smtClean="0"/>
              <a:t>Simplify </a:t>
            </a:r>
            <a:r>
              <a:rPr lang="en-US" sz="2400" dirty="0"/>
              <a:t>– synthesize your </a:t>
            </a:r>
            <a:r>
              <a:rPr lang="en-US" sz="2400" dirty="0" smtClean="0"/>
              <a:t>info</a:t>
            </a:r>
          </a:p>
          <a:p>
            <a:pPr marL="457200" indent="-457200">
              <a:buAutoNum type="arabicParenR"/>
            </a:pPr>
            <a:r>
              <a:rPr lang="en-US" sz="2400" dirty="0" smtClean="0"/>
              <a:t>Share the information </a:t>
            </a:r>
            <a:r>
              <a:rPr lang="en-US" sz="2400" dirty="0"/>
              <a:t>among all </a:t>
            </a:r>
            <a:r>
              <a:rPr lang="en-US" sz="2400" dirty="0" smtClean="0"/>
              <a:t>groups</a:t>
            </a:r>
          </a:p>
          <a:p>
            <a:pPr marL="457200" indent="-457200">
              <a:buAutoNum type="arabicParenR"/>
            </a:pPr>
            <a:r>
              <a:rPr lang="en-US" sz="2400" dirty="0" smtClean="0"/>
              <a:t>Build </a:t>
            </a:r>
            <a:r>
              <a:rPr lang="en-US" sz="2400" dirty="0"/>
              <a:t>owl classification based on what you </a:t>
            </a:r>
            <a:r>
              <a:rPr lang="en-US" sz="2400" dirty="0" smtClean="0"/>
              <a:t>found</a:t>
            </a:r>
          </a:p>
          <a:p>
            <a:pPr marL="457200" indent="-457200">
              <a:buAutoNum type="arabicParenR"/>
            </a:pPr>
            <a:r>
              <a:rPr lang="en-US" sz="2400" dirty="0" smtClean="0"/>
              <a:t>Share your classification with others</a:t>
            </a:r>
            <a:endParaRPr lang="en-US" sz="2400" dirty="0"/>
          </a:p>
        </p:txBody>
      </p:sp>
    </p:spTree>
    <p:extLst>
      <p:ext uri="{BB962C8B-B14F-4D97-AF65-F5344CB8AC3E}">
        <p14:creationId xmlns:p14="http://schemas.microsoft.com/office/powerpoint/2010/main" val="13957763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1: Barn Owls</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7</a:t>
            </a:fld>
            <a:endParaRPr lang="en-US"/>
          </a:p>
        </p:txBody>
      </p:sp>
      <p:sp>
        <p:nvSpPr>
          <p:cNvPr id="5" name="TextBox 4"/>
          <p:cNvSpPr txBox="1"/>
          <p:nvPr/>
        </p:nvSpPr>
        <p:spPr>
          <a:xfrm>
            <a:off x="4095135" y="1373883"/>
            <a:ext cx="4648199" cy="1754327"/>
          </a:xfrm>
          <a:prstGeom prst="rect">
            <a:avLst/>
          </a:prstGeom>
          <a:noFill/>
        </p:spPr>
        <p:txBody>
          <a:bodyPr wrap="square" rtlCol="0">
            <a:spAutoFit/>
          </a:bodyPr>
          <a:lstStyle/>
          <a:p>
            <a:r>
              <a:rPr lang="en-US" dirty="0"/>
              <a:t>These pale, nearly worldwide, birds are closely associated with man through their traditional use in the Old World of barn lofts and church steeples as nesting sites. </a:t>
            </a:r>
            <a:r>
              <a:rPr lang="en-US" dirty="0" smtClean="0"/>
              <a:t>The </a:t>
            </a:r>
            <a:r>
              <a:rPr lang="en-US" dirty="0"/>
              <a:t>species name "alba" also refers to the </a:t>
            </a:r>
            <a:r>
              <a:rPr lang="en-US" dirty="0" err="1"/>
              <a:t>colour</a:t>
            </a:r>
            <a:r>
              <a:rPr lang="en-US" dirty="0"/>
              <a:t> white. </a:t>
            </a:r>
            <a:endParaRPr lang="en-US" dirty="0" smtClean="0"/>
          </a:p>
        </p:txBody>
      </p:sp>
      <p:sp>
        <p:nvSpPr>
          <p:cNvPr id="7" name="TextBox 6"/>
          <p:cNvSpPr txBox="1"/>
          <p:nvPr/>
        </p:nvSpPr>
        <p:spPr>
          <a:xfrm>
            <a:off x="4191000" y="3505200"/>
            <a:ext cx="4724400" cy="2031325"/>
          </a:xfrm>
          <a:prstGeom prst="rect">
            <a:avLst/>
          </a:prstGeom>
          <a:noFill/>
        </p:spPr>
        <p:txBody>
          <a:bodyPr wrap="square" rtlCol="0">
            <a:spAutoFit/>
          </a:bodyPr>
          <a:lstStyle/>
          <a:p>
            <a:r>
              <a:rPr lang="en-US" b="1" dirty="0"/>
              <a:t>Habits: </a:t>
            </a:r>
            <a:r>
              <a:rPr lang="en-US" dirty="0"/>
              <a:t>Generally nocturnal, although it is not uncommon to see this species emerge at dusk or be active at dawn, occasionally being seen in flight during full daylight. Flight is noiseless, with </a:t>
            </a:r>
            <a:r>
              <a:rPr lang="en-US" dirty="0" smtClean="0"/>
              <a:t>wing beats </a:t>
            </a:r>
            <a:r>
              <a:rPr lang="en-US" dirty="0"/>
              <a:t>interrupted by gliding.</a:t>
            </a:r>
          </a:p>
          <a:p>
            <a:endParaRPr lang="en-US" dirty="0"/>
          </a:p>
        </p:txBody>
      </p:sp>
      <p:pic>
        <p:nvPicPr>
          <p:cNvPr id="8" name="Picture 7"/>
          <p:cNvPicPr>
            <a:picLocks noChangeAspect="1"/>
          </p:cNvPicPr>
          <p:nvPr/>
        </p:nvPicPr>
        <p:blipFill>
          <a:blip r:embed="rId2"/>
          <a:stretch>
            <a:fillRect/>
          </a:stretch>
        </p:blipFill>
        <p:spPr>
          <a:xfrm>
            <a:off x="228600" y="1351760"/>
            <a:ext cx="3505200" cy="5277640"/>
          </a:xfrm>
          <a:prstGeom prst="rect">
            <a:avLst/>
          </a:prstGeom>
        </p:spPr>
      </p:pic>
    </p:spTree>
    <p:extLst>
      <p:ext uri="{BB962C8B-B14F-4D97-AF65-F5344CB8AC3E}">
        <p14:creationId xmlns:p14="http://schemas.microsoft.com/office/powerpoint/2010/main" val="34838213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2: Screech Owl</a:t>
            </a:r>
            <a:endParaRPr lang="en-US" b="1" dirty="0"/>
          </a:p>
        </p:txBody>
      </p:sp>
      <p:sp>
        <p:nvSpPr>
          <p:cNvPr id="5" name="TextBox 4"/>
          <p:cNvSpPr txBox="1"/>
          <p:nvPr/>
        </p:nvSpPr>
        <p:spPr>
          <a:xfrm>
            <a:off x="4876800" y="1447800"/>
            <a:ext cx="4038600" cy="1477328"/>
          </a:xfrm>
          <a:prstGeom prst="rect">
            <a:avLst/>
          </a:prstGeom>
          <a:noFill/>
        </p:spPr>
        <p:txBody>
          <a:bodyPr wrap="square" rtlCol="0">
            <a:spAutoFit/>
          </a:bodyPr>
          <a:lstStyle/>
          <a:p>
            <a:r>
              <a:rPr lang="en-US" dirty="0"/>
              <a:t>The Western Screech Owl is a small, nocturnal, woodland Owl of western North America and is one of the west's more common Owls at lower elevations</a:t>
            </a:r>
            <a:r>
              <a:rPr lang="en-US" dirty="0" smtClean="0"/>
              <a:t>.</a:t>
            </a:r>
            <a:endParaRPr lang="en-US" dirty="0"/>
          </a:p>
        </p:txBody>
      </p:sp>
      <p:sp>
        <p:nvSpPr>
          <p:cNvPr id="6" name="TextBox 5"/>
          <p:cNvSpPr txBox="1"/>
          <p:nvPr/>
        </p:nvSpPr>
        <p:spPr>
          <a:xfrm>
            <a:off x="4953000" y="3048001"/>
            <a:ext cx="3962400" cy="2585323"/>
          </a:xfrm>
          <a:prstGeom prst="rect">
            <a:avLst/>
          </a:prstGeom>
          <a:noFill/>
        </p:spPr>
        <p:txBody>
          <a:bodyPr wrap="square" rtlCol="0">
            <a:spAutoFit/>
          </a:bodyPr>
          <a:lstStyle/>
          <a:p>
            <a:r>
              <a:rPr lang="en-US" b="1" dirty="0"/>
              <a:t>Habits: </a:t>
            </a:r>
            <a:r>
              <a:rPr lang="en-US" dirty="0"/>
              <a:t>Nocturnal, with activity generally </a:t>
            </a:r>
            <a:r>
              <a:rPr lang="en-US" dirty="0" smtClean="0"/>
              <a:t>beginning </a:t>
            </a:r>
            <a:r>
              <a:rPr lang="en-US" dirty="0"/>
              <a:t>20-30 minutes after sunset. Flight is </a:t>
            </a:r>
            <a:r>
              <a:rPr lang="en-US" dirty="0" smtClean="0"/>
              <a:t>noiseless </a:t>
            </a:r>
            <a:r>
              <a:rPr lang="en-US" dirty="0"/>
              <a:t>with soft </a:t>
            </a:r>
            <a:r>
              <a:rPr lang="en-US" dirty="0" smtClean="0"/>
              <a:t>wing beats </a:t>
            </a:r>
            <a:r>
              <a:rPr lang="en-US" dirty="0"/>
              <a:t>and gliding. Will become motionless if disturbed at roost, and can sometimes be </a:t>
            </a:r>
            <a:r>
              <a:rPr lang="en-US" dirty="0" smtClean="0"/>
              <a:t>caught </a:t>
            </a:r>
            <a:r>
              <a:rPr lang="en-US" dirty="0"/>
              <a:t>by hand in this state. This owl is very aggressive when defending a nest site, and may attack humans.</a:t>
            </a:r>
          </a:p>
        </p:txBody>
      </p:sp>
      <p:pic>
        <p:nvPicPr>
          <p:cNvPr id="7" name="Picture 6"/>
          <p:cNvPicPr>
            <a:picLocks noChangeAspect="1"/>
          </p:cNvPicPr>
          <p:nvPr/>
        </p:nvPicPr>
        <p:blipFill>
          <a:blip r:embed="rId2"/>
          <a:stretch>
            <a:fillRect/>
          </a:stretch>
        </p:blipFill>
        <p:spPr>
          <a:xfrm>
            <a:off x="194187" y="1607424"/>
            <a:ext cx="4601029" cy="4025900"/>
          </a:xfrm>
          <a:prstGeom prst="rect">
            <a:avLst/>
          </a:prstGeom>
        </p:spPr>
      </p:pic>
    </p:spTree>
    <p:extLst>
      <p:ext uri="{BB962C8B-B14F-4D97-AF65-F5344CB8AC3E}">
        <p14:creationId xmlns:p14="http://schemas.microsoft.com/office/powerpoint/2010/main" val="30320377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Group 3:The Great Horned Owl</a:t>
            </a:r>
            <a:endParaRPr lang="en-US" b="1" dirty="0"/>
          </a:p>
        </p:txBody>
      </p:sp>
      <p:sp>
        <p:nvSpPr>
          <p:cNvPr id="4" name="Slide Number Placeholder 3"/>
          <p:cNvSpPr>
            <a:spLocks noGrp="1"/>
          </p:cNvSpPr>
          <p:nvPr>
            <p:ph type="sldNum" sz="quarter" idx="12"/>
          </p:nvPr>
        </p:nvSpPr>
        <p:spPr/>
        <p:txBody>
          <a:bodyPr/>
          <a:lstStyle/>
          <a:p>
            <a:pPr>
              <a:defRPr/>
            </a:pPr>
            <a:fld id="{B4147B13-5C63-4D5A-8101-CE0AA5398A47}" type="slidenum">
              <a:rPr lang="en-US" smtClean="0"/>
              <a:pPr>
                <a:defRPr/>
              </a:pPr>
              <a:t>9</a:t>
            </a:fld>
            <a:endParaRPr lang="en-US"/>
          </a:p>
        </p:txBody>
      </p:sp>
      <p:sp>
        <p:nvSpPr>
          <p:cNvPr id="5" name="TextBox 4"/>
          <p:cNvSpPr txBox="1"/>
          <p:nvPr/>
        </p:nvSpPr>
        <p:spPr>
          <a:xfrm>
            <a:off x="3795882" y="1447800"/>
            <a:ext cx="5043318" cy="2862323"/>
          </a:xfrm>
          <a:prstGeom prst="rect">
            <a:avLst/>
          </a:prstGeom>
          <a:noFill/>
        </p:spPr>
        <p:txBody>
          <a:bodyPr wrap="square" rtlCol="0">
            <a:spAutoFit/>
          </a:bodyPr>
          <a:lstStyle/>
          <a:p>
            <a:r>
              <a:rPr lang="en-US" dirty="0"/>
              <a:t>Great Horned Owls can vary in </a:t>
            </a:r>
            <a:r>
              <a:rPr lang="en-US" dirty="0" err="1"/>
              <a:t>colour</a:t>
            </a:r>
            <a:r>
              <a:rPr lang="en-US" dirty="0"/>
              <a:t> from a reddish brown to a grey or black and white. The underside is a light grey with dark bars and a white band of feathers on the upper breast. They have large, staring yellow-orange eyes, bordered in most races by an orange-buff facial disc. The name is derived from tufts of feathers that appear to be "horns" which are sometimes referred to as "ear tufts" but have nothing to do with hearing at all.</a:t>
            </a:r>
          </a:p>
        </p:txBody>
      </p:sp>
      <p:sp>
        <p:nvSpPr>
          <p:cNvPr id="6" name="TextBox 5"/>
          <p:cNvSpPr txBox="1"/>
          <p:nvPr/>
        </p:nvSpPr>
        <p:spPr>
          <a:xfrm>
            <a:off x="3898490" y="4648200"/>
            <a:ext cx="4953000" cy="1200329"/>
          </a:xfrm>
          <a:prstGeom prst="rect">
            <a:avLst/>
          </a:prstGeom>
          <a:noFill/>
        </p:spPr>
        <p:txBody>
          <a:bodyPr wrap="square" rtlCol="0">
            <a:spAutoFit/>
          </a:bodyPr>
          <a:lstStyle/>
          <a:p>
            <a:r>
              <a:rPr lang="en-US" b="1" dirty="0"/>
              <a:t>Habits: </a:t>
            </a:r>
            <a:r>
              <a:rPr lang="en-US" dirty="0"/>
              <a:t>Activity generally begins at dusk, but in some regions, may be seen in late afternoon or early morning. Both sexes may be very aggressive towards intruders when nesting.</a:t>
            </a:r>
          </a:p>
        </p:txBody>
      </p:sp>
      <p:pic>
        <p:nvPicPr>
          <p:cNvPr id="7" name="Picture 6"/>
          <p:cNvPicPr>
            <a:picLocks noChangeAspect="1"/>
          </p:cNvPicPr>
          <p:nvPr/>
        </p:nvPicPr>
        <p:blipFill>
          <a:blip r:embed="rId2"/>
          <a:stretch>
            <a:fillRect/>
          </a:stretch>
        </p:blipFill>
        <p:spPr>
          <a:xfrm>
            <a:off x="304800" y="1447800"/>
            <a:ext cx="3410705" cy="5168900"/>
          </a:xfrm>
          <a:prstGeom prst="rect">
            <a:avLst/>
          </a:prstGeom>
        </p:spPr>
      </p:pic>
    </p:spTree>
    <p:extLst>
      <p:ext uri="{BB962C8B-B14F-4D97-AF65-F5344CB8AC3E}">
        <p14:creationId xmlns:p14="http://schemas.microsoft.com/office/powerpoint/2010/main" val="36552157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874</TotalTime>
  <Words>1822</Words>
  <Application>Microsoft Macintosh PowerPoint</Application>
  <PresentationFormat>On-screen Show (4:3)</PresentationFormat>
  <Paragraphs>238</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Food Web Investigation: Owls</vt:lpstr>
      <vt:lpstr>Owls in a Movie!</vt:lpstr>
      <vt:lpstr>Q1: Myth or Fact?</vt:lpstr>
      <vt:lpstr>Owls in Children’s Books</vt:lpstr>
      <vt:lpstr>Owls in Children’s Books</vt:lpstr>
      <vt:lpstr>Modified Jigsaw Collaborative Group Activity</vt:lpstr>
      <vt:lpstr>Group 1: Barn Owls</vt:lpstr>
      <vt:lpstr>Group 2: Screech Owl</vt:lpstr>
      <vt:lpstr>Group 3:The Great Horned Owl</vt:lpstr>
      <vt:lpstr>Group 4: Snowy Owl</vt:lpstr>
      <vt:lpstr>Scientific Owl Classification</vt:lpstr>
      <vt:lpstr>Q2: Owl Vocabulary (Fun Fact)</vt:lpstr>
      <vt:lpstr>The Food Web Group Activity: Where do Owls Belong?</vt:lpstr>
      <vt:lpstr>Quaternary Consumer   Tertiary Consumer   Secondary consumer   Primary consumer     Primary Producer </vt:lpstr>
      <vt:lpstr>PowerPoint Presentation</vt:lpstr>
      <vt:lpstr>PowerPoint Presentation</vt:lpstr>
      <vt:lpstr>Where do Owls belong?</vt:lpstr>
      <vt:lpstr>Q3: The Food Web</vt:lpstr>
      <vt:lpstr>Q4: Predator-Prey</vt:lpstr>
      <vt:lpstr>Q5: Predator-Prey</vt:lpstr>
      <vt:lpstr>Predator-prey population Equilibrium</vt:lpstr>
      <vt:lpstr>Energy at trophic levels</vt:lpstr>
      <vt:lpstr>Homework Ideas</vt:lpstr>
      <vt:lpstr>The FOOD WEB</vt:lpstr>
      <vt:lpstr>Create Your Own Owl Puzzle</vt:lpstr>
      <vt:lpstr>Online Puzzlemaker</vt:lpstr>
      <vt:lpstr>Vocabulary Games</vt:lpstr>
      <vt:lpstr>Owl Concept Map</vt:lpstr>
      <vt:lpstr>Virtual Owl Pellet Dissection</vt:lpstr>
      <vt:lpstr>Part II: Owls Hands-On Activity – Dissecting an Owl Pellet</vt:lpstr>
      <vt:lpstr>Investigation Activity P.E.O.E.: What do owls eat?</vt:lpstr>
      <vt:lpstr>Pygmy Owl and other owls have pretty expressive body language if they are excited or alarmed</vt:lpstr>
      <vt:lpstr>Silent Killer</vt:lpstr>
      <vt:lpstr>Owls in Pictures</vt:lpstr>
    </vt:vector>
  </TitlesOfParts>
  <Company>EDCP, Faculty of Education, 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Questions about Owls</dc:title>
  <dc:creator>Marina Milner-Bolotin</dc:creator>
  <cp:lastModifiedBy>Kshamta Hunter</cp:lastModifiedBy>
  <cp:revision>47</cp:revision>
  <dcterms:created xsi:type="dcterms:W3CDTF">2010-10-21T22:12:02Z</dcterms:created>
  <dcterms:modified xsi:type="dcterms:W3CDTF">2011-03-15T18:02:57Z</dcterms:modified>
</cp:coreProperties>
</file>