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263" r:id="rId4"/>
    <p:sldId id="265" r:id="rId5"/>
    <p:sldId id="264" r:id="rId6"/>
    <p:sldId id="257" r:id="rId7"/>
    <p:sldId id="258" r:id="rId8"/>
    <p:sldId id="259" r:id="rId9"/>
    <p:sldId id="268" r:id="rId10"/>
    <p:sldId id="266" r:id="rId11"/>
    <p:sldId id="269"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7" autoAdjust="0"/>
  </p:normalViewPr>
  <p:slideViewPr>
    <p:cSldViewPr>
      <p:cViewPr>
        <p:scale>
          <a:sx n="66" d="100"/>
          <a:sy n="66" d="100"/>
        </p:scale>
        <p:origin x="-111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447071-C1A9-462B-A22B-4CBF229E2484}" type="datetimeFigureOut">
              <a:rPr lang="en-US" smtClean="0"/>
              <a:t>3/26/2011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6ABE66-BAA7-4C5D-8639-866F0446DA3B}" type="slidenum">
              <a:rPr lang="en-US" smtClean="0"/>
              <a:t>‹#›</a:t>
            </a:fld>
            <a:endParaRPr lang="en-US"/>
          </a:p>
        </p:txBody>
      </p:sp>
    </p:spTree>
    <p:extLst>
      <p:ext uri="{BB962C8B-B14F-4D97-AF65-F5344CB8AC3E}">
        <p14:creationId xmlns:p14="http://schemas.microsoft.com/office/powerpoint/2010/main" val="4287236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My grandparents and my parents always encouraged me to study science. Their inspiration and support helped me believe in myself. They introduced me to amazing scientists like Richard Feynman… via encouraging me to read their books…</a:t>
            </a:r>
          </a:p>
          <a:p>
            <a:r>
              <a:rPr lang="en-US" sz="1200" b="1" dirty="0" smtClean="0">
                <a:solidFill>
                  <a:srgbClr val="FF0000"/>
                </a:solidFill>
              </a:rPr>
              <a:t>My grandparents and my parents</a:t>
            </a:r>
            <a:endParaRPr lang="en-US" sz="1200" dirty="0" smtClean="0"/>
          </a:p>
          <a:p>
            <a:endParaRPr lang="en-US" sz="1200" dirty="0" smtClean="0"/>
          </a:p>
          <a:p>
            <a:pPr marL="457200" indent="-457200">
              <a:buFontTx/>
              <a:buChar char="-"/>
            </a:pPr>
            <a:r>
              <a:rPr lang="en-US" sz="1200" i="1" dirty="0" smtClean="0"/>
              <a:t>You can do it if you </a:t>
            </a:r>
            <a:r>
              <a:rPr lang="en-US" sz="1200" b="1" i="1" dirty="0" smtClean="0"/>
              <a:t>want</a:t>
            </a:r>
            <a:r>
              <a:rPr lang="en-US" sz="1200" i="1" dirty="0" smtClean="0"/>
              <a:t> it</a:t>
            </a:r>
          </a:p>
          <a:p>
            <a:pPr marL="457200" indent="-457200">
              <a:buFontTx/>
              <a:buChar char="-"/>
            </a:pPr>
            <a:r>
              <a:rPr lang="en-US" sz="1200" i="1" dirty="0" smtClean="0"/>
              <a:t>Encouraged me to read popular science books</a:t>
            </a:r>
          </a:p>
          <a:p>
            <a:pPr marL="457200" indent="-457200">
              <a:buFontTx/>
              <a:buChar char="-"/>
            </a:pPr>
            <a:r>
              <a:rPr lang="en-US" sz="1200" i="1" dirty="0" smtClean="0"/>
              <a:t>Supported my interest in physics</a:t>
            </a:r>
          </a:p>
          <a:p>
            <a:pPr marL="457200" indent="-457200">
              <a:buFontTx/>
              <a:buChar char="-"/>
            </a:pPr>
            <a:r>
              <a:rPr lang="en-US" sz="1200" i="1" dirty="0" smtClean="0"/>
              <a:t>Provided role models of successful women/men scientists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36ABE66-BAA7-4C5D-8639-866F0446DA3B}" type="slidenum">
              <a:rPr lang="en-US" smtClean="0"/>
              <a:t>2</a:t>
            </a:fld>
            <a:endParaRPr lang="en-US"/>
          </a:p>
        </p:txBody>
      </p:sp>
    </p:spTree>
    <p:extLst>
      <p:ext uri="{BB962C8B-B14F-4D97-AF65-F5344CB8AC3E}">
        <p14:creationId xmlns:p14="http://schemas.microsoft.com/office/powerpoint/2010/main" val="88262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t>What do they do?</a:t>
            </a:r>
          </a:p>
          <a:p>
            <a:pPr algn="l"/>
            <a:r>
              <a:rPr lang="en-US" b="1" dirty="0" smtClean="0"/>
              <a:t>How to become one?</a:t>
            </a:r>
          </a:p>
          <a:p>
            <a:r>
              <a:rPr lang="en-US" dirty="0" smtClean="0"/>
              <a:t>Who is thinking of becoming a scientist?</a:t>
            </a:r>
          </a:p>
          <a:p>
            <a:r>
              <a:rPr lang="en-US" dirty="0" smtClean="0"/>
              <a:t>Do you know anybody who is a scientist?</a:t>
            </a:r>
          </a:p>
          <a:p>
            <a:r>
              <a:rPr lang="en-US" dirty="0" smtClean="0"/>
              <a:t>What do scientists do? </a:t>
            </a:r>
          </a:p>
          <a:p>
            <a:r>
              <a:rPr lang="en-US" dirty="0" smtClean="0"/>
              <a:t>Where do they work?</a:t>
            </a:r>
          </a:p>
          <a:p>
            <a:r>
              <a:rPr lang="en-US" dirty="0" smtClean="0"/>
              <a:t>How do they look like?</a:t>
            </a:r>
          </a:p>
          <a:p>
            <a:r>
              <a:rPr lang="en-US" dirty="0" smtClean="0"/>
              <a:t>What might your science education lead you to?</a:t>
            </a:r>
          </a:p>
          <a:p>
            <a:r>
              <a:rPr lang="en-US" dirty="0" smtClean="0"/>
              <a:t>Do scientists have families – children - life?</a:t>
            </a:r>
          </a:p>
          <a:p>
            <a:r>
              <a:rPr lang="en-US" dirty="0" smtClean="0"/>
              <a:t>Are they “normal” people?</a:t>
            </a:r>
            <a:endParaRPr lang="en-US" dirty="0"/>
          </a:p>
        </p:txBody>
      </p:sp>
      <p:sp>
        <p:nvSpPr>
          <p:cNvPr id="4" name="Slide Number Placeholder 3"/>
          <p:cNvSpPr>
            <a:spLocks noGrp="1"/>
          </p:cNvSpPr>
          <p:nvPr>
            <p:ph type="sldNum" sz="quarter" idx="10"/>
          </p:nvPr>
        </p:nvSpPr>
        <p:spPr/>
        <p:txBody>
          <a:bodyPr/>
          <a:lstStyle/>
          <a:p>
            <a:fld id="{A36ABE66-BAA7-4C5D-8639-866F0446DA3B}" type="slidenum">
              <a:rPr lang="en-US" smtClean="0"/>
              <a:t>3</a:t>
            </a:fld>
            <a:endParaRPr lang="en-US"/>
          </a:p>
        </p:txBody>
      </p:sp>
    </p:spTree>
    <p:extLst>
      <p:ext uri="{BB962C8B-B14F-4D97-AF65-F5344CB8AC3E}">
        <p14:creationId xmlns:p14="http://schemas.microsoft.com/office/powerpoint/2010/main" val="82790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ABE66-BAA7-4C5D-8639-866F0446DA3B}" type="slidenum">
              <a:rPr lang="en-US" smtClean="0"/>
              <a:t>12</a:t>
            </a:fld>
            <a:endParaRPr lang="en-US"/>
          </a:p>
        </p:txBody>
      </p:sp>
    </p:spTree>
    <p:extLst>
      <p:ext uri="{BB962C8B-B14F-4D97-AF65-F5344CB8AC3E}">
        <p14:creationId xmlns:p14="http://schemas.microsoft.com/office/powerpoint/2010/main" val="882627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15EE36-4018-420E-AA80-AA3C37E75758}" type="datetime1">
              <a:rPr lang="en-US" smtClean="0"/>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30555-D234-4530-9DB3-E88E93587652}" type="slidenum">
              <a:rPr lang="en-US" smtClean="0"/>
              <a:t>‹#›</a:t>
            </a:fld>
            <a:endParaRPr lang="en-US"/>
          </a:p>
        </p:txBody>
      </p:sp>
    </p:spTree>
    <p:extLst>
      <p:ext uri="{BB962C8B-B14F-4D97-AF65-F5344CB8AC3E}">
        <p14:creationId xmlns:p14="http://schemas.microsoft.com/office/powerpoint/2010/main" val="228108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20AD7-5C0F-460C-BB1A-E2BAEFAD6D1A}" type="datetime1">
              <a:rPr lang="en-US" smtClean="0"/>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30555-D234-4530-9DB3-E88E93587652}" type="slidenum">
              <a:rPr lang="en-US" smtClean="0"/>
              <a:t>‹#›</a:t>
            </a:fld>
            <a:endParaRPr lang="en-US"/>
          </a:p>
        </p:txBody>
      </p:sp>
    </p:spTree>
    <p:extLst>
      <p:ext uri="{BB962C8B-B14F-4D97-AF65-F5344CB8AC3E}">
        <p14:creationId xmlns:p14="http://schemas.microsoft.com/office/powerpoint/2010/main" val="107372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578F70-00EB-484A-913E-CA809F8168AE}" type="datetime1">
              <a:rPr lang="en-US" smtClean="0"/>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30555-D234-4530-9DB3-E88E93587652}" type="slidenum">
              <a:rPr lang="en-US" smtClean="0"/>
              <a:t>‹#›</a:t>
            </a:fld>
            <a:endParaRPr lang="en-US"/>
          </a:p>
        </p:txBody>
      </p:sp>
    </p:spTree>
    <p:extLst>
      <p:ext uri="{BB962C8B-B14F-4D97-AF65-F5344CB8AC3E}">
        <p14:creationId xmlns:p14="http://schemas.microsoft.com/office/powerpoint/2010/main" val="186774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032E9-28FA-4E47-8D00-985CF8BF11CE}" type="datetime1">
              <a:rPr lang="en-US" smtClean="0"/>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30555-D234-4530-9DB3-E88E93587652}" type="slidenum">
              <a:rPr lang="en-US" smtClean="0"/>
              <a:t>‹#›</a:t>
            </a:fld>
            <a:endParaRPr lang="en-US"/>
          </a:p>
        </p:txBody>
      </p:sp>
    </p:spTree>
    <p:extLst>
      <p:ext uri="{BB962C8B-B14F-4D97-AF65-F5344CB8AC3E}">
        <p14:creationId xmlns:p14="http://schemas.microsoft.com/office/powerpoint/2010/main" val="233923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2B10C-782A-44B9-8D50-D457504889C0}" type="datetime1">
              <a:rPr lang="en-US" smtClean="0"/>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30555-D234-4530-9DB3-E88E93587652}" type="slidenum">
              <a:rPr lang="en-US" smtClean="0"/>
              <a:t>‹#›</a:t>
            </a:fld>
            <a:endParaRPr lang="en-US"/>
          </a:p>
        </p:txBody>
      </p:sp>
    </p:spTree>
    <p:extLst>
      <p:ext uri="{BB962C8B-B14F-4D97-AF65-F5344CB8AC3E}">
        <p14:creationId xmlns:p14="http://schemas.microsoft.com/office/powerpoint/2010/main" val="346421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7C83C0-D010-4145-A9DA-321673ED3095}" type="datetime1">
              <a:rPr lang="en-US" smtClean="0"/>
              <a:t>3/26/2011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30555-D234-4530-9DB3-E88E93587652}" type="slidenum">
              <a:rPr lang="en-US" smtClean="0"/>
              <a:t>‹#›</a:t>
            </a:fld>
            <a:endParaRPr lang="en-US"/>
          </a:p>
        </p:txBody>
      </p:sp>
    </p:spTree>
    <p:extLst>
      <p:ext uri="{BB962C8B-B14F-4D97-AF65-F5344CB8AC3E}">
        <p14:creationId xmlns:p14="http://schemas.microsoft.com/office/powerpoint/2010/main" val="365553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B27845-7DF6-4281-BFEF-FAFAD21BBF95}" type="datetime1">
              <a:rPr lang="en-US" smtClean="0"/>
              <a:t>3/26/2011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30555-D234-4530-9DB3-E88E93587652}" type="slidenum">
              <a:rPr lang="en-US" smtClean="0"/>
              <a:t>‹#›</a:t>
            </a:fld>
            <a:endParaRPr lang="en-US"/>
          </a:p>
        </p:txBody>
      </p:sp>
    </p:spTree>
    <p:extLst>
      <p:ext uri="{BB962C8B-B14F-4D97-AF65-F5344CB8AC3E}">
        <p14:creationId xmlns:p14="http://schemas.microsoft.com/office/powerpoint/2010/main" val="194941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A93D9-1EC5-41FA-8485-0E8A3DF0805A}" type="datetime1">
              <a:rPr lang="en-US" smtClean="0"/>
              <a:t>3/26/2011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30555-D234-4530-9DB3-E88E93587652}" type="slidenum">
              <a:rPr lang="en-US" smtClean="0"/>
              <a:t>‹#›</a:t>
            </a:fld>
            <a:endParaRPr lang="en-US"/>
          </a:p>
        </p:txBody>
      </p:sp>
    </p:spTree>
    <p:extLst>
      <p:ext uri="{BB962C8B-B14F-4D97-AF65-F5344CB8AC3E}">
        <p14:creationId xmlns:p14="http://schemas.microsoft.com/office/powerpoint/2010/main" val="388956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10999-76C0-48B1-8C4A-D5E05F32297F}" type="datetime1">
              <a:rPr lang="en-US" smtClean="0"/>
              <a:t>3/26/2011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30555-D234-4530-9DB3-E88E93587652}" type="slidenum">
              <a:rPr lang="en-US" smtClean="0"/>
              <a:t>‹#›</a:t>
            </a:fld>
            <a:endParaRPr lang="en-US"/>
          </a:p>
        </p:txBody>
      </p:sp>
    </p:spTree>
    <p:extLst>
      <p:ext uri="{BB962C8B-B14F-4D97-AF65-F5344CB8AC3E}">
        <p14:creationId xmlns:p14="http://schemas.microsoft.com/office/powerpoint/2010/main" val="326909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5F75B-037F-4293-9481-DE226607BD02}" type="datetime1">
              <a:rPr lang="en-US" smtClean="0"/>
              <a:t>3/26/2011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30555-D234-4530-9DB3-E88E93587652}" type="slidenum">
              <a:rPr lang="en-US" smtClean="0"/>
              <a:t>‹#›</a:t>
            </a:fld>
            <a:endParaRPr lang="en-US"/>
          </a:p>
        </p:txBody>
      </p:sp>
    </p:spTree>
    <p:extLst>
      <p:ext uri="{BB962C8B-B14F-4D97-AF65-F5344CB8AC3E}">
        <p14:creationId xmlns:p14="http://schemas.microsoft.com/office/powerpoint/2010/main" val="189250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A1D22-B4D0-4A28-8A6E-4ABFB5BCB956}" type="datetime1">
              <a:rPr lang="en-US" smtClean="0"/>
              <a:t>3/26/2011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30555-D234-4530-9DB3-E88E93587652}" type="slidenum">
              <a:rPr lang="en-US" smtClean="0"/>
              <a:t>‹#›</a:t>
            </a:fld>
            <a:endParaRPr lang="en-US"/>
          </a:p>
        </p:txBody>
      </p:sp>
    </p:spTree>
    <p:extLst>
      <p:ext uri="{BB962C8B-B14F-4D97-AF65-F5344CB8AC3E}">
        <p14:creationId xmlns:p14="http://schemas.microsoft.com/office/powerpoint/2010/main" val="149596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0068F-4CBC-4FC1-8206-29758A1B025C}" type="datetime1">
              <a:rPr lang="en-US" smtClean="0"/>
              <a:t>3/26/2011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30555-D234-4530-9DB3-E88E93587652}" type="slidenum">
              <a:rPr lang="en-US" smtClean="0"/>
              <a:t>‹#›</a:t>
            </a:fld>
            <a:endParaRPr lang="en-US"/>
          </a:p>
        </p:txBody>
      </p:sp>
    </p:spTree>
    <p:extLst>
      <p:ext uri="{BB962C8B-B14F-4D97-AF65-F5344CB8AC3E}">
        <p14:creationId xmlns:p14="http://schemas.microsoft.com/office/powerpoint/2010/main" val="2208015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772400" cy="1695450"/>
          </a:xfrm>
        </p:spPr>
        <p:txBody>
          <a:bodyPr>
            <a:normAutofit fontScale="90000"/>
          </a:bodyPr>
          <a:lstStyle/>
          <a:p>
            <a:r>
              <a:rPr lang="en-US" dirty="0"/>
              <a:t/>
            </a:r>
            <a:br>
              <a:rPr lang="en-US" dirty="0"/>
            </a:br>
            <a:r>
              <a:rPr lang="en-US" dirty="0"/>
              <a:t> </a:t>
            </a:r>
            <a:br>
              <a:rPr lang="en-US" dirty="0"/>
            </a:br>
            <a:r>
              <a:rPr lang="en-US" b="1" dirty="0" smtClean="0"/>
              <a:t>A Science Adventure </a:t>
            </a:r>
            <a:r>
              <a:rPr lang="en-US" b="1" dirty="0"/>
              <a:t>of a </a:t>
            </a:r>
            <a:r>
              <a:rPr lang="en-US" b="1" dirty="0" smtClean="0"/>
              <a:t>Girl Who Wanted </a:t>
            </a:r>
            <a:r>
              <a:rPr lang="en-US" b="1" dirty="0"/>
              <a:t>to </a:t>
            </a:r>
            <a:r>
              <a:rPr lang="en-US" b="1" dirty="0" smtClean="0"/>
              <a:t>Be </a:t>
            </a:r>
            <a:r>
              <a:rPr lang="en-US" b="1" dirty="0"/>
              <a:t>a </a:t>
            </a:r>
            <a:r>
              <a:rPr lang="en-US" b="1" dirty="0" smtClean="0"/>
              <a:t>Physicist </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Marina Milner-Bolotin</a:t>
            </a:r>
          </a:p>
          <a:p>
            <a:r>
              <a:rPr lang="en-US" dirty="0" smtClean="0"/>
              <a:t>University of British Columbia</a:t>
            </a:r>
          </a:p>
          <a:p>
            <a:r>
              <a:rPr lang="en-US" dirty="0" smtClean="0"/>
              <a:t>Vancouver, Canada</a:t>
            </a:r>
            <a:endParaRPr lang="en-US" dirty="0"/>
          </a:p>
        </p:txBody>
      </p:sp>
      <p:grpSp>
        <p:nvGrpSpPr>
          <p:cNvPr id="15" name="Group 14"/>
          <p:cNvGrpSpPr/>
          <p:nvPr/>
        </p:nvGrpSpPr>
        <p:grpSpPr>
          <a:xfrm>
            <a:off x="152401" y="5862986"/>
            <a:ext cx="8839199" cy="927745"/>
            <a:chOff x="152401" y="5862986"/>
            <a:chExt cx="8839199" cy="927745"/>
          </a:xfrm>
        </p:grpSpPr>
        <p:pic>
          <p:nvPicPr>
            <p:cNvPr id="6" name="Picture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804" y="5943601"/>
              <a:ext cx="833797"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4547895" y="5867401"/>
              <a:ext cx="14719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charset="0"/>
                  <a:ea typeface="ＭＳ Ｐゴシック" pitchFamily="1" charset="-128"/>
                </a:defRPr>
              </a:lvl1pPr>
              <a:lvl2pPr marL="742950" indent="-285750" eaLnBrk="0" hangingPunct="0">
                <a:defRPr sz="8600">
                  <a:solidFill>
                    <a:schemeClr val="tx1"/>
                  </a:solidFill>
                  <a:latin typeface="Arial" charset="0"/>
                  <a:ea typeface="ＭＳ Ｐゴシック" pitchFamily="1" charset="-128"/>
                </a:defRPr>
              </a:lvl2pPr>
              <a:lvl3pPr marL="1143000" indent="-228600" eaLnBrk="0" hangingPunct="0">
                <a:defRPr sz="8600">
                  <a:solidFill>
                    <a:schemeClr val="tx1"/>
                  </a:solidFill>
                  <a:latin typeface="Arial" charset="0"/>
                  <a:ea typeface="ＭＳ Ｐゴシック" pitchFamily="1" charset="-128"/>
                </a:defRPr>
              </a:lvl3pPr>
              <a:lvl4pPr marL="1600200" indent="-228600" eaLnBrk="0" hangingPunct="0">
                <a:defRPr sz="8600">
                  <a:solidFill>
                    <a:schemeClr val="tx1"/>
                  </a:solidFill>
                  <a:latin typeface="Arial" charset="0"/>
                  <a:ea typeface="ＭＳ Ｐゴシック" pitchFamily="1" charset="-128"/>
                </a:defRPr>
              </a:lvl4pPr>
              <a:lvl5pPr marL="2057400" indent="-228600" eaLnBrk="0" hangingPunct="0">
                <a:defRPr sz="86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86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86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86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8600">
                  <a:solidFill>
                    <a:schemeClr val="tx1"/>
                  </a:solidFill>
                  <a:latin typeface="Arial" charset="0"/>
                  <a:ea typeface="ＭＳ Ｐゴシック" pitchFamily="1" charset="-128"/>
                </a:defRPr>
              </a:lvl9pPr>
            </a:lstStyle>
            <a:p>
              <a:pPr eaLnBrk="1" hangingPunct="1"/>
              <a:r>
                <a:rPr lang="en-US" sz="1800" i="1" dirty="0">
                  <a:latin typeface="Arial Narrow" pitchFamily="1" charset="0"/>
                </a:rPr>
                <a:t>Canadian Association of Physicists</a:t>
              </a:r>
            </a:p>
          </p:txBody>
        </p:sp>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685" y="5862986"/>
              <a:ext cx="696942"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6017322"/>
              <a:ext cx="1373195" cy="58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1447801" y="5867400"/>
              <a:ext cx="21336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charset="0"/>
                  <a:ea typeface="ＭＳ Ｐゴシック" pitchFamily="1" charset="-128"/>
                </a:defRPr>
              </a:lvl1pPr>
              <a:lvl2pPr marL="742950" indent="-285750" eaLnBrk="0" hangingPunct="0">
                <a:defRPr sz="8600">
                  <a:solidFill>
                    <a:schemeClr val="tx1"/>
                  </a:solidFill>
                  <a:latin typeface="Arial" charset="0"/>
                  <a:ea typeface="ＭＳ Ｐゴシック" pitchFamily="1" charset="-128"/>
                </a:defRPr>
              </a:lvl2pPr>
              <a:lvl3pPr marL="1143000" indent="-228600" eaLnBrk="0" hangingPunct="0">
                <a:defRPr sz="8600">
                  <a:solidFill>
                    <a:schemeClr val="tx1"/>
                  </a:solidFill>
                  <a:latin typeface="Arial" charset="0"/>
                  <a:ea typeface="ＭＳ Ｐゴシック" pitchFamily="1" charset="-128"/>
                </a:defRPr>
              </a:lvl3pPr>
              <a:lvl4pPr marL="1600200" indent="-228600" eaLnBrk="0" hangingPunct="0">
                <a:defRPr sz="8600">
                  <a:solidFill>
                    <a:schemeClr val="tx1"/>
                  </a:solidFill>
                  <a:latin typeface="Arial" charset="0"/>
                  <a:ea typeface="ＭＳ Ｐゴシック" pitchFamily="1" charset="-128"/>
                </a:defRPr>
              </a:lvl4pPr>
              <a:lvl5pPr marL="2057400" indent="-228600" eaLnBrk="0" hangingPunct="0">
                <a:defRPr sz="86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86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86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86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8600">
                  <a:solidFill>
                    <a:schemeClr val="tx1"/>
                  </a:solidFill>
                  <a:latin typeface="Arial" charset="0"/>
                  <a:ea typeface="ＭＳ Ｐゴシック" pitchFamily="1" charset="-128"/>
                </a:defRPr>
              </a:lvl9pPr>
            </a:lstStyle>
            <a:p>
              <a:pPr eaLnBrk="1" hangingPunct="1"/>
              <a:r>
                <a:rPr lang="en-US" sz="1800" i="1" dirty="0">
                  <a:latin typeface="Arial Narrow" pitchFamily="1" charset="0"/>
                </a:rPr>
                <a:t>National Science &amp;</a:t>
              </a:r>
              <a:r>
                <a:rPr lang="en-US" sz="1800" i="1" dirty="0" smtClean="0">
                  <a:latin typeface="Arial Narrow" pitchFamily="1" charset="0"/>
                </a:rPr>
                <a:t> </a:t>
              </a:r>
              <a:r>
                <a:rPr lang="en-US" sz="1800" i="1" dirty="0">
                  <a:latin typeface="Arial Narrow" pitchFamily="1" charset="0"/>
                </a:rPr>
                <a:t>Engineering </a:t>
              </a:r>
              <a:r>
                <a:rPr lang="en-US" sz="1800" i="1" dirty="0" smtClean="0">
                  <a:latin typeface="Arial Narrow" pitchFamily="1" charset="0"/>
                </a:rPr>
                <a:t>Research Council </a:t>
              </a:r>
              <a:r>
                <a:rPr lang="en-US" sz="1800" i="1" dirty="0">
                  <a:latin typeface="Arial Narrow" pitchFamily="1" charset="0"/>
                </a:rPr>
                <a:t>of Canada</a:t>
              </a:r>
            </a:p>
          </p:txBody>
        </p:sp>
        <p:sp>
          <p:nvSpPr>
            <p:cNvPr id="13" name="TextBox 4"/>
            <p:cNvSpPr txBox="1">
              <a:spLocks noChangeArrowheads="1"/>
            </p:cNvSpPr>
            <p:nvPr/>
          </p:nvSpPr>
          <p:spPr bwMode="auto">
            <a:xfrm>
              <a:off x="6714764" y="5983069"/>
              <a:ext cx="22768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charset="0"/>
                  <a:ea typeface="ＭＳ Ｐゴシック" pitchFamily="1" charset="-128"/>
                </a:defRPr>
              </a:lvl1pPr>
              <a:lvl2pPr marL="742950" indent="-285750" eaLnBrk="0" hangingPunct="0">
                <a:defRPr sz="8600">
                  <a:solidFill>
                    <a:schemeClr val="tx1"/>
                  </a:solidFill>
                  <a:latin typeface="Arial" charset="0"/>
                  <a:ea typeface="ＭＳ Ｐゴシック" pitchFamily="1" charset="-128"/>
                </a:defRPr>
              </a:lvl2pPr>
              <a:lvl3pPr marL="1143000" indent="-228600" eaLnBrk="0" hangingPunct="0">
                <a:defRPr sz="8600">
                  <a:solidFill>
                    <a:schemeClr val="tx1"/>
                  </a:solidFill>
                  <a:latin typeface="Arial" charset="0"/>
                  <a:ea typeface="ＭＳ Ｐゴシック" pitchFamily="1" charset="-128"/>
                </a:defRPr>
              </a:lvl3pPr>
              <a:lvl4pPr marL="1600200" indent="-228600" eaLnBrk="0" hangingPunct="0">
                <a:defRPr sz="8600">
                  <a:solidFill>
                    <a:schemeClr val="tx1"/>
                  </a:solidFill>
                  <a:latin typeface="Arial" charset="0"/>
                  <a:ea typeface="ＭＳ Ｐゴシック" pitchFamily="1" charset="-128"/>
                </a:defRPr>
              </a:lvl4pPr>
              <a:lvl5pPr marL="2057400" indent="-228600" eaLnBrk="0" hangingPunct="0">
                <a:defRPr sz="86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86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86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86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8600">
                  <a:solidFill>
                    <a:schemeClr val="tx1"/>
                  </a:solidFill>
                  <a:latin typeface="Arial" charset="0"/>
                  <a:ea typeface="ＭＳ Ｐゴシック" pitchFamily="1" charset="-128"/>
                </a:defRPr>
              </a:lvl9pPr>
            </a:lstStyle>
            <a:p>
              <a:pPr eaLnBrk="1" hangingPunct="1"/>
              <a:r>
                <a:rPr lang="en-US" sz="1800" i="1" dirty="0" smtClean="0">
                  <a:latin typeface="Arial Narrow" pitchFamily="1" charset="0"/>
                </a:rPr>
                <a:t>Perimeter Institute for Theoretical Physics</a:t>
              </a:r>
              <a:endParaRPr lang="en-US" sz="1800" i="1" dirty="0">
                <a:latin typeface="Arial Narrow" pitchFamily="1" charset="0"/>
              </a:endParaRPr>
            </a:p>
          </p:txBody>
        </p:sp>
      </p:grpSp>
      <p:grpSp>
        <p:nvGrpSpPr>
          <p:cNvPr id="16" name="Group 15"/>
          <p:cNvGrpSpPr/>
          <p:nvPr/>
        </p:nvGrpSpPr>
        <p:grpSpPr>
          <a:xfrm>
            <a:off x="381000" y="112897"/>
            <a:ext cx="8534400" cy="1305791"/>
            <a:chOff x="381000" y="112897"/>
            <a:chExt cx="8534400" cy="1305791"/>
          </a:xfrm>
        </p:grpSpPr>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9924" y="112897"/>
              <a:ext cx="8382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7248" y="112897"/>
              <a:ext cx="1334747" cy="123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12897"/>
              <a:ext cx="2209800" cy="130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1119" y="112897"/>
              <a:ext cx="1514281" cy="82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Slide Number Placeholder 3"/>
          <p:cNvSpPr>
            <a:spLocks noGrp="1"/>
          </p:cNvSpPr>
          <p:nvPr>
            <p:ph type="sldNum" sz="quarter" idx="12"/>
          </p:nvPr>
        </p:nvSpPr>
        <p:spPr/>
        <p:txBody>
          <a:bodyPr/>
          <a:lstStyle/>
          <a:p>
            <a:fld id="{F7230555-D234-4530-9DB3-E88E93587652}" type="slidenum">
              <a:rPr lang="en-US" smtClean="0"/>
              <a:t>1</a:t>
            </a:fld>
            <a:endParaRPr lang="en-US"/>
          </a:p>
        </p:txBody>
      </p:sp>
    </p:spTree>
    <p:extLst>
      <p:ext uri="{BB962C8B-B14F-4D97-AF65-F5344CB8AC3E}">
        <p14:creationId xmlns:p14="http://schemas.microsoft.com/office/powerpoint/2010/main" val="575150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Intellectually</a:t>
            </a:r>
            <a:endParaRPr lang="en-US" b="1" dirty="0"/>
          </a:p>
        </p:txBody>
      </p:sp>
      <p:sp>
        <p:nvSpPr>
          <p:cNvPr id="3" name="TextBox 2"/>
          <p:cNvSpPr txBox="1"/>
          <p:nvPr/>
        </p:nvSpPr>
        <p:spPr>
          <a:xfrm>
            <a:off x="224971" y="1447800"/>
            <a:ext cx="8610600" cy="5262979"/>
          </a:xfrm>
          <a:prstGeom prst="rect">
            <a:avLst/>
          </a:prstGeom>
          <a:noFill/>
        </p:spPr>
        <p:txBody>
          <a:bodyPr wrap="square" rtlCol="0">
            <a:spAutoFit/>
          </a:bodyPr>
          <a:lstStyle/>
          <a:p>
            <a:pPr marL="285750" indent="-285750">
              <a:lnSpc>
                <a:spcPct val="150000"/>
              </a:lnSpc>
              <a:buFont typeface="Arial" pitchFamily="34" charset="0"/>
              <a:buChar char="•"/>
            </a:pPr>
            <a:r>
              <a:rPr lang="en-US" sz="3200" dirty="0" smtClean="0"/>
              <a:t>Work at major research universities</a:t>
            </a:r>
          </a:p>
          <a:p>
            <a:pPr marL="285750" indent="-285750">
              <a:lnSpc>
                <a:spcPct val="150000"/>
              </a:lnSpc>
              <a:buFont typeface="Arial" pitchFamily="34" charset="0"/>
              <a:buChar char="•"/>
            </a:pPr>
            <a:r>
              <a:rPr lang="en-US" sz="3200" dirty="0" smtClean="0"/>
              <a:t>Do research in physics education: designing and testing new physics teaching methods</a:t>
            </a:r>
          </a:p>
          <a:p>
            <a:pPr marL="285750" indent="-285750">
              <a:lnSpc>
                <a:spcPct val="150000"/>
              </a:lnSpc>
              <a:buFont typeface="Arial" pitchFamily="34" charset="0"/>
              <a:buChar char="•"/>
            </a:pPr>
            <a:r>
              <a:rPr lang="en-US" sz="3200" dirty="0" smtClean="0"/>
              <a:t>Do physics and science outreach</a:t>
            </a:r>
          </a:p>
          <a:p>
            <a:pPr marL="285750" indent="-285750">
              <a:lnSpc>
                <a:spcPct val="150000"/>
              </a:lnSpc>
              <a:buFont typeface="Arial" pitchFamily="34" charset="0"/>
              <a:buChar char="•"/>
            </a:pPr>
            <a:r>
              <a:rPr lang="en-US" sz="3200" dirty="0" smtClean="0"/>
              <a:t>Educate future science and physics teachers</a:t>
            </a:r>
          </a:p>
          <a:p>
            <a:pPr marL="285750" indent="-285750">
              <a:lnSpc>
                <a:spcPct val="150000"/>
              </a:lnSpc>
              <a:buFont typeface="Arial" pitchFamily="34" charset="0"/>
              <a:buChar char="•"/>
            </a:pPr>
            <a:r>
              <a:rPr lang="en-US" sz="3200" dirty="0" smtClean="0"/>
              <a:t>Actively participate in American Association of Physics Teachers, Canadian Assoc. of Physicists…</a:t>
            </a: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486" y="228600"/>
            <a:ext cx="8382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824" y="228600"/>
            <a:ext cx="1334747" cy="123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6374" y="1445624"/>
            <a:ext cx="833797"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F7230555-D234-4530-9DB3-E88E93587652}" type="slidenum">
              <a:rPr lang="en-US" smtClean="0"/>
              <a:t>10</a:t>
            </a:fld>
            <a:endParaRPr lang="en-US"/>
          </a:p>
        </p:txBody>
      </p:sp>
    </p:spTree>
    <p:extLst>
      <p:ext uri="{BB962C8B-B14F-4D97-AF65-F5344CB8AC3E}">
        <p14:creationId xmlns:p14="http://schemas.microsoft.com/office/powerpoint/2010/main" val="4200665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Personally</a:t>
            </a:r>
            <a:endParaRPr lang="en-US" b="1" dirty="0"/>
          </a:p>
        </p:txBody>
      </p:sp>
      <p:sp>
        <p:nvSpPr>
          <p:cNvPr id="3" name="TextBox 2"/>
          <p:cNvSpPr txBox="1"/>
          <p:nvPr/>
        </p:nvSpPr>
        <p:spPr>
          <a:xfrm>
            <a:off x="224971" y="1447800"/>
            <a:ext cx="8610600" cy="5262979"/>
          </a:xfrm>
          <a:prstGeom prst="rect">
            <a:avLst/>
          </a:prstGeom>
          <a:noFill/>
        </p:spPr>
        <p:txBody>
          <a:bodyPr wrap="square" rtlCol="0">
            <a:spAutoFit/>
          </a:bodyPr>
          <a:lstStyle/>
          <a:p>
            <a:pPr marL="285750" indent="-285750">
              <a:lnSpc>
                <a:spcPct val="150000"/>
              </a:lnSpc>
              <a:buFont typeface="Arial" pitchFamily="34" charset="0"/>
              <a:buChar char="•"/>
            </a:pPr>
            <a:r>
              <a:rPr lang="en-US" sz="3200" dirty="0" smtClean="0"/>
              <a:t>I am passionate about my work </a:t>
            </a:r>
          </a:p>
          <a:p>
            <a:pPr marL="285750" indent="-285750">
              <a:lnSpc>
                <a:spcPct val="150000"/>
              </a:lnSpc>
              <a:buFont typeface="Arial" pitchFamily="34" charset="0"/>
              <a:buChar char="•"/>
            </a:pPr>
            <a:r>
              <a:rPr lang="en-US" sz="3200" dirty="0" smtClean="0"/>
              <a:t>I have a family (my husband is a physicist @ UBC)</a:t>
            </a:r>
          </a:p>
          <a:p>
            <a:pPr marL="285750" indent="-285750">
              <a:lnSpc>
                <a:spcPct val="150000"/>
              </a:lnSpc>
              <a:buFont typeface="Arial" pitchFamily="34" charset="0"/>
              <a:buChar char="•"/>
            </a:pPr>
            <a:r>
              <a:rPr lang="en-US" sz="3200" dirty="0" smtClean="0"/>
              <a:t>I am financially independent</a:t>
            </a:r>
          </a:p>
          <a:p>
            <a:pPr marL="285750" indent="-285750">
              <a:lnSpc>
                <a:spcPct val="150000"/>
              </a:lnSpc>
              <a:buFont typeface="Arial" pitchFamily="34" charset="0"/>
              <a:buChar char="•"/>
            </a:pPr>
            <a:r>
              <a:rPr lang="en-US" sz="3200" dirty="0" smtClean="0"/>
              <a:t>I have friends all over the world</a:t>
            </a:r>
          </a:p>
          <a:p>
            <a:pPr marL="285750" indent="-285750">
              <a:lnSpc>
                <a:spcPct val="150000"/>
              </a:lnSpc>
              <a:buFont typeface="Arial" pitchFamily="34" charset="0"/>
              <a:buChar char="•"/>
            </a:pPr>
            <a:r>
              <a:rPr lang="en-US" sz="3200" dirty="0" smtClean="0"/>
              <a:t>I travel to many places and meet amazing people</a:t>
            </a:r>
          </a:p>
          <a:p>
            <a:pPr marL="285750" indent="-285750">
              <a:lnSpc>
                <a:spcPct val="150000"/>
              </a:lnSpc>
              <a:buFont typeface="Arial" pitchFamily="34" charset="0"/>
              <a:buChar char="•"/>
            </a:pPr>
            <a:r>
              <a:rPr lang="en-US" sz="3200" dirty="0" smtClean="0"/>
              <a:t>I help other physics teachers and students</a:t>
            </a:r>
          </a:p>
          <a:p>
            <a:pPr marL="285750" indent="-285750">
              <a:lnSpc>
                <a:spcPct val="150000"/>
              </a:lnSpc>
              <a:buFont typeface="Arial" pitchFamily="34" charset="0"/>
              <a:buChar char="•"/>
            </a:pPr>
            <a:r>
              <a:rPr lang="en-US" sz="3200" b="1" dirty="0" smtClean="0">
                <a:solidFill>
                  <a:srgbClr val="FF0000"/>
                </a:solidFill>
              </a:rPr>
              <a:t>I feel that I am making a difference…</a:t>
            </a:r>
            <a:endParaRPr lang="en-US" sz="3200" b="1" dirty="0">
              <a:solidFill>
                <a:srgbClr val="FF000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58" r="39795" b="55556"/>
          <a:stretch/>
        </p:blipFill>
        <p:spPr>
          <a:xfrm>
            <a:off x="6043386" y="76200"/>
            <a:ext cx="3024414" cy="2062100"/>
          </a:xfrm>
          <a:prstGeom prst="rect">
            <a:avLst/>
          </a:prstGeom>
        </p:spPr>
      </p:pic>
      <p:sp>
        <p:nvSpPr>
          <p:cNvPr id="5" name="Slide Number Placeholder 4"/>
          <p:cNvSpPr>
            <a:spLocks noGrp="1"/>
          </p:cNvSpPr>
          <p:nvPr>
            <p:ph type="sldNum" sz="quarter" idx="12"/>
          </p:nvPr>
        </p:nvSpPr>
        <p:spPr/>
        <p:txBody>
          <a:bodyPr/>
          <a:lstStyle/>
          <a:p>
            <a:fld id="{F7230555-D234-4530-9DB3-E88E93587652}" type="slidenum">
              <a:rPr lang="en-US" smtClean="0"/>
              <a:t>11</a:t>
            </a:fld>
            <a:endParaRPr lang="en-US"/>
          </a:p>
        </p:txBody>
      </p:sp>
    </p:spTree>
    <p:extLst>
      <p:ext uri="{BB962C8B-B14F-4D97-AF65-F5344CB8AC3E}">
        <p14:creationId xmlns:p14="http://schemas.microsoft.com/office/powerpoint/2010/main" val="1424956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8438"/>
            <a:ext cx="8686800" cy="792162"/>
          </a:xfrm>
        </p:spPr>
        <p:txBody>
          <a:bodyPr>
            <a:noAutofit/>
          </a:bodyPr>
          <a:lstStyle/>
          <a:p>
            <a:r>
              <a:rPr lang="en-US" sz="4000" b="1" dirty="0" smtClean="0"/>
              <a:t>Now It is My Turn to Encourage Others</a:t>
            </a:r>
            <a:endParaRPr lang="en-US" sz="4000" b="1" dirty="0"/>
          </a:p>
        </p:txBody>
      </p:sp>
      <p:pic>
        <p:nvPicPr>
          <p:cNvPr id="3075" name="Picture 3" descr="C:\Users\Marina Milner\AppData\Local\Microsoft\Windows\Temporary Internet Files\Content.Outlook\P6ZUMD61\MsDL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143000"/>
            <a:ext cx="685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85800" y="571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rgbClr val="FF0000"/>
                </a:solidFill>
                <a:latin typeface="Boopee" pitchFamily="2" charset="0"/>
              </a:rPr>
              <a:t>Where Will Physics Take You?</a:t>
            </a:r>
            <a:endParaRPr lang="en-US" sz="5400" b="1" dirty="0">
              <a:solidFill>
                <a:srgbClr val="FF0000"/>
              </a:solidFill>
              <a:latin typeface="Boopee" pitchFamily="2" charset="0"/>
            </a:endParaRPr>
          </a:p>
        </p:txBody>
      </p:sp>
      <p:sp>
        <p:nvSpPr>
          <p:cNvPr id="3" name="Slide Number Placeholder 2"/>
          <p:cNvSpPr>
            <a:spLocks noGrp="1"/>
          </p:cNvSpPr>
          <p:nvPr>
            <p:ph type="sldNum" sz="quarter" idx="12"/>
          </p:nvPr>
        </p:nvSpPr>
        <p:spPr/>
        <p:txBody>
          <a:bodyPr/>
          <a:lstStyle/>
          <a:p>
            <a:fld id="{F7230555-D234-4530-9DB3-E88E93587652}" type="slidenum">
              <a:rPr lang="en-US" smtClean="0"/>
              <a:t>12</a:t>
            </a:fld>
            <a:endParaRPr lang="en-US"/>
          </a:p>
        </p:txBody>
      </p:sp>
    </p:spTree>
    <p:extLst>
      <p:ext uri="{BB962C8B-B14F-4D97-AF65-F5344CB8AC3E}">
        <p14:creationId xmlns:p14="http://schemas.microsoft.com/office/powerpoint/2010/main" val="2668609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My Grandfather Encouraged Me to Study Physics at a Very Early Age</a:t>
            </a:r>
            <a:endParaRPr lang="en-US" b="1" dirty="0"/>
          </a:p>
        </p:txBody>
      </p:sp>
      <p:pic>
        <p:nvPicPr>
          <p:cNvPr id="3075" name="Picture 3" descr="C:\Users\Marina Milner\AppData\Local\Microsoft\Windows\Temporary Internet Files\Content.Outlook\P6ZUMD61\MsDL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9193" y="1828800"/>
            <a:ext cx="685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7230555-D234-4530-9DB3-E88E93587652}" type="slidenum">
              <a:rPr lang="en-US" smtClean="0"/>
              <a:t>2</a:t>
            </a:fld>
            <a:endParaRPr lang="en-US"/>
          </a:p>
        </p:txBody>
      </p:sp>
    </p:spTree>
    <p:extLst>
      <p:ext uri="{BB962C8B-B14F-4D97-AF65-F5344CB8AC3E}">
        <p14:creationId xmlns:p14="http://schemas.microsoft.com/office/powerpoint/2010/main" val="1214885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Questions You Might Have</a:t>
            </a:r>
            <a:endParaRPr lang="en-US"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666875"/>
            <a:ext cx="6286500" cy="4886325"/>
          </a:xfrm>
        </p:spPr>
      </p:pic>
      <p:sp>
        <p:nvSpPr>
          <p:cNvPr id="7" name="Cloud Callout 6"/>
          <p:cNvSpPr/>
          <p:nvPr/>
        </p:nvSpPr>
        <p:spPr>
          <a:xfrm>
            <a:off x="0" y="1066800"/>
            <a:ext cx="3429000" cy="1752600"/>
          </a:xfrm>
          <a:prstGeom prst="cloudCallout">
            <a:avLst>
              <a:gd name="adj1" fmla="val 77294"/>
              <a:gd name="adj2" fmla="val 5665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Who are physicists?</a:t>
            </a:r>
          </a:p>
        </p:txBody>
      </p:sp>
      <p:sp>
        <p:nvSpPr>
          <p:cNvPr id="8" name="Cloud Callout 7"/>
          <p:cNvSpPr/>
          <p:nvPr/>
        </p:nvSpPr>
        <p:spPr>
          <a:xfrm>
            <a:off x="5957977" y="4800600"/>
            <a:ext cx="3186023" cy="1752600"/>
          </a:xfrm>
          <a:prstGeom prst="cloudCallout">
            <a:avLst>
              <a:gd name="adj1" fmla="val -69158"/>
              <a:gd name="adj2" fmla="val -8796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Where can a physics carrier lead me? </a:t>
            </a:r>
            <a:endParaRPr lang="en-US" sz="2400" b="1" dirty="0">
              <a:solidFill>
                <a:schemeClr val="tx1"/>
              </a:solidFill>
            </a:endParaRPr>
          </a:p>
        </p:txBody>
      </p:sp>
      <p:sp>
        <p:nvSpPr>
          <p:cNvPr id="9" name="Cloud Callout 8"/>
          <p:cNvSpPr/>
          <p:nvPr/>
        </p:nvSpPr>
        <p:spPr>
          <a:xfrm>
            <a:off x="6324600" y="838200"/>
            <a:ext cx="2971800" cy="1752600"/>
          </a:xfrm>
          <a:prstGeom prst="cloudCallout">
            <a:avLst>
              <a:gd name="adj1" fmla="val -48598"/>
              <a:gd name="adj2" fmla="val 8224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Do physicists make a difference?</a:t>
            </a:r>
            <a:endParaRPr lang="en-US" sz="2400" b="1" dirty="0">
              <a:solidFill>
                <a:schemeClr val="tx1"/>
              </a:solidFill>
            </a:endParaRPr>
          </a:p>
        </p:txBody>
      </p:sp>
      <p:sp>
        <p:nvSpPr>
          <p:cNvPr id="10" name="Cloud Callout 9"/>
          <p:cNvSpPr/>
          <p:nvPr/>
        </p:nvSpPr>
        <p:spPr>
          <a:xfrm>
            <a:off x="0" y="5257800"/>
            <a:ext cx="2209800" cy="1593954"/>
          </a:xfrm>
          <a:prstGeom prst="cloudCallout">
            <a:avLst>
              <a:gd name="adj1" fmla="val 11494"/>
              <a:gd name="adj2" fmla="val -8441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Can I become one?</a:t>
            </a:r>
          </a:p>
        </p:txBody>
      </p:sp>
      <p:sp>
        <p:nvSpPr>
          <p:cNvPr id="3" name="Slide Number Placeholder 2"/>
          <p:cNvSpPr>
            <a:spLocks noGrp="1"/>
          </p:cNvSpPr>
          <p:nvPr>
            <p:ph type="sldNum" sz="quarter" idx="12"/>
          </p:nvPr>
        </p:nvSpPr>
        <p:spPr/>
        <p:txBody>
          <a:bodyPr/>
          <a:lstStyle/>
          <a:p>
            <a:fld id="{F7230555-D234-4530-9DB3-E88E93587652}" type="slidenum">
              <a:rPr lang="en-US" smtClean="0"/>
              <a:t>3</a:t>
            </a:fld>
            <a:endParaRPr lang="en-US"/>
          </a:p>
        </p:txBody>
      </p:sp>
    </p:spTree>
    <p:extLst>
      <p:ext uri="{BB962C8B-B14F-4D97-AF65-F5344CB8AC3E}">
        <p14:creationId xmlns:p14="http://schemas.microsoft.com/office/powerpoint/2010/main" val="14502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51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7230555-D234-4530-9DB3-E88E93587652}" type="slidenum">
              <a:rPr lang="en-US" smtClean="0"/>
              <a:t>4</a:t>
            </a:fld>
            <a:endParaRPr lang="en-US"/>
          </a:p>
        </p:txBody>
      </p:sp>
    </p:spTree>
    <p:extLst>
      <p:ext uri="{BB962C8B-B14F-4D97-AF65-F5344CB8AC3E}">
        <p14:creationId xmlns:p14="http://schemas.microsoft.com/office/powerpoint/2010/main" val="2242118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Whatever Career you Chose You Must Love What You Do!</a:t>
            </a:r>
            <a:endParaRPr lang="en-US" b="1" dirty="0"/>
          </a:p>
        </p:txBody>
      </p:sp>
      <p:graphicFrame>
        <p:nvGraphicFramePr>
          <p:cNvPr id="4" name="Object 3"/>
          <p:cNvGraphicFramePr>
            <a:graphicFrameLocks noChangeAspect="1"/>
          </p:cNvGraphicFramePr>
          <p:nvPr>
            <p:extLst>
              <p:ext uri="{D42A27DB-BD31-4B8C-83A1-F6EECF244321}">
                <p14:modId xmlns:p14="http://schemas.microsoft.com/office/powerpoint/2010/main" val="1417646338"/>
              </p:ext>
            </p:extLst>
          </p:nvPr>
        </p:nvGraphicFramePr>
        <p:xfrm>
          <a:off x="152400" y="1828800"/>
          <a:ext cx="8789773" cy="1676400"/>
        </p:xfrm>
        <a:graphic>
          <a:graphicData uri="http://schemas.openxmlformats.org/presentationml/2006/ole">
            <mc:AlternateContent xmlns:mc="http://schemas.openxmlformats.org/markup-compatibility/2006">
              <mc:Choice xmlns:v="urn:schemas-microsoft-com:vml" Requires="v">
                <p:oleObj spid="_x0000_s4120" name="Equation" r:id="rId3" imgW="4927320" imgH="939600" progId="Equation.DSMT4">
                  <p:embed/>
                </p:oleObj>
              </mc:Choice>
              <mc:Fallback>
                <p:oleObj name="Equation" r:id="rId3" imgW="4927320" imgH="939600" progId="Equation.DSMT4">
                  <p:embed/>
                  <p:pic>
                    <p:nvPicPr>
                      <p:cNvPr id="0" name=""/>
                      <p:cNvPicPr/>
                      <p:nvPr/>
                    </p:nvPicPr>
                    <p:blipFill>
                      <a:blip r:embed="rId4"/>
                      <a:stretch>
                        <a:fillRect/>
                      </a:stretch>
                    </p:blipFill>
                    <p:spPr>
                      <a:xfrm>
                        <a:off x="152400" y="1828800"/>
                        <a:ext cx="8789773" cy="1676400"/>
                      </a:xfrm>
                      <a:prstGeom prst="rect">
                        <a:avLst/>
                      </a:prstGeom>
                    </p:spPr>
                  </p:pic>
                </p:oleObj>
              </mc:Fallback>
            </mc:AlternateContent>
          </a:graphicData>
        </a:graphic>
      </p:graphicFrame>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75" y="3541426"/>
            <a:ext cx="2136725" cy="266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4586" r="9710"/>
          <a:stretch/>
        </p:blipFill>
        <p:spPr bwMode="auto">
          <a:xfrm>
            <a:off x="3505200" y="3542675"/>
            <a:ext cx="215858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24651" y="6209675"/>
            <a:ext cx="2266949" cy="646331"/>
          </a:xfrm>
          <a:prstGeom prst="rect">
            <a:avLst/>
          </a:prstGeom>
          <a:noFill/>
        </p:spPr>
        <p:txBody>
          <a:bodyPr wrap="square" rtlCol="0">
            <a:spAutoFit/>
          </a:bodyPr>
          <a:lstStyle/>
          <a:p>
            <a:r>
              <a:rPr lang="en-US" b="1" dirty="0" smtClean="0"/>
              <a:t>Prof. Anne Condon Computer Science</a:t>
            </a:r>
            <a:endParaRPr lang="en-US" b="1" dirty="0"/>
          </a:p>
        </p:txBody>
      </p:sp>
      <p:sp>
        <p:nvSpPr>
          <p:cNvPr id="10" name="TextBox 9"/>
          <p:cNvSpPr txBox="1"/>
          <p:nvPr/>
        </p:nvSpPr>
        <p:spPr>
          <a:xfrm>
            <a:off x="152401" y="6209675"/>
            <a:ext cx="2590800" cy="646331"/>
          </a:xfrm>
          <a:prstGeom prst="rect">
            <a:avLst/>
          </a:prstGeom>
          <a:noFill/>
        </p:spPr>
        <p:txBody>
          <a:bodyPr wrap="square" rtlCol="0">
            <a:spAutoFit/>
          </a:bodyPr>
          <a:lstStyle/>
          <a:p>
            <a:r>
              <a:rPr lang="en-US" b="1" dirty="0" smtClean="0"/>
              <a:t>Prof. Janis McKenna Physics and Astronomy</a:t>
            </a:r>
            <a:endParaRPr lang="en-US" b="1" dirty="0"/>
          </a:p>
        </p:txBody>
      </p:sp>
      <p:sp>
        <p:nvSpPr>
          <p:cNvPr id="11" name="TextBox 10"/>
          <p:cNvSpPr txBox="1"/>
          <p:nvPr/>
        </p:nvSpPr>
        <p:spPr>
          <a:xfrm>
            <a:off x="3438526" y="6209675"/>
            <a:ext cx="2590800" cy="646331"/>
          </a:xfrm>
          <a:prstGeom prst="rect">
            <a:avLst/>
          </a:prstGeom>
          <a:noFill/>
        </p:spPr>
        <p:txBody>
          <a:bodyPr wrap="square" rtlCol="0">
            <a:spAutoFit/>
          </a:bodyPr>
          <a:lstStyle/>
          <a:p>
            <a:r>
              <a:rPr lang="en-US" b="1" dirty="0" smtClean="0"/>
              <a:t>Prof. Elizabeth Croft Applied Science</a:t>
            </a:r>
            <a:endParaRPr lang="en-US" b="1" dirty="0"/>
          </a:p>
        </p:txBody>
      </p:sp>
      <p:pic>
        <p:nvPicPr>
          <p:cNvPr id="4102"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t="5969"/>
          <a:stretch/>
        </p:blipFill>
        <p:spPr bwMode="auto">
          <a:xfrm>
            <a:off x="6748798" y="3505200"/>
            <a:ext cx="1895673" cy="2665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F7230555-D234-4530-9DB3-E88E93587652}" type="slidenum">
              <a:rPr lang="en-US" smtClean="0"/>
              <a:t>5</a:t>
            </a:fld>
            <a:endParaRPr lang="en-US"/>
          </a:p>
        </p:txBody>
      </p:sp>
      <p:pic>
        <p:nvPicPr>
          <p:cNvPr id="1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4600" y="4495800"/>
            <a:ext cx="8382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1200" y="4495800"/>
            <a:ext cx="8382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842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r>
              <a:rPr lang="en-US" b="1" dirty="0" smtClean="0"/>
              <a:t>Why Did I Choose to Study Physics?</a:t>
            </a:r>
            <a:endParaRPr lang="en-US" b="1" dirty="0"/>
          </a:p>
        </p:txBody>
      </p:sp>
      <p:sp>
        <p:nvSpPr>
          <p:cNvPr id="3" name="Content Placeholder 2"/>
          <p:cNvSpPr>
            <a:spLocks noGrp="1"/>
          </p:cNvSpPr>
          <p:nvPr>
            <p:ph idx="1"/>
          </p:nvPr>
        </p:nvSpPr>
        <p:spPr/>
        <p:txBody>
          <a:bodyPr>
            <a:normAutofit lnSpcReduction="10000"/>
          </a:bodyPr>
          <a:lstStyle/>
          <a:p>
            <a:r>
              <a:rPr lang="en-US" b="1" dirty="0" smtClean="0">
                <a:solidFill>
                  <a:srgbClr val="FF0000"/>
                </a:solidFill>
              </a:rPr>
              <a:t>Curiosity:</a:t>
            </a:r>
            <a:r>
              <a:rPr lang="en-US" dirty="0" smtClean="0"/>
              <a:t> want to know how things work</a:t>
            </a:r>
          </a:p>
          <a:p>
            <a:r>
              <a:rPr lang="en-US" b="1" dirty="0" smtClean="0">
                <a:solidFill>
                  <a:srgbClr val="FF0000"/>
                </a:solidFill>
              </a:rPr>
              <a:t>Intellectual challenge:</a:t>
            </a:r>
            <a:r>
              <a:rPr lang="en-US" dirty="0" smtClean="0"/>
              <a:t> working on interesting problems</a:t>
            </a:r>
          </a:p>
          <a:p>
            <a:r>
              <a:rPr lang="en-US" b="1" dirty="0">
                <a:solidFill>
                  <a:srgbClr val="FF0000"/>
                </a:solidFill>
              </a:rPr>
              <a:t>Exciting </a:t>
            </a:r>
            <a:r>
              <a:rPr lang="en-US" b="1" dirty="0" smtClean="0">
                <a:solidFill>
                  <a:srgbClr val="FF0000"/>
                </a:solidFill>
              </a:rPr>
              <a:t>collaborations: </a:t>
            </a:r>
            <a:r>
              <a:rPr lang="en-US" dirty="0" smtClean="0"/>
              <a:t>working with interesting people all over the world</a:t>
            </a:r>
          </a:p>
          <a:p>
            <a:r>
              <a:rPr lang="en-US" b="1" dirty="0" smtClean="0">
                <a:solidFill>
                  <a:srgbClr val="FF0000"/>
                </a:solidFill>
              </a:rPr>
              <a:t>Exciting job opportunities:</a:t>
            </a:r>
            <a:r>
              <a:rPr lang="en-US" dirty="0" smtClean="0"/>
              <a:t> </a:t>
            </a:r>
            <a:r>
              <a:rPr lang="en-US" dirty="0"/>
              <a:t>industry, </a:t>
            </a:r>
            <a:r>
              <a:rPr lang="en-US" dirty="0" smtClean="0"/>
              <a:t>business, academe, teaching, government </a:t>
            </a:r>
            <a:endParaRPr lang="en-US" dirty="0"/>
          </a:p>
          <a:p>
            <a:r>
              <a:rPr lang="en-US" b="1" dirty="0" smtClean="0">
                <a:solidFill>
                  <a:srgbClr val="FF0000"/>
                </a:solidFill>
              </a:rPr>
              <a:t>Opportunities </a:t>
            </a:r>
            <a:r>
              <a:rPr lang="en-US" b="1" dirty="0">
                <a:solidFill>
                  <a:srgbClr val="FF0000"/>
                </a:solidFill>
              </a:rPr>
              <a:t>to inspire </a:t>
            </a:r>
            <a:r>
              <a:rPr lang="en-US" dirty="0" smtClean="0"/>
              <a:t>a new generation and make a difference</a:t>
            </a:r>
          </a:p>
          <a:p>
            <a:endParaRPr lang="en-US" dirty="0"/>
          </a:p>
        </p:txBody>
      </p:sp>
      <p:sp>
        <p:nvSpPr>
          <p:cNvPr id="4" name="Slide Number Placeholder 3"/>
          <p:cNvSpPr>
            <a:spLocks noGrp="1"/>
          </p:cNvSpPr>
          <p:nvPr>
            <p:ph type="sldNum" sz="quarter" idx="12"/>
          </p:nvPr>
        </p:nvSpPr>
        <p:spPr/>
        <p:txBody>
          <a:bodyPr/>
          <a:lstStyle/>
          <a:p>
            <a:fld id="{F7230555-D234-4530-9DB3-E88E93587652}" type="slidenum">
              <a:rPr lang="en-US" smtClean="0"/>
              <a:t>6</a:t>
            </a:fld>
            <a:endParaRPr lang="en-US"/>
          </a:p>
        </p:txBody>
      </p:sp>
    </p:spTree>
    <p:extLst>
      <p:ext uri="{BB962C8B-B14F-4D97-AF65-F5344CB8AC3E}">
        <p14:creationId xmlns:p14="http://schemas.microsoft.com/office/powerpoint/2010/main" val="1320465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Where Physics Took Me…</a:t>
            </a:r>
            <a:endParaRPr lang="en-US" b="1" dirty="0"/>
          </a:p>
        </p:txBody>
      </p:sp>
      <p:sp>
        <p:nvSpPr>
          <p:cNvPr id="3" name="Content Placeholder 2"/>
          <p:cNvSpPr>
            <a:spLocks noGrp="1"/>
          </p:cNvSpPr>
          <p:nvPr>
            <p:ph idx="1"/>
          </p:nvPr>
        </p:nvSpPr>
        <p:spPr/>
        <p:txBody>
          <a:bodyPr/>
          <a:lstStyle/>
          <a:p>
            <a:r>
              <a:rPr lang="en-US" dirty="0" smtClean="0"/>
              <a:t>Geographically </a:t>
            </a:r>
          </a:p>
          <a:p>
            <a:r>
              <a:rPr lang="en-US" dirty="0" smtClean="0"/>
              <a:t>Intellectually </a:t>
            </a:r>
          </a:p>
          <a:p>
            <a:r>
              <a:rPr lang="en-US" dirty="0" smtClean="0"/>
              <a:t>Personally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948292"/>
            <a:ext cx="5029007" cy="28335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1371600"/>
            <a:ext cx="4842485" cy="2728415"/>
          </a:xfrm>
          <a:prstGeom prst="rect">
            <a:avLst/>
          </a:prstGeom>
        </p:spPr>
      </p:pic>
      <p:sp>
        <p:nvSpPr>
          <p:cNvPr id="6" name="TextBox 5"/>
          <p:cNvSpPr txBox="1"/>
          <p:nvPr/>
        </p:nvSpPr>
        <p:spPr>
          <a:xfrm>
            <a:off x="5867400" y="4648200"/>
            <a:ext cx="2895600" cy="830997"/>
          </a:xfrm>
          <a:prstGeom prst="rect">
            <a:avLst/>
          </a:prstGeom>
          <a:noFill/>
        </p:spPr>
        <p:txBody>
          <a:bodyPr wrap="square" rtlCol="0">
            <a:spAutoFit/>
          </a:bodyPr>
          <a:lstStyle/>
          <a:p>
            <a:pPr algn="ctr"/>
            <a:r>
              <a:rPr lang="en-US" sz="2400" i="1" dirty="0" smtClean="0"/>
              <a:t>An elementary school visit</a:t>
            </a:r>
            <a:endParaRPr lang="en-US" sz="2400" i="1" dirty="0"/>
          </a:p>
        </p:txBody>
      </p:sp>
      <p:sp>
        <p:nvSpPr>
          <p:cNvPr id="7" name="Slide Number Placeholder 6"/>
          <p:cNvSpPr>
            <a:spLocks noGrp="1"/>
          </p:cNvSpPr>
          <p:nvPr>
            <p:ph type="sldNum" sz="quarter" idx="12"/>
          </p:nvPr>
        </p:nvSpPr>
        <p:spPr/>
        <p:txBody>
          <a:bodyPr/>
          <a:lstStyle/>
          <a:p>
            <a:fld id="{F7230555-D234-4530-9DB3-E88E93587652}" type="slidenum">
              <a:rPr lang="en-US" smtClean="0"/>
              <a:t>7</a:t>
            </a:fld>
            <a:endParaRPr lang="en-US"/>
          </a:p>
        </p:txBody>
      </p:sp>
    </p:spTree>
    <p:extLst>
      <p:ext uri="{BB962C8B-B14F-4D97-AF65-F5344CB8AC3E}">
        <p14:creationId xmlns:p14="http://schemas.microsoft.com/office/powerpoint/2010/main" val="2425126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600" b="1" dirty="0" smtClean="0">
                <a:solidFill>
                  <a:srgbClr val="FF0000"/>
                </a:solidFill>
              </a:rPr>
              <a:t>Geographically: </a:t>
            </a:r>
            <a:r>
              <a:rPr lang="en-US" sz="3600" b="1" dirty="0" smtClean="0"/>
              <a:t>Northern Hemisphere Version</a:t>
            </a:r>
            <a:endParaRPr lang="en-US" sz="36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00426"/>
            <a:ext cx="8640276" cy="542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447800" y="2286000"/>
            <a:ext cx="4038600" cy="1064559"/>
            <a:chOff x="1447800" y="2286000"/>
            <a:chExt cx="4038600" cy="1064559"/>
          </a:xfrm>
        </p:grpSpPr>
        <p:sp>
          <p:nvSpPr>
            <p:cNvPr id="4" name="5-Point Star 3"/>
            <p:cNvSpPr/>
            <p:nvPr/>
          </p:nvSpPr>
          <p:spPr>
            <a:xfrm>
              <a:off x="5181600" y="2286000"/>
              <a:ext cx="304800" cy="2286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5181600" y="3121959"/>
              <a:ext cx="304800" cy="2286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2057400" y="3012141"/>
              <a:ext cx="304800" cy="2286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2514600" y="2761129"/>
              <a:ext cx="304800" cy="2286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447800" y="2438400"/>
              <a:ext cx="304800" cy="2286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2362200" y="2537011"/>
              <a:ext cx="304800" cy="2286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F7230555-D234-4530-9DB3-E88E93587652}" type="slidenum">
              <a:rPr lang="en-US" smtClean="0"/>
              <a:t>8</a:t>
            </a:fld>
            <a:endParaRPr lang="en-US"/>
          </a:p>
        </p:txBody>
      </p:sp>
    </p:spTree>
    <p:extLst>
      <p:ext uri="{BB962C8B-B14F-4D97-AF65-F5344CB8AC3E}">
        <p14:creationId xmlns:p14="http://schemas.microsoft.com/office/powerpoint/2010/main" val="1923785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600" b="1" dirty="0" smtClean="0">
                <a:solidFill>
                  <a:srgbClr val="FF0000"/>
                </a:solidFill>
              </a:rPr>
              <a:t>Geographically: </a:t>
            </a:r>
            <a:r>
              <a:rPr lang="en-US" sz="3600" b="1" dirty="0" smtClean="0"/>
              <a:t>Southern Hemisphere Version</a:t>
            </a:r>
            <a:endParaRPr lang="en-US" sz="36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077200" cy="5579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397794" y="3193896"/>
            <a:ext cx="6103143" cy="2063904"/>
            <a:chOff x="1397794" y="3193896"/>
            <a:chExt cx="6103143" cy="2063904"/>
          </a:xfrm>
        </p:grpSpPr>
        <p:sp>
          <p:nvSpPr>
            <p:cNvPr id="4" name="5-Point Star 3"/>
            <p:cNvSpPr/>
            <p:nvPr/>
          </p:nvSpPr>
          <p:spPr>
            <a:xfrm>
              <a:off x="2819400" y="5029200"/>
              <a:ext cx="304800" cy="2286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7010400" y="3932625"/>
              <a:ext cx="304800" cy="2286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7196137" y="4498040"/>
              <a:ext cx="304800" cy="2286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5184098" y="3193896"/>
              <a:ext cx="304800" cy="2286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397794" y="4170906"/>
              <a:ext cx="304800" cy="2286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1524000" y="4395646"/>
              <a:ext cx="304800" cy="228600"/>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F7230555-D234-4530-9DB3-E88E93587652}" type="slidenum">
              <a:rPr lang="en-US" smtClean="0"/>
              <a:t>9</a:t>
            </a:fld>
            <a:endParaRPr lang="en-US"/>
          </a:p>
        </p:txBody>
      </p:sp>
    </p:spTree>
    <p:extLst>
      <p:ext uri="{BB962C8B-B14F-4D97-AF65-F5344CB8AC3E}">
        <p14:creationId xmlns:p14="http://schemas.microsoft.com/office/powerpoint/2010/main" val="3115441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444</Words>
  <Application>Microsoft Office PowerPoint</Application>
  <PresentationFormat>On-screen Show (4:3)</PresentationFormat>
  <Paragraphs>78</Paragraphs>
  <Slides>12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Equation</vt:lpstr>
      <vt:lpstr>   A Science Adventure of a Girl Who Wanted to Be a Physicist  </vt:lpstr>
      <vt:lpstr>My Grandfather Encouraged Me to Study Physics at a Very Early Age</vt:lpstr>
      <vt:lpstr>Questions You Might Have</vt:lpstr>
      <vt:lpstr>PowerPoint Presentation</vt:lpstr>
      <vt:lpstr>Whatever Career you Chose You Must Love What You Do!</vt:lpstr>
      <vt:lpstr>Why Did I Choose to Study Physics?</vt:lpstr>
      <vt:lpstr>Where Physics Took Me…</vt:lpstr>
      <vt:lpstr>Geographically: Northern Hemisphere Version</vt:lpstr>
      <vt:lpstr>Geographically: Southern Hemisphere Version</vt:lpstr>
      <vt:lpstr>Intellectually</vt:lpstr>
      <vt:lpstr>Personally</vt:lpstr>
      <vt:lpstr>Now It is My Turn to Encourage Others</vt:lpstr>
    </vt:vector>
  </TitlesOfParts>
  <Company>EDCP, Faculty of Education, 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science adventure of a girl who wanted to be a physicist</dc:title>
  <dc:creator>Marina Milner-Bolotin</dc:creator>
  <cp:lastModifiedBy>Marina Milner-Bolotin</cp:lastModifiedBy>
  <cp:revision>12</cp:revision>
  <dcterms:created xsi:type="dcterms:W3CDTF">2011-03-24T16:52:20Z</dcterms:created>
  <dcterms:modified xsi:type="dcterms:W3CDTF">2011-03-26T16:57:35Z</dcterms:modified>
</cp:coreProperties>
</file>