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6" r:id="rId3"/>
    <p:sldId id="290" r:id="rId4"/>
    <p:sldId id="291" r:id="rId5"/>
    <p:sldId id="295" r:id="rId6"/>
    <p:sldId id="297" r:id="rId7"/>
    <p:sldId id="298" r:id="rId8"/>
    <p:sldId id="299" r:id="rId9"/>
    <p:sldId id="30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em" initials="C" lastIdx="1" clrIdx="0"/>
  <p:cmAuthor id="1" name="Daniel" initials="D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6" autoAdjust="0"/>
    <p:restoredTop sz="95203" autoAdjust="0"/>
  </p:normalViewPr>
  <p:slideViewPr>
    <p:cSldViewPr>
      <p:cViewPr>
        <p:scale>
          <a:sx n="66" d="100"/>
          <a:sy n="66" d="100"/>
        </p:scale>
        <p:origin x="-702" y="-102"/>
      </p:cViewPr>
      <p:guideLst>
        <p:guide orient="horz" pos="4032"/>
        <p:guide pos="28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ACFEA6-42DA-4EFE-8E5E-0D4A3DC273FA}" type="datetimeFigureOut">
              <a:rPr lang="en-US" smtClean="0"/>
              <a:pPr/>
              <a:t>8/2/2012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DD627F-564E-4617-9F91-C6418FDB0F7A}" type="slidenum">
              <a:rPr lang="en-US" smtClean="0"/>
              <a:pPr/>
              <a:t>‹#›</a:t>
            </a:fld>
            <a:endParaRPr lang="en-US" dirty="0"/>
          </a:p>
        </p:txBody>
      </p:sp>
    </p:spTree>
    <p:extLst>
      <p:ext uri="{BB962C8B-B14F-4D97-AF65-F5344CB8AC3E}">
        <p14:creationId xmlns:p14="http://schemas.microsoft.com/office/powerpoint/2010/main" val="1276163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Women in Physics Canada Conference</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Vancouver, UBC, August 2012</a:t>
            </a:r>
          </a:p>
          <a:p>
            <a:r>
              <a:rPr lang="en-CA" sz="1200" kern="1200" dirty="0" smtClean="0">
                <a:solidFill>
                  <a:schemeClr val="tx1"/>
                </a:solidFill>
                <a:effectLst/>
                <a:latin typeface="+mn-lt"/>
                <a:ea typeface="+mn-ea"/>
                <a:cs typeface="+mn-cs"/>
              </a:rPr>
              <a:t>Title: Are you thinking of a physics teaching career? How to prepare for a successful job interview</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A number of physics graduates who are interested in physics teaching will be looking for a job as a physics instructor/professor at colleges and teaching universities. If you are one of them, you might want to know how to prepare for this job interview and what your potential employers might be looking for. In this talk, I will share my experiences from numerous successful and not so successful job interviews as an interviewee and as an interviewer at North American colleges and universities in order to help you get ready for your next step. We will also discuss how to prepare the teaching side of your CV such as to increase your chances of being invited to the interview. As in today’s climate, research universities pay more attention to teaching than ever before, this is also going to be relevant for the people looking for employment at research universities. Making a good impression as a potentially excellent physics teacher will help you at any job interview, so why not to take it seriously?</a:t>
            </a:r>
          </a:p>
          <a:p>
            <a:r>
              <a:rPr lang="en-CA" sz="1200" kern="1200" dirty="0" smtClean="0">
                <a:solidFill>
                  <a:schemeClr val="tx1"/>
                </a:solidFill>
                <a:effectLst/>
                <a:latin typeface="+mn-lt"/>
                <a:ea typeface="+mn-ea"/>
                <a:cs typeface="+mn-cs"/>
              </a:rPr>
              <a:t>*Please note, I can only attend from August 2-4 (I am away till August 1st).</a:t>
            </a:r>
          </a:p>
          <a:p>
            <a:r>
              <a:rPr lang="en-CA" sz="1200" kern="1200" dirty="0" smtClean="0">
                <a:solidFill>
                  <a:schemeClr val="tx1"/>
                </a:solidFill>
                <a:effectLst/>
                <a:latin typeface="+mn-lt"/>
                <a:ea typeface="+mn-ea"/>
                <a:cs typeface="+mn-cs"/>
              </a:rPr>
              <a:t>Poster: Report on the IV-International Women in Physics Conference (2011, South Africa)</a:t>
            </a:r>
          </a:p>
          <a:p>
            <a:r>
              <a:rPr lang="en-CA" sz="1200" kern="1200" dirty="0" smtClean="0">
                <a:solidFill>
                  <a:schemeClr val="tx1"/>
                </a:solidFill>
                <a:effectLst/>
                <a:latin typeface="+mn-lt"/>
                <a:ea typeface="+mn-ea"/>
                <a:cs typeface="+mn-cs"/>
              </a:rPr>
              <a:t>On April 5-8, 2011, hundreds of physics faculty, researchers, graduate and postgraduate students from all over the world attended the Fourth International Conference on Women in Physics (ICWIP) organized by the International Union of Pure and Applied Physics (IUPAP). The conference took place in a beautiful location - Stellenbosch, South Africa. Canada was represented by a Canadian delegation, whose members presented papers, posters and participated in the conference panels. Canadian delegates also participated in the outreach workshop for local girls and had an opportunity to meet local physics students and teachers. The poster will report on a few highlights from the conference and will share what we learned from meeting with our international colleagues. Our goal is to encourage more Canadian delegates to attend future International Women in Physics conferences.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5DD627F-564E-4617-9F91-C6418FDB0F7A}" type="slidenum">
              <a:rPr lang="en-US" smtClean="0"/>
              <a:pPr/>
              <a:t>1</a:t>
            </a:fld>
            <a:endParaRPr lang="en-US"/>
          </a:p>
        </p:txBody>
      </p:sp>
    </p:spTree>
    <p:extLst>
      <p:ext uri="{BB962C8B-B14F-4D97-AF65-F5344CB8AC3E}">
        <p14:creationId xmlns:p14="http://schemas.microsoft.com/office/powerpoint/2010/main" val="2767799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71550" lvl="1" indent="-514350">
              <a:buFont typeface="+mj-lt"/>
              <a:buAutoNum type="arabicPeriod"/>
            </a:pPr>
            <a:r>
              <a:rPr lang="en-CA" dirty="0" smtClean="0"/>
              <a:t>TA/LA, tutoring, outreach, presentations, mentorship</a:t>
            </a:r>
          </a:p>
          <a:p>
            <a:pPr marL="971550" lvl="1" indent="-514350">
              <a:buFont typeface="+mj-lt"/>
              <a:buAutoNum type="arabicPeriod"/>
            </a:pPr>
            <a:r>
              <a:rPr lang="en-CA" dirty="0" smtClean="0"/>
              <a:t>Collaborate with Educational Researchers</a:t>
            </a:r>
          </a:p>
          <a:p>
            <a:pPr marL="971550" lvl="1" indent="-514350">
              <a:buFont typeface="+mj-lt"/>
              <a:buAutoNum type="arabicPeriod"/>
            </a:pPr>
            <a:r>
              <a:rPr lang="en-CA" dirty="0" smtClean="0"/>
              <a:t>Attend educational talks at conferences (CAP, AAPT)</a:t>
            </a:r>
          </a:p>
          <a:p>
            <a:pPr marL="971550" lvl="1" indent="-514350">
              <a:buFont typeface="+mj-lt"/>
              <a:buAutoNum type="arabicPeriod"/>
            </a:pPr>
            <a:r>
              <a:rPr lang="en-CA" dirty="0" smtClean="0"/>
              <a:t>Become a member of AAPT, BCAPT, + </a:t>
            </a:r>
            <a:r>
              <a:rPr lang="en-CA" dirty="0" err="1" smtClean="0"/>
              <a:t>Listservs</a:t>
            </a:r>
            <a:endParaRPr lang="en-CA" dirty="0" smtClean="0"/>
          </a:p>
          <a:p>
            <a:pPr marL="971550" lvl="1" indent="-514350">
              <a:buFont typeface="+mj-lt"/>
              <a:buAutoNum type="arabicPeriod"/>
            </a:pPr>
            <a:r>
              <a:rPr lang="en-CA" dirty="0" smtClean="0"/>
              <a:t>Participate in educational events at your institutions</a:t>
            </a:r>
          </a:p>
          <a:p>
            <a:pPr marL="971550" lvl="1" indent="-514350">
              <a:buFont typeface="+mj-lt"/>
              <a:buAutoNum type="arabicPeriod"/>
            </a:pPr>
            <a:r>
              <a:rPr lang="en-CA" dirty="0" smtClean="0"/>
              <a:t>Talk to people who do what YOU want to be doing</a:t>
            </a:r>
          </a:p>
          <a:p>
            <a:pPr marL="971550" lvl="1" indent="-514350">
              <a:buFont typeface="+mj-lt"/>
              <a:buAutoNum type="arabicPeriod"/>
            </a:pPr>
            <a:r>
              <a:rPr lang="en-CA" dirty="0" smtClean="0"/>
              <a:t>Volunteer – volunteer - volunteer</a:t>
            </a:r>
            <a:endParaRPr lang="en-CA" dirty="0"/>
          </a:p>
        </p:txBody>
      </p:sp>
      <p:sp>
        <p:nvSpPr>
          <p:cNvPr id="4" name="Slide Number Placeholder 3"/>
          <p:cNvSpPr>
            <a:spLocks noGrp="1"/>
          </p:cNvSpPr>
          <p:nvPr>
            <p:ph type="sldNum" sz="quarter" idx="10"/>
          </p:nvPr>
        </p:nvSpPr>
        <p:spPr/>
        <p:txBody>
          <a:bodyPr/>
          <a:lstStyle/>
          <a:p>
            <a:fld id="{95DD627F-564E-4617-9F91-C6418FDB0F7A}" type="slidenum">
              <a:rPr lang="en-US" smtClean="0"/>
              <a:pPr/>
              <a:t>3</a:t>
            </a:fld>
            <a:endParaRPr lang="en-US" dirty="0"/>
          </a:p>
        </p:txBody>
      </p:sp>
    </p:spTree>
    <p:extLst>
      <p:ext uri="{BB962C8B-B14F-4D97-AF65-F5344CB8AC3E}">
        <p14:creationId xmlns:p14="http://schemas.microsoft.com/office/powerpoint/2010/main" val="1628286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319851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336322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298282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직사각형 6"/>
          <p:cNvSpPr/>
          <p:nvPr userDrawn="1"/>
        </p:nvSpPr>
        <p:spPr>
          <a:xfrm>
            <a:off x="0" y="0"/>
            <a:ext cx="9144000" cy="1143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title"/>
          </p:nvPr>
        </p:nvSpPr>
        <p:spPr>
          <a:xfrm>
            <a:off x="152400" y="0"/>
            <a:ext cx="8763000" cy="1143000"/>
          </a:xfrm>
        </p:spPr>
        <p:txBody>
          <a:bodyPr/>
          <a:lstStyle>
            <a:lvl1pPr>
              <a:lnSpc>
                <a:spcPct val="80000"/>
              </a:lnSpc>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1371600"/>
            <a:ext cx="83820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428634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8346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133425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303287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369843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26632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290039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C6EC0-26FC-41C4-B83C-155FEC6F64C0}" type="datetimeFigureOut">
              <a:rPr lang="en-US" smtClean="0"/>
              <a:pPr/>
              <a:t>8/2/2012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56291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C6EC0-26FC-41C4-B83C-155FEC6F64C0}" type="datetimeFigureOut">
              <a:rPr lang="en-US" smtClean="0"/>
              <a:pPr/>
              <a:t>8/2/2012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CA916-7DEC-4BBD-AEC6-5FF02D562324}" type="slidenum">
              <a:rPr lang="en-US" smtClean="0"/>
              <a:pPr/>
              <a:t>‹#›</a:t>
            </a:fld>
            <a:endParaRPr lang="en-US" dirty="0"/>
          </a:p>
        </p:txBody>
      </p:sp>
    </p:spTree>
    <p:extLst>
      <p:ext uri="{BB962C8B-B14F-4D97-AF65-F5344CB8AC3E}">
        <p14:creationId xmlns:p14="http://schemas.microsoft.com/office/powerpoint/2010/main" val="386944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ina.milner-bolotin@ubc.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marina.milner-bolotin@ubc.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0" y="1219200"/>
            <a:ext cx="9144000" cy="2895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76200" y="1371600"/>
            <a:ext cx="8915400" cy="2590800"/>
          </a:xfrm>
        </p:spPr>
        <p:txBody>
          <a:bodyPr>
            <a:normAutofit/>
          </a:bodyPr>
          <a:lstStyle/>
          <a:p>
            <a:r>
              <a:rPr lang="en-CA" sz="4000" b="1" dirty="0">
                <a:solidFill>
                  <a:schemeClr val="bg1"/>
                </a:solidFill>
              </a:rPr>
              <a:t>Are you </a:t>
            </a:r>
            <a:r>
              <a:rPr lang="en-CA" sz="4000" b="1" dirty="0" smtClean="0">
                <a:solidFill>
                  <a:schemeClr val="bg1"/>
                </a:solidFill>
              </a:rPr>
              <a:t>Thinking </a:t>
            </a:r>
            <a:r>
              <a:rPr lang="en-CA" sz="4000" b="1" dirty="0">
                <a:solidFill>
                  <a:schemeClr val="bg1"/>
                </a:solidFill>
              </a:rPr>
              <a:t>of a P</a:t>
            </a:r>
            <a:r>
              <a:rPr lang="en-CA" sz="4000" b="1" dirty="0" smtClean="0">
                <a:solidFill>
                  <a:schemeClr val="bg1"/>
                </a:solidFill>
              </a:rPr>
              <a:t>hysics Teaching </a:t>
            </a:r>
            <a:r>
              <a:rPr lang="en-CA" sz="4000" b="1" dirty="0">
                <a:solidFill>
                  <a:schemeClr val="bg1"/>
                </a:solidFill>
              </a:rPr>
              <a:t>C</a:t>
            </a:r>
            <a:r>
              <a:rPr lang="en-CA" sz="4000" b="1" dirty="0" smtClean="0">
                <a:solidFill>
                  <a:schemeClr val="bg1"/>
                </a:solidFill>
              </a:rPr>
              <a:t>areer</a:t>
            </a:r>
            <a:r>
              <a:rPr lang="en-CA" sz="4000" b="1" dirty="0">
                <a:solidFill>
                  <a:schemeClr val="bg1"/>
                </a:solidFill>
              </a:rPr>
              <a:t>? </a:t>
            </a:r>
            <a:r>
              <a:rPr lang="en-CA" sz="4000" b="1" dirty="0" smtClean="0">
                <a:solidFill>
                  <a:schemeClr val="bg1"/>
                </a:solidFill>
              </a:rPr>
              <a:t/>
            </a:r>
            <a:br>
              <a:rPr lang="en-CA" sz="4000" b="1" dirty="0" smtClean="0">
                <a:solidFill>
                  <a:schemeClr val="bg1"/>
                </a:solidFill>
              </a:rPr>
            </a:br>
            <a:r>
              <a:rPr lang="en-CA" sz="4000" b="1" dirty="0" smtClean="0">
                <a:solidFill>
                  <a:schemeClr val="bg1"/>
                </a:solidFill>
              </a:rPr>
              <a:t>How </a:t>
            </a:r>
            <a:r>
              <a:rPr lang="en-CA" sz="4000" b="1" dirty="0">
                <a:solidFill>
                  <a:schemeClr val="bg1"/>
                </a:solidFill>
              </a:rPr>
              <a:t>to prepare for a successful job interview</a:t>
            </a:r>
          </a:p>
        </p:txBody>
      </p:sp>
      <p:sp>
        <p:nvSpPr>
          <p:cNvPr id="3" name="Subtitle 2"/>
          <p:cNvSpPr>
            <a:spLocks noGrp="1"/>
          </p:cNvSpPr>
          <p:nvPr>
            <p:ph type="subTitle" idx="1"/>
          </p:nvPr>
        </p:nvSpPr>
        <p:spPr>
          <a:xfrm>
            <a:off x="1600200" y="4419600"/>
            <a:ext cx="6400800" cy="1752600"/>
          </a:xfrm>
        </p:spPr>
        <p:txBody>
          <a:bodyPr>
            <a:noAutofit/>
          </a:bodyPr>
          <a:lstStyle/>
          <a:p>
            <a:r>
              <a:rPr lang="en-GB" sz="2000" b="1" dirty="0"/>
              <a:t>Marina </a:t>
            </a:r>
            <a:r>
              <a:rPr lang="en-GB" sz="2000" b="1" dirty="0" smtClean="0"/>
              <a:t>Milner-Bolotin, Ph.D.</a:t>
            </a:r>
            <a:endParaRPr lang="en-US" sz="2000" b="1" dirty="0"/>
          </a:p>
          <a:p>
            <a:r>
              <a:rPr lang="en-GB" sz="2000" i="1" dirty="0" smtClean="0"/>
              <a:t>Department </a:t>
            </a:r>
            <a:r>
              <a:rPr lang="en-GB" sz="2000" i="1" dirty="0"/>
              <a:t>of Curriculum of Pedagogy, </a:t>
            </a:r>
            <a:r>
              <a:rPr lang="en-GB" sz="2000" i="1" dirty="0" smtClean="0"/>
              <a:t>UBC </a:t>
            </a:r>
            <a:endParaRPr lang="en-US" sz="2000" i="1" dirty="0"/>
          </a:p>
          <a:p>
            <a:r>
              <a:rPr lang="en-GB" sz="2000" i="1" u="sng" dirty="0" smtClean="0">
                <a:hlinkClick r:id="rId3"/>
              </a:rPr>
              <a:t>marina.milner-bolotin@ubc.ca</a:t>
            </a:r>
            <a:endParaRPr lang="en-US" sz="2000" dirty="0"/>
          </a:p>
        </p:txBody>
      </p:sp>
      <p:sp>
        <p:nvSpPr>
          <p:cNvPr id="4" name="Rectangle 3"/>
          <p:cNvSpPr/>
          <p:nvPr/>
        </p:nvSpPr>
        <p:spPr>
          <a:xfrm>
            <a:off x="181429" y="5980543"/>
            <a:ext cx="8839200" cy="707886"/>
          </a:xfrm>
          <a:prstGeom prst="rect">
            <a:avLst/>
          </a:prstGeom>
        </p:spPr>
        <p:txBody>
          <a:bodyPr wrap="square">
            <a:spAutoFit/>
          </a:bodyPr>
          <a:lstStyle/>
          <a:p>
            <a:pPr algn="ctr"/>
            <a:r>
              <a:rPr lang="en-US" sz="2000" b="1" dirty="0" smtClean="0">
                <a:solidFill>
                  <a:schemeClr val="tx2"/>
                </a:solidFill>
              </a:rPr>
              <a:t>Women in Physics in Canada Conference 2012</a:t>
            </a:r>
          </a:p>
          <a:p>
            <a:pPr algn="ctr"/>
            <a:r>
              <a:rPr lang="en-US" sz="2000" b="1" dirty="0" smtClean="0">
                <a:solidFill>
                  <a:schemeClr val="tx2"/>
                </a:solidFill>
              </a:rPr>
              <a:t>August 1-4, 2012, The University of British Columbia</a:t>
            </a:r>
            <a:endParaRPr lang="en-US" sz="2000" dirty="0">
              <a:solidFill>
                <a:schemeClr val="tx2"/>
              </a:solidFill>
            </a:endParaRPr>
          </a:p>
        </p:txBody>
      </p:sp>
      <p:pic>
        <p:nvPicPr>
          <p:cNvPr id="1026" name="Picture 2" descr="1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879" y="228600"/>
            <a:ext cx="590550" cy="800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4050" y="152400"/>
            <a:ext cx="198755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469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dirty="0" smtClean="0"/>
              <a:t>Don’t go into physics teaching unless you are passionate about it… However, if you love physics and you love teaching, this is going to be one of the most rewarding experiences of your life.</a:t>
            </a:r>
          </a:p>
          <a:p>
            <a:pPr marL="0" indent="0">
              <a:buNone/>
            </a:pPr>
            <a:endParaRPr lang="en-CA" dirty="0"/>
          </a:p>
          <a:p>
            <a:pPr marL="0" indent="0">
              <a:buNone/>
            </a:pPr>
            <a:r>
              <a:rPr lang="en-CA" dirty="0" smtClean="0"/>
              <a:t>				Prof. Tetyana Antimirova, 				Ryerson University					STHLE 2012 Desire2Learn 				Award Winner</a:t>
            </a:r>
            <a:endParaRPr lang="en-CA" dirty="0"/>
          </a:p>
        </p:txBody>
      </p:sp>
    </p:spTree>
    <p:extLst>
      <p:ext uri="{BB962C8B-B14F-4D97-AF65-F5344CB8AC3E}">
        <p14:creationId xmlns:p14="http://schemas.microsoft.com/office/powerpoint/2010/main" val="2460721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Be Strategic from the Very First Move</a:t>
            </a:r>
            <a:endParaRPr lang="en-CA" b="1" dirty="0"/>
          </a:p>
        </p:txBody>
      </p:sp>
      <p:sp>
        <p:nvSpPr>
          <p:cNvPr id="4" name="Right Arrow 3"/>
          <p:cNvSpPr/>
          <p:nvPr/>
        </p:nvSpPr>
        <p:spPr>
          <a:xfrm>
            <a:off x="76200" y="5562600"/>
            <a:ext cx="8915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76200" y="6243935"/>
            <a:ext cx="8991600" cy="461665"/>
          </a:xfrm>
          <a:prstGeom prst="rect">
            <a:avLst/>
          </a:prstGeom>
          <a:noFill/>
        </p:spPr>
        <p:txBody>
          <a:bodyPr wrap="square" rtlCol="0">
            <a:spAutoFit/>
          </a:bodyPr>
          <a:lstStyle/>
          <a:p>
            <a:r>
              <a:rPr lang="en-CA" sz="2400" dirty="0" smtClean="0"/>
              <a:t>1 year B4                1 month B4               1 week B4               THE </a:t>
            </a:r>
            <a:r>
              <a:rPr lang="en-CA" sz="2400" dirty="0"/>
              <a:t>DAY OF…</a:t>
            </a:r>
          </a:p>
        </p:txBody>
      </p:sp>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7897"/>
          <a:stretch/>
        </p:blipFill>
        <p:spPr bwMode="auto">
          <a:xfrm>
            <a:off x="2057400" y="1330477"/>
            <a:ext cx="5257800" cy="4155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8429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One Year Before</a:t>
            </a:r>
            <a:endParaRPr lang="en-CA" b="1" dirty="0"/>
          </a:p>
        </p:txBody>
      </p:sp>
      <p:sp>
        <p:nvSpPr>
          <p:cNvPr id="3" name="Content Placeholder 2"/>
          <p:cNvSpPr>
            <a:spLocks noGrp="1"/>
          </p:cNvSpPr>
          <p:nvPr>
            <p:ph idx="1"/>
          </p:nvPr>
        </p:nvSpPr>
        <p:spPr>
          <a:xfrm>
            <a:off x="152400" y="1447800"/>
            <a:ext cx="8839200" cy="3733800"/>
          </a:xfrm>
        </p:spPr>
        <p:txBody>
          <a:bodyPr>
            <a:normAutofit/>
          </a:bodyPr>
          <a:lstStyle/>
          <a:p>
            <a:pPr marL="971550" lvl="1" indent="-514350">
              <a:buFont typeface="+mj-lt"/>
              <a:buAutoNum type="arabicPeriod"/>
            </a:pPr>
            <a:r>
              <a:rPr lang="en-CA" dirty="0"/>
              <a:t>TA/LA, tutoring, </a:t>
            </a:r>
            <a:r>
              <a:rPr lang="en-CA" dirty="0" smtClean="0"/>
              <a:t>outreach, </a:t>
            </a:r>
            <a:r>
              <a:rPr lang="en-CA" dirty="0" smtClean="0"/>
              <a:t>mentorship, volunteering</a:t>
            </a:r>
            <a:endParaRPr lang="en-CA" dirty="0"/>
          </a:p>
          <a:p>
            <a:pPr marL="971550" lvl="1" indent="-514350">
              <a:buFont typeface="+mj-lt"/>
              <a:buAutoNum type="arabicPeriod"/>
            </a:pPr>
            <a:r>
              <a:rPr lang="en-CA" dirty="0" smtClean="0"/>
              <a:t>Attend </a:t>
            </a:r>
            <a:r>
              <a:rPr lang="en-CA" dirty="0"/>
              <a:t>educational </a:t>
            </a:r>
            <a:r>
              <a:rPr lang="en-CA" dirty="0" smtClean="0"/>
              <a:t>events (</a:t>
            </a:r>
            <a:r>
              <a:rPr lang="en-CA" dirty="0"/>
              <a:t>CAP, </a:t>
            </a:r>
            <a:r>
              <a:rPr lang="en-CA" dirty="0" smtClean="0"/>
              <a:t>AAPT, BCAPT)</a:t>
            </a:r>
            <a:endParaRPr lang="en-CA" dirty="0"/>
          </a:p>
          <a:p>
            <a:pPr marL="971550" lvl="1" indent="-514350">
              <a:buFont typeface="+mj-lt"/>
              <a:buAutoNum type="arabicPeriod"/>
            </a:pPr>
            <a:r>
              <a:rPr lang="en-CA" dirty="0"/>
              <a:t>Become a member of AAPT, BCAPT, + </a:t>
            </a:r>
            <a:r>
              <a:rPr lang="en-CA" dirty="0" err="1"/>
              <a:t>Listservs</a:t>
            </a:r>
            <a:endParaRPr lang="en-CA" dirty="0"/>
          </a:p>
          <a:p>
            <a:pPr marL="971550" lvl="1" indent="-514350">
              <a:buFont typeface="+mj-lt"/>
              <a:buAutoNum type="arabicPeriod"/>
            </a:pPr>
            <a:r>
              <a:rPr lang="en-CA" dirty="0" smtClean="0"/>
              <a:t>Talk </a:t>
            </a:r>
            <a:r>
              <a:rPr lang="en-CA" dirty="0"/>
              <a:t>to people who do what YOU want to be doing</a:t>
            </a:r>
          </a:p>
          <a:p>
            <a:pPr marL="971550" lvl="1" indent="-514350">
              <a:buFont typeface="+mj-lt"/>
              <a:buAutoNum type="arabicPeriod"/>
            </a:pPr>
            <a:r>
              <a:rPr lang="en-CA" dirty="0" smtClean="0"/>
              <a:t>Read </a:t>
            </a:r>
            <a:r>
              <a:rPr lang="en-CA" dirty="0" smtClean="0"/>
              <a:t>a few Physics Education Research books</a:t>
            </a:r>
          </a:p>
          <a:p>
            <a:pPr marL="971550" lvl="1" indent="-514350">
              <a:buFont typeface="+mj-lt"/>
              <a:buAutoNum type="arabicPeriod"/>
            </a:pPr>
            <a:r>
              <a:rPr lang="en-CA" dirty="0" smtClean="0"/>
              <a:t>Improve your public speaking – TM</a:t>
            </a:r>
          </a:p>
          <a:p>
            <a:pPr marL="971550" lvl="1" indent="-514350">
              <a:buFont typeface="+mj-lt"/>
              <a:buAutoNum type="arabicPeriod"/>
            </a:pPr>
            <a:r>
              <a:rPr lang="en-CA" dirty="0" smtClean="0"/>
              <a:t>Start preparing your teaching philosophy </a:t>
            </a:r>
            <a:r>
              <a:rPr lang="en-CA" dirty="0" smtClean="0"/>
              <a:t>statement</a:t>
            </a:r>
            <a:endParaRPr lang="en-CA" dirty="0" smtClean="0"/>
          </a:p>
        </p:txBody>
      </p:sp>
      <p:sp>
        <p:nvSpPr>
          <p:cNvPr id="4" name="Right Arrow 3"/>
          <p:cNvSpPr/>
          <p:nvPr/>
        </p:nvSpPr>
        <p:spPr>
          <a:xfrm>
            <a:off x="152400" y="5562600"/>
            <a:ext cx="8915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152400" y="6243935"/>
            <a:ext cx="8763000" cy="461665"/>
          </a:xfrm>
          <a:prstGeom prst="rect">
            <a:avLst/>
          </a:prstGeom>
          <a:noFill/>
        </p:spPr>
        <p:txBody>
          <a:bodyPr wrap="square" rtlCol="0">
            <a:spAutoFit/>
          </a:bodyPr>
          <a:lstStyle/>
          <a:p>
            <a:r>
              <a:rPr lang="en-CA" sz="2400" b="1" dirty="0" smtClean="0">
                <a:solidFill>
                  <a:srgbClr val="FF0000"/>
                </a:solidFill>
              </a:rPr>
              <a:t>1 year B4      	   </a:t>
            </a:r>
            <a:r>
              <a:rPr lang="en-CA" sz="2400" dirty="0" smtClean="0"/>
              <a:t>1 month B4             1 week B4     	THE </a:t>
            </a:r>
            <a:r>
              <a:rPr lang="en-CA" sz="2400" dirty="0"/>
              <a:t>DAY OF…</a:t>
            </a:r>
          </a:p>
        </p:txBody>
      </p:sp>
    </p:spTree>
    <p:extLst>
      <p:ext uri="{BB962C8B-B14F-4D97-AF65-F5344CB8AC3E}">
        <p14:creationId xmlns:p14="http://schemas.microsoft.com/office/powerpoint/2010/main" val="1571953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One Month Before</a:t>
            </a:r>
            <a:endParaRPr lang="en-CA" b="1" dirty="0"/>
          </a:p>
        </p:txBody>
      </p:sp>
      <p:sp>
        <p:nvSpPr>
          <p:cNvPr id="3" name="Content Placeholder 2"/>
          <p:cNvSpPr>
            <a:spLocks noGrp="1"/>
          </p:cNvSpPr>
          <p:nvPr>
            <p:ph idx="1"/>
          </p:nvPr>
        </p:nvSpPr>
        <p:spPr>
          <a:xfrm>
            <a:off x="76200" y="1447800"/>
            <a:ext cx="8915400" cy="3962400"/>
          </a:xfrm>
        </p:spPr>
        <p:txBody>
          <a:bodyPr>
            <a:normAutofit/>
          </a:bodyPr>
          <a:lstStyle/>
          <a:p>
            <a:pPr marL="971550" lvl="1" indent="-514350">
              <a:buFont typeface="+mj-lt"/>
              <a:buAutoNum type="arabicPeriod"/>
            </a:pPr>
            <a:r>
              <a:rPr lang="en-CA" dirty="0" smtClean="0"/>
              <a:t>Study the position carefully (colleagues, department)</a:t>
            </a:r>
            <a:endParaRPr lang="en-CA" dirty="0"/>
          </a:p>
          <a:p>
            <a:pPr marL="971550" lvl="1" indent="-514350">
              <a:buFont typeface="+mj-lt"/>
              <a:buAutoNum type="arabicPeriod"/>
            </a:pPr>
            <a:r>
              <a:rPr lang="en-CA" dirty="0" smtClean="0"/>
              <a:t>Learn about the Program you are going to teach for</a:t>
            </a:r>
          </a:p>
          <a:p>
            <a:pPr marL="971550" lvl="1" indent="-514350">
              <a:buFont typeface="+mj-lt"/>
              <a:buAutoNum type="arabicPeriod"/>
            </a:pPr>
            <a:r>
              <a:rPr lang="en-CA" dirty="0" smtClean="0"/>
              <a:t>Inquiry about the focus and culture of the institution</a:t>
            </a:r>
          </a:p>
          <a:p>
            <a:pPr marL="971550" lvl="1" indent="-514350">
              <a:buFont typeface="+mj-lt"/>
              <a:buAutoNum type="arabicPeriod"/>
            </a:pPr>
            <a:r>
              <a:rPr lang="en-CA" dirty="0" smtClean="0"/>
              <a:t>Check your networks if there are any connections</a:t>
            </a:r>
          </a:p>
          <a:p>
            <a:pPr marL="971550" lvl="1" indent="-514350">
              <a:buFont typeface="+mj-lt"/>
              <a:buAutoNum type="arabicPeriod"/>
            </a:pPr>
            <a:r>
              <a:rPr lang="en-CA" dirty="0" smtClean="0"/>
              <a:t>Think why they would benefit from hiring you</a:t>
            </a:r>
          </a:p>
          <a:p>
            <a:pPr marL="971550" lvl="1" indent="-514350">
              <a:buFont typeface="+mj-lt"/>
              <a:buAutoNum type="arabicPeriod"/>
            </a:pPr>
            <a:r>
              <a:rPr lang="en-CA" dirty="0" smtClean="0"/>
              <a:t>Craft your teaching </a:t>
            </a:r>
            <a:r>
              <a:rPr lang="en-CA" dirty="0" smtClean="0"/>
              <a:t>portfolio/dossier/CV</a:t>
            </a:r>
            <a:endParaRPr lang="en-CA" dirty="0" smtClean="0"/>
          </a:p>
          <a:p>
            <a:pPr marL="971550" lvl="1" indent="-514350">
              <a:buFont typeface="+mj-lt"/>
              <a:buAutoNum type="arabicPeriod"/>
            </a:pPr>
            <a:r>
              <a:rPr lang="en-CA" dirty="0" smtClean="0"/>
              <a:t>Think of future funding, collaborations, opportunities</a:t>
            </a:r>
          </a:p>
        </p:txBody>
      </p:sp>
      <p:sp>
        <p:nvSpPr>
          <p:cNvPr id="4" name="Right Arrow 3"/>
          <p:cNvSpPr/>
          <p:nvPr/>
        </p:nvSpPr>
        <p:spPr>
          <a:xfrm>
            <a:off x="76200" y="5486400"/>
            <a:ext cx="8915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152400" y="6243935"/>
            <a:ext cx="8763000" cy="461665"/>
          </a:xfrm>
          <a:prstGeom prst="rect">
            <a:avLst/>
          </a:prstGeom>
          <a:noFill/>
          <a:ln>
            <a:solidFill>
              <a:schemeClr val="accent1"/>
            </a:solidFill>
          </a:ln>
        </p:spPr>
        <p:txBody>
          <a:bodyPr wrap="square" rtlCol="0">
            <a:spAutoFit/>
          </a:bodyPr>
          <a:lstStyle/>
          <a:p>
            <a:r>
              <a:rPr lang="en-CA" sz="2400" dirty="0"/>
              <a:t>1 year B4    </a:t>
            </a:r>
            <a:r>
              <a:rPr lang="en-CA" sz="2400" dirty="0" smtClean="0"/>
              <a:t>            </a:t>
            </a:r>
            <a:r>
              <a:rPr lang="en-CA" sz="2400" b="1" dirty="0">
                <a:solidFill>
                  <a:srgbClr val="FF0000"/>
                </a:solidFill>
              </a:rPr>
              <a:t>1 month B4      </a:t>
            </a:r>
            <a:r>
              <a:rPr lang="en-CA" sz="2400" b="1" dirty="0" smtClean="0">
                <a:solidFill>
                  <a:srgbClr val="FF0000"/>
                </a:solidFill>
              </a:rPr>
              <a:t>       </a:t>
            </a:r>
            <a:r>
              <a:rPr lang="en-CA" sz="2400" dirty="0" smtClean="0"/>
              <a:t>1 week B4           </a:t>
            </a:r>
            <a:r>
              <a:rPr lang="en-CA" sz="2400" dirty="0"/>
              <a:t>THE DAY OF…</a:t>
            </a:r>
          </a:p>
        </p:txBody>
      </p:sp>
    </p:spTree>
    <p:extLst>
      <p:ext uri="{BB962C8B-B14F-4D97-AF65-F5344CB8AC3E}">
        <p14:creationId xmlns:p14="http://schemas.microsoft.com/office/powerpoint/2010/main" val="2715764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One Week Before</a:t>
            </a:r>
            <a:endParaRPr lang="en-CA" b="1" dirty="0"/>
          </a:p>
        </p:txBody>
      </p:sp>
      <p:sp>
        <p:nvSpPr>
          <p:cNvPr id="3" name="Content Placeholder 2"/>
          <p:cNvSpPr>
            <a:spLocks noGrp="1"/>
          </p:cNvSpPr>
          <p:nvPr>
            <p:ph idx="1"/>
          </p:nvPr>
        </p:nvSpPr>
        <p:spPr>
          <a:xfrm>
            <a:off x="0" y="1447800"/>
            <a:ext cx="9144000" cy="4038600"/>
          </a:xfrm>
        </p:spPr>
        <p:txBody>
          <a:bodyPr>
            <a:normAutofit fontScale="85000" lnSpcReduction="20000"/>
          </a:bodyPr>
          <a:lstStyle/>
          <a:p>
            <a:pPr marL="971550" lvl="1" indent="-514350">
              <a:buFont typeface="+mj-lt"/>
              <a:buAutoNum type="arabicPeriod"/>
            </a:pPr>
            <a:r>
              <a:rPr lang="en-CA" dirty="0" smtClean="0"/>
              <a:t>Study the instructions/agenda of the interview</a:t>
            </a:r>
            <a:endParaRPr lang="en-CA" dirty="0"/>
          </a:p>
          <a:p>
            <a:pPr marL="971550" lvl="1" indent="-514350">
              <a:buFont typeface="+mj-lt"/>
              <a:buAutoNum type="arabicPeriod"/>
            </a:pPr>
            <a:r>
              <a:rPr lang="en-CA" dirty="0" smtClean="0"/>
              <a:t>Prepare and practice a demo lecture/talk</a:t>
            </a:r>
          </a:p>
          <a:p>
            <a:pPr marL="971550" lvl="1" indent="-514350">
              <a:buFont typeface="+mj-lt"/>
              <a:buAutoNum type="arabicPeriod"/>
            </a:pPr>
            <a:r>
              <a:rPr lang="en-CA" dirty="0" smtClean="0"/>
              <a:t>Make sure the demo lecture reflects your philosophy </a:t>
            </a:r>
            <a:endParaRPr lang="en-CA" dirty="0"/>
          </a:p>
          <a:p>
            <a:pPr marL="971550" lvl="1" indent="-514350">
              <a:buFont typeface="+mj-lt"/>
              <a:buAutoNum type="arabicPeriod"/>
            </a:pPr>
            <a:r>
              <a:rPr lang="en-CA" b="1" dirty="0" smtClean="0">
                <a:solidFill>
                  <a:srgbClr val="FF0000"/>
                </a:solidFill>
              </a:rPr>
              <a:t>Think what is important for YOU about this job</a:t>
            </a:r>
          </a:p>
          <a:p>
            <a:pPr marL="971550" lvl="1" indent="-514350">
              <a:buFont typeface="+mj-lt"/>
              <a:buAutoNum type="arabicPeriod"/>
            </a:pPr>
            <a:r>
              <a:rPr lang="en-CA" b="1" dirty="0" smtClean="0">
                <a:solidFill>
                  <a:srgbClr val="FF0000"/>
                </a:solidFill>
              </a:rPr>
              <a:t>Think of the questions you are going to ask them</a:t>
            </a:r>
          </a:p>
          <a:p>
            <a:pPr marL="971550" lvl="1" indent="-514350">
              <a:buFont typeface="+mj-lt"/>
              <a:buAutoNum type="arabicPeriod"/>
            </a:pPr>
            <a:r>
              <a:rPr lang="en-CA" b="1" dirty="0" smtClean="0">
                <a:solidFill>
                  <a:srgbClr val="FF0000"/>
                </a:solidFill>
              </a:rPr>
              <a:t>Think of your conditions for them to hire you </a:t>
            </a:r>
          </a:p>
          <a:p>
            <a:pPr marL="971550" lvl="1" indent="-514350">
              <a:buFont typeface="+mj-lt"/>
              <a:buAutoNum type="arabicPeriod"/>
            </a:pPr>
            <a:r>
              <a:rPr lang="en-CA" dirty="0" smtClean="0"/>
              <a:t>Study faculty web pages – learn about them</a:t>
            </a:r>
          </a:p>
          <a:p>
            <a:pPr marL="971550" lvl="1" indent="-514350">
              <a:buFont typeface="+mj-lt"/>
              <a:buAutoNum type="arabicPeriod"/>
            </a:pPr>
            <a:r>
              <a:rPr lang="en-CA" dirty="0" smtClean="0"/>
              <a:t>Think if you want to focus on PER versus a teaching position</a:t>
            </a:r>
          </a:p>
          <a:p>
            <a:pPr marL="971550" lvl="1" indent="-514350">
              <a:buFont typeface="+mj-lt"/>
              <a:buAutoNum type="arabicPeriod"/>
            </a:pPr>
            <a:r>
              <a:rPr lang="en-CA" dirty="0" smtClean="0"/>
              <a:t>Think of possible interactions with other Faculties</a:t>
            </a:r>
          </a:p>
          <a:p>
            <a:pPr marL="971550" lvl="1" indent="-514350">
              <a:buFont typeface="+mj-lt"/>
              <a:buAutoNum type="arabicPeriod"/>
            </a:pPr>
            <a:r>
              <a:rPr lang="en-CA" dirty="0" smtClean="0"/>
              <a:t>Think how your past experience prepared you for the job</a:t>
            </a:r>
          </a:p>
        </p:txBody>
      </p:sp>
      <p:sp>
        <p:nvSpPr>
          <p:cNvPr id="4" name="Right Arrow 3"/>
          <p:cNvSpPr/>
          <p:nvPr/>
        </p:nvSpPr>
        <p:spPr>
          <a:xfrm>
            <a:off x="76200" y="5486400"/>
            <a:ext cx="8915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76200" y="6243935"/>
            <a:ext cx="8991600" cy="461665"/>
          </a:xfrm>
          <a:prstGeom prst="rect">
            <a:avLst/>
          </a:prstGeom>
          <a:noFill/>
          <a:ln>
            <a:solidFill>
              <a:schemeClr val="accent1"/>
            </a:solidFill>
          </a:ln>
        </p:spPr>
        <p:txBody>
          <a:bodyPr wrap="square" rtlCol="0">
            <a:spAutoFit/>
          </a:bodyPr>
          <a:lstStyle/>
          <a:p>
            <a:r>
              <a:rPr lang="en-CA" sz="2400" dirty="0"/>
              <a:t>1 year </a:t>
            </a:r>
            <a:r>
              <a:rPr lang="en-CA" sz="2400" dirty="0" smtClean="0"/>
              <a:t>B4                 1 month B4</a:t>
            </a:r>
            <a:r>
              <a:rPr lang="en-CA" sz="2400" b="1" dirty="0" smtClean="0">
                <a:solidFill>
                  <a:srgbClr val="FF0000"/>
                </a:solidFill>
              </a:rPr>
              <a:t>               </a:t>
            </a:r>
            <a:r>
              <a:rPr lang="en-CA" sz="2400" b="1" dirty="0">
                <a:solidFill>
                  <a:srgbClr val="FF0000"/>
                </a:solidFill>
              </a:rPr>
              <a:t>1 week B4     </a:t>
            </a:r>
            <a:r>
              <a:rPr lang="en-CA" sz="2400" b="1" dirty="0" smtClean="0">
                <a:solidFill>
                  <a:srgbClr val="FF0000"/>
                </a:solidFill>
              </a:rPr>
              <a:t>         </a:t>
            </a:r>
            <a:r>
              <a:rPr lang="en-CA" sz="2400" dirty="0" smtClean="0"/>
              <a:t>THE </a:t>
            </a:r>
            <a:r>
              <a:rPr lang="en-CA" sz="2400" dirty="0"/>
              <a:t>DAY OF…</a:t>
            </a:r>
          </a:p>
        </p:txBody>
      </p:sp>
    </p:spTree>
    <p:extLst>
      <p:ext uri="{BB962C8B-B14F-4D97-AF65-F5344CB8AC3E}">
        <p14:creationId xmlns:p14="http://schemas.microsoft.com/office/powerpoint/2010/main" val="1143659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The Day of The Interview</a:t>
            </a:r>
            <a:endParaRPr lang="en-CA" b="1" dirty="0"/>
          </a:p>
        </p:txBody>
      </p:sp>
      <p:sp>
        <p:nvSpPr>
          <p:cNvPr id="3" name="Content Placeholder 2"/>
          <p:cNvSpPr>
            <a:spLocks noGrp="1"/>
          </p:cNvSpPr>
          <p:nvPr>
            <p:ph idx="1"/>
          </p:nvPr>
        </p:nvSpPr>
        <p:spPr>
          <a:xfrm>
            <a:off x="0" y="1143000"/>
            <a:ext cx="9144000" cy="4343400"/>
          </a:xfrm>
        </p:spPr>
        <p:txBody>
          <a:bodyPr>
            <a:normAutofit fontScale="92500" lnSpcReduction="10000"/>
          </a:bodyPr>
          <a:lstStyle/>
          <a:p>
            <a:pPr marL="971550" lvl="1" indent="-514350">
              <a:buFont typeface="+mj-lt"/>
              <a:buAutoNum type="arabicPeriod"/>
            </a:pPr>
            <a:r>
              <a:rPr lang="en-CA" dirty="0" smtClean="0"/>
              <a:t>Dress up accordingly to feel comfortable &amp; professional</a:t>
            </a:r>
          </a:p>
          <a:p>
            <a:pPr marL="971550" lvl="1" indent="-514350">
              <a:buFont typeface="+mj-lt"/>
              <a:buAutoNum type="arabicPeriod"/>
            </a:pPr>
            <a:r>
              <a:rPr lang="en-CA" dirty="0" smtClean="0"/>
              <a:t>Print out and bring important info</a:t>
            </a:r>
          </a:p>
          <a:p>
            <a:pPr marL="971550" lvl="1" indent="-514350">
              <a:buFont typeface="+mj-lt"/>
              <a:buAutoNum type="arabicPeriod"/>
            </a:pPr>
            <a:r>
              <a:rPr lang="en-CA" dirty="0" smtClean="0"/>
              <a:t>Write down a list of questions for them:</a:t>
            </a:r>
          </a:p>
          <a:p>
            <a:pPr marL="1371600" lvl="2" indent="-514350">
              <a:buFont typeface="+mj-lt"/>
              <a:buAutoNum type="arabicPeriod"/>
            </a:pPr>
            <a:r>
              <a:rPr lang="en-CA" dirty="0" smtClean="0"/>
              <a:t>Teaching versus research balance, expectations, responsibilities</a:t>
            </a:r>
          </a:p>
          <a:p>
            <a:pPr marL="1371600" lvl="2" indent="-514350">
              <a:buFont typeface="+mj-lt"/>
              <a:buAutoNum type="arabicPeriod"/>
            </a:pPr>
            <a:r>
              <a:rPr lang="en-CA" dirty="0" smtClean="0"/>
              <a:t>Start-up funds, support for conferences, technical/admin support</a:t>
            </a:r>
          </a:p>
          <a:p>
            <a:pPr marL="1371600" lvl="2" indent="-514350">
              <a:buFont typeface="+mj-lt"/>
              <a:buAutoNum type="arabicPeriod"/>
            </a:pPr>
            <a:r>
              <a:rPr lang="en-CA" dirty="0" smtClean="0"/>
              <a:t>Spouse, moving expenses, childcare, social scene…</a:t>
            </a:r>
          </a:p>
          <a:p>
            <a:pPr marL="971550" lvl="1" indent="-514350">
              <a:buFont typeface="+mj-lt"/>
              <a:buAutoNum type="arabicPeriod"/>
            </a:pPr>
            <a:r>
              <a:rPr lang="en-CA" b="1" dirty="0" smtClean="0">
                <a:solidFill>
                  <a:srgbClr val="FF0000"/>
                </a:solidFill>
              </a:rPr>
              <a:t>Keep your eyes and ears open and remember that all interactions matter (dinner, socials, staff, admin,…)</a:t>
            </a:r>
          </a:p>
          <a:p>
            <a:pPr marL="971550" lvl="1" indent="-514350">
              <a:buFont typeface="+mj-lt"/>
              <a:buAutoNum type="arabicPeriod"/>
            </a:pPr>
            <a:r>
              <a:rPr lang="en-CA" dirty="0" smtClean="0"/>
              <a:t>When you teach a demo class utilize local resources</a:t>
            </a:r>
          </a:p>
          <a:p>
            <a:pPr marL="971550" lvl="1" indent="-514350">
              <a:buFont typeface="+mj-lt"/>
              <a:buAutoNum type="arabicPeriod"/>
            </a:pPr>
            <a:r>
              <a:rPr lang="en-CA" dirty="0" smtClean="0"/>
              <a:t>Remember how lucky they will be to hire you.</a:t>
            </a:r>
          </a:p>
          <a:p>
            <a:pPr marL="1371600" lvl="2" indent="-514350">
              <a:buFont typeface="+mj-lt"/>
              <a:buAutoNum type="arabicPeriod"/>
            </a:pPr>
            <a:endParaRPr lang="en-CA" dirty="0" smtClean="0"/>
          </a:p>
        </p:txBody>
      </p:sp>
      <p:sp>
        <p:nvSpPr>
          <p:cNvPr id="4" name="Right Arrow 3"/>
          <p:cNvSpPr/>
          <p:nvPr/>
        </p:nvSpPr>
        <p:spPr>
          <a:xfrm>
            <a:off x="76200" y="5486400"/>
            <a:ext cx="8915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152400" y="6243935"/>
            <a:ext cx="8763000" cy="461665"/>
          </a:xfrm>
          <a:prstGeom prst="rect">
            <a:avLst/>
          </a:prstGeom>
          <a:noFill/>
          <a:ln>
            <a:solidFill>
              <a:schemeClr val="accent1"/>
            </a:solidFill>
          </a:ln>
        </p:spPr>
        <p:txBody>
          <a:bodyPr wrap="square" rtlCol="0">
            <a:spAutoFit/>
          </a:bodyPr>
          <a:lstStyle/>
          <a:p>
            <a:r>
              <a:rPr lang="en-CA" sz="2400" dirty="0"/>
              <a:t>1 year </a:t>
            </a:r>
            <a:r>
              <a:rPr lang="en-CA" sz="2400" dirty="0" smtClean="0"/>
              <a:t>B4         1 month B4 		1 week B4</a:t>
            </a:r>
            <a:r>
              <a:rPr lang="en-CA" sz="2400" b="1" dirty="0" smtClean="0">
                <a:solidFill>
                  <a:srgbClr val="FF0000"/>
                </a:solidFill>
              </a:rPr>
              <a:t>     </a:t>
            </a:r>
            <a:r>
              <a:rPr lang="en-CA" sz="2400" dirty="0" smtClean="0"/>
              <a:t>        </a:t>
            </a:r>
            <a:r>
              <a:rPr lang="en-CA" sz="2400" b="1" dirty="0">
                <a:solidFill>
                  <a:srgbClr val="FF0000"/>
                </a:solidFill>
              </a:rPr>
              <a:t>THE DAY OF…</a:t>
            </a:r>
          </a:p>
        </p:txBody>
      </p:sp>
    </p:spTree>
    <p:extLst>
      <p:ext uri="{BB962C8B-B14F-4D97-AF65-F5344CB8AC3E}">
        <p14:creationId xmlns:p14="http://schemas.microsoft.com/office/powerpoint/2010/main" val="2626683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When You Are Offered a Position</a:t>
            </a:r>
            <a:endParaRPr lang="en-CA" b="1" dirty="0"/>
          </a:p>
        </p:txBody>
      </p:sp>
      <p:sp>
        <p:nvSpPr>
          <p:cNvPr id="3" name="Content Placeholder 2"/>
          <p:cNvSpPr>
            <a:spLocks noGrp="1"/>
          </p:cNvSpPr>
          <p:nvPr>
            <p:ph idx="1"/>
          </p:nvPr>
        </p:nvSpPr>
        <p:spPr>
          <a:xfrm>
            <a:off x="0" y="1447800"/>
            <a:ext cx="9144000" cy="4038600"/>
          </a:xfrm>
        </p:spPr>
        <p:txBody>
          <a:bodyPr>
            <a:normAutofit/>
          </a:bodyPr>
          <a:lstStyle/>
          <a:p>
            <a:pPr marL="971550" lvl="1" indent="-514350">
              <a:buFont typeface="+mj-lt"/>
              <a:buAutoNum type="arabicPeriod"/>
            </a:pPr>
            <a:r>
              <a:rPr lang="en-CA" dirty="0" smtClean="0"/>
              <a:t>Show your job offer to a colleague you trust</a:t>
            </a:r>
          </a:p>
          <a:p>
            <a:pPr marL="971550" lvl="1" indent="-514350">
              <a:buFont typeface="+mj-lt"/>
              <a:buAutoNum type="arabicPeriod"/>
            </a:pPr>
            <a:r>
              <a:rPr lang="en-CA" dirty="0" smtClean="0"/>
              <a:t>Remember your initial salary is very important</a:t>
            </a:r>
          </a:p>
          <a:p>
            <a:pPr marL="971550" lvl="1" indent="-514350">
              <a:buFont typeface="+mj-lt"/>
              <a:buAutoNum type="arabicPeriod"/>
            </a:pPr>
            <a:r>
              <a:rPr lang="en-CA" dirty="0" smtClean="0"/>
              <a:t>Make sure everything you want is written down:</a:t>
            </a:r>
          </a:p>
          <a:p>
            <a:pPr marL="1371600" lvl="2" indent="-514350">
              <a:buFont typeface="+mj-lt"/>
              <a:buAutoNum type="arabicPeriod"/>
            </a:pPr>
            <a:r>
              <a:rPr lang="en-CA" dirty="0" smtClean="0"/>
              <a:t>Start-up funds</a:t>
            </a:r>
          </a:p>
          <a:p>
            <a:pPr marL="1371600" lvl="2" indent="-514350">
              <a:buFont typeface="+mj-lt"/>
              <a:buAutoNum type="arabicPeriod"/>
            </a:pPr>
            <a:r>
              <a:rPr lang="en-CA" dirty="0" smtClean="0"/>
              <a:t>First year teaching load</a:t>
            </a:r>
          </a:p>
          <a:p>
            <a:pPr marL="1371600" lvl="2" indent="-514350">
              <a:buFont typeface="+mj-lt"/>
              <a:buAutoNum type="arabicPeriod"/>
            </a:pPr>
            <a:r>
              <a:rPr lang="en-CA" dirty="0" smtClean="0"/>
              <a:t>Possible help with housing, etc.</a:t>
            </a:r>
          </a:p>
          <a:p>
            <a:pPr marL="971550" lvl="1" indent="-514350">
              <a:buFont typeface="+mj-lt"/>
              <a:buAutoNum type="arabicPeriod"/>
            </a:pPr>
            <a:r>
              <a:rPr lang="en-CA" dirty="0" smtClean="0"/>
              <a:t>Remember, after you signed the job offer, it is very hard to negotiate.</a:t>
            </a:r>
          </a:p>
          <a:p>
            <a:pPr marL="971550" lvl="1" indent="-514350">
              <a:buFont typeface="+mj-lt"/>
              <a:buAutoNum type="arabicPeriod"/>
            </a:pPr>
            <a:endParaRPr lang="en-CA" dirty="0" smtClean="0"/>
          </a:p>
        </p:txBody>
      </p:sp>
      <p:sp>
        <p:nvSpPr>
          <p:cNvPr id="4" name="Right Arrow 3"/>
          <p:cNvSpPr/>
          <p:nvPr/>
        </p:nvSpPr>
        <p:spPr>
          <a:xfrm>
            <a:off x="76200" y="5486400"/>
            <a:ext cx="8915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152400" y="6243935"/>
            <a:ext cx="8763000" cy="461665"/>
          </a:xfrm>
          <a:prstGeom prst="rect">
            <a:avLst/>
          </a:prstGeom>
          <a:noFill/>
          <a:ln>
            <a:solidFill>
              <a:schemeClr val="accent1"/>
            </a:solidFill>
          </a:ln>
        </p:spPr>
        <p:txBody>
          <a:bodyPr wrap="square" rtlCol="0">
            <a:spAutoFit/>
          </a:bodyPr>
          <a:lstStyle/>
          <a:p>
            <a:pPr algn="ctr"/>
            <a:r>
              <a:rPr lang="en-CA" sz="2400" b="1" dirty="0" smtClean="0">
                <a:solidFill>
                  <a:srgbClr val="FF0000"/>
                </a:solidFill>
              </a:rPr>
              <a:t>When you are offered a position</a:t>
            </a:r>
            <a:endParaRPr lang="en-CA" sz="2400" b="1" dirty="0">
              <a:solidFill>
                <a:srgbClr val="FF0000"/>
              </a:solidFill>
            </a:endParaRPr>
          </a:p>
        </p:txBody>
      </p:sp>
    </p:spTree>
    <p:extLst>
      <p:ext uri="{BB962C8B-B14F-4D97-AF65-F5344CB8AC3E}">
        <p14:creationId xmlns:p14="http://schemas.microsoft.com/office/powerpoint/2010/main" val="2626683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Good Luck!</a:t>
            </a:r>
            <a:endParaRPr lang="en-CA" dirty="0"/>
          </a:p>
        </p:txBody>
      </p:sp>
      <p:sp>
        <p:nvSpPr>
          <p:cNvPr id="3" name="Content Placeholder 2"/>
          <p:cNvSpPr>
            <a:spLocks noGrp="1"/>
          </p:cNvSpPr>
          <p:nvPr>
            <p:ph idx="1"/>
          </p:nvPr>
        </p:nvSpPr>
        <p:spPr/>
        <p:txBody>
          <a:bodyPr/>
          <a:lstStyle/>
          <a:p>
            <a:pPr marL="0" indent="0">
              <a:buNone/>
            </a:pPr>
            <a:r>
              <a:rPr lang="en-CA" dirty="0" smtClean="0"/>
              <a:t>If you have questions, do not hesitate to e-mail me: </a:t>
            </a:r>
            <a:r>
              <a:rPr lang="en-CA" dirty="0" smtClean="0">
                <a:hlinkClick r:id="rId2"/>
              </a:rPr>
              <a:t>marina.milner-bolotin@ubc.ca</a:t>
            </a:r>
            <a:r>
              <a:rPr lang="en-CA" dirty="0" smtClean="0"/>
              <a:t> </a:t>
            </a:r>
            <a:endParaRPr lang="en-CA" dirty="0"/>
          </a:p>
        </p:txBody>
      </p:sp>
      <p:pic>
        <p:nvPicPr>
          <p:cNvPr id="1026" name="Picture 2" descr="Interview Questions and Answ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819400"/>
            <a:ext cx="34290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6102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2010</TotalTime>
  <Words>606</Words>
  <Application>Microsoft Office PowerPoint</Application>
  <PresentationFormat>On-screen Show (4:3)</PresentationFormat>
  <Paragraphs>80</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Are you Thinking of a Physics Teaching Career?  How to prepare for a successful job interview</vt:lpstr>
      <vt:lpstr>PowerPoint Presentation</vt:lpstr>
      <vt:lpstr>Be Strategic from the Very First Move</vt:lpstr>
      <vt:lpstr>One Year Before</vt:lpstr>
      <vt:lpstr>One Month Before</vt:lpstr>
      <vt:lpstr>One Week Before</vt:lpstr>
      <vt:lpstr>The Day of The Interview</vt:lpstr>
      <vt:lpstr>When You Are Offered a Position</vt:lpstr>
      <vt:lpstr>Good Luck!</vt:lpstr>
    </vt:vector>
  </TitlesOfParts>
  <Company>EDCP, Faculty of Education, UBC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Facilitating engagement of pre-service elementary teachers with technology:  Design and evaluation of effective multiple-choice science questions</dc:title>
  <dc:creator>Marina Milner-Bolotin</dc:creator>
  <cp:lastModifiedBy>Marina Milner-Bolotin</cp:lastModifiedBy>
  <cp:revision>63</cp:revision>
  <dcterms:created xsi:type="dcterms:W3CDTF">2011-10-02T02:02:44Z</dcterms:created>
  <dcterms:modified xsi:type="dcterms:W3CDTF">2012-08-02T14:05:24Z</dcterms:modified>
</cp:coreProperties>
</file>