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91" r:id="rId3"/>
    <p:sldId id="296" r:id="rId4"/>
    <p:sldId id="292" r:id="rId5"/>
    <p:sldId id="293" r:id="rId6"/>
    <p:sldId id="297" r:id="rId7"/>
    <p:sldId id="309" r:id="rId8"/>
    <p:sldId id="294" r:id="rId9"/>
    <p:sldId id="295" r:id="rId10"/>
    <p:sldId id="290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10" r:id="rId23"/>
    <p:sldId id="311" r:id="rId24"/>
    <p:sldId id="31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128" autoAdjust="0"/>
  </p:normalViewPr>
  <p:slideViewPr>
    <p:cSldViewPr>
      <p:cViewPr varScale="1">
        <p:scale>
          <a:sx n="48" d="100"/>
          <a:sy n="48" d="100"/>
        </p:scale>
        <p:origin x="-192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46CD50-4AC2-43A9-BC99-6548004E17B2}" type="datetimeFigureOut">
              <a:rPr lang="en-CA" smtClean="0"/>
              <a:t>16/10/2012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30B24-2862-4F10-A752-9B1C688BA07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2518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http://en.wikipedia.org/wiki/Kitzmiller_v._Dover_Area_School_District </a:t>
            </a:r>
          </a:p>
          <a:p>
            <a:endParaRPr lang="en-CA" dirty="0" smtClean="0"/>
          </a:p>
          <a:p>
            <a:r>
              <a:rPr lang="en-CA" dirty="0" smtClean="0"/>
              <a:t>http://www.youtube.com/watch?v=8hTZ5AYzs8o&amp;feature=related – a great program on Nova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30B24-2862-4F10-A752-9B1C688BA076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0878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http://www.mcgill.ca/campaign/historymakers/alters/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30B24-2862-4F10-A752-9B1C688BA07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2224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631F-1152-4E9B-936B-D51B2B099957}" type="datetimeFigureOut">
              <a:rPr lang="en-CA" smtClean="0"/>
              <a:t>16/10/2012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96C7-75A6-4CCE-80F2-8EE71144F6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7753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631F-1152-4E9B-936B-D51B2B099957}" type="datetimeFigureOut">
              <a:rPr lang="en-CA" smtClean="0"/>
              <a:t>16/10/2012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96C7-75A6-4CCE-80F2-8EE71144F6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7295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631F-1152-4E9B-936B-D51B2B099957}" type="datetimeFigureOut">
              <a:rPr lang="en-CA" smtClean="0"/>
              <a:t>16/10/2012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96C7-75A6-4CCE-80F2-8EE71144F6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12008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631F-1152-4E9B-936B-D51B2B099957}" type="datetimeFigureOut">
              <a:rPr lang="en-CA" smtClean="0"/>
              <a:t>16/10/2012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96C7-75A6-4CCE-80F2-8EE71144F6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9858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631F-1152-4E9B-936B-D51B2B099957}" type="datetimeFigureOut">
              <a:rPr lang="en-CA" smtClean="0"/>
              <a:t>16/10/2012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96C7-75A6-4CCE-80F2-8EE71144F6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6440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631F-1152-4E9B-936B-D51B2B099957}" type="datetimeFigureOut">
              <a:rPr lang="en-CA" smtClean="0"/>
              <a:t>16/10/2012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96C7-75A6-4CCE-80F2-8EE71144F6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53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631F-1152-4E9B-936B-D51B2B099957}" type="datetimeFigureOut">
              <a:rPr lang="en-CA" smtClean="0"/>
              <a:t>16/10/2012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96C7-75A6-4CCE-80F2-8EE71144F6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117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631F-1152-4E9B-936B-D51B2B099957}" type="datetimeFigureOut">
              <a:rPr lang="en-CA" smtClean="0"/>
              <a:t>16/10/2012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96C7-75A6-4CCE-80F2-8EE71144F6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34953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631F-1152-4E9B-936B-D51B2B099957}" type="datetimeFigureOut">
              <a:rPr lang="en-CA" smtClean="0"/>
              <a:t>16/10/2012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96C7-75A6-4CCE-80F2-8EE71144F6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696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631F-1152-4E9B-936B-D51B2B099957}" type="datetimeFigureOut">
              <a:rPr lang="en-CA" smtClean="0"/>
              <a:t>16/10/2012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96C7-75A6-4CCE-80F2-8EE71144F6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81955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4631F-1152-4E9B-936B-D51B2B099957}" type="datetimeFigureOut">
              <a:rPr lang="en-CA" smtClean="0"/>
              <a:t>16/10/2012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D96C7-75A6-4CCE-80F2-8EE71144F6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005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B4631F-1152-4E9B-936B-D51B2B099957}" type="datetimeFigureOut">
              <a:rPr lang="en-CA" smtClean="0"/>
              <a:t>16/10/2012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D96C7-75A6-4CCE-80F2-8EE71144F60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63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History_of_the_Democratic_Party_(United_States)" TargetMode="External"/><Relationship Id="rId13" Type="http://schemas.openxmlformats.org/officeDocument/2006/relationships/hyperlink" Target="http://en.wikipedia.org/wiki/History_of_the_creation-evolution_controversy" TargetMode="External"/><Relationship Id="rId3" Type="http://schemas.openxmlformats.org/officeDocument/2006/relationships/hyperlink" Target="http://en.wikipedia.org/wiki/Butler_Act" TargetMode="External"/><Relationship Id="rId7" Type="http://schemas.openxmlformats.org/officeDocument/2006/relationships/hyperlink" Target="http://en.wikipedia.org/wiki/William_Jennings_Bryan" TargetMode="External"/><Relationship Id="rId12" Type="http://schemas.openxmlformats.org/officeDocument/2006/relationships/hyperlink" Target="http://en.wikipedia.org/wiki/Fundamentalist-Modernist_Controversy" TargetMode="External"/><Relationship Id="rId2" Type="http://schemas.openxmlformats.org/officeDocument/2006/relationships/hyperlink" Target="http://en.wikipedia.org/wiki/John_Scop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Dayton,_Tennessee" TargetMode="External"/><Relationship Id="rId11" Type="http://schemas.openxmlformats.org/officeDocument/2006/relationships/hyperlink" Target="http://en.wikipedia.org/wiki/Fundamentalism" TargetMode="External"/><Relationship Id="rId5" Type="http://schemas.openxmlformats.org/officeDocument/2006/relationships/hyperlink" Target="http://en.wikipedia.org/wiki/Scopes_Trial" TargetMode="External"/><Relationship Id="rId10" Type="http://schemas.openxmlformats.org/officeDocument/2006/relationships/hyperlink" Target="http://en.wikipedia.org/wiki/Christianity_in_the_19th_century" TargetMode="External"/><Relationship Id="rId4" Type="http://schemas.openxmlformats.org/officeDocument/2006/relationships/hyperlink" Target="http://en.wikipedia.org/wiki/Evolution" TargetMode="External"/><Relationship Id="rId9" Type="http://schemas.openxmlformats.org/officeDocument/2006/relationships/hyperlink" Target="http://en.wikipedia.org/wiki/Clarence_Darrow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youtube.com/watch?v=IVD4TjxnJ0M&amp;feature=relate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youtube.com/watch?v=S_DQUAuNUvw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2r6_wXJsPM&amp;feature=channel&amp;list=U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youtube.com/watch?v=8hTZ5AYzs8o&amp;feature=related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Evolution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://en.wikipedia.org/wiki/Science_educat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McGill_University" TargetMode="External"/><Relationship Id="rId5" Type="http://schemas.openxmlformats.org/officeDocument/2006/relationships/hyperlink" Target="http://en.wikipedia.org/wiki/J._William_Dawson" TargetMode="External"/><Relationship Id="rId10" Type="http://schemas.openxmlformats.org/officeDocument/2006/relationships/image" Target="../media/image8.jpeg"/><Relationship Id="rId4" Type="http://schemas.openxmlformats.org/officeDocument/2006/relationships/hyperlink" Target="http://en.wikipedia.org/wiki/University_of_Southern_California" TargetMode="External"/><Relationship Id="rId9" Type="http://schemas.openxmlformats.org/officeDocument/2006/relationships/hyperlink" Target="http://en.wikipedia.org/wiki/Harvard_University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youtube.com/watch?v=Gsrd3y0Yoo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2924944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CA" b="1" dirty="0" smtClean="0"/>
              <a:t>Nature of Science</a:t>
            </a:r>
            <a:endParaRPr lang="en-CA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437112"/>
            <a:ext cx="6400800" cy="2207096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CA" dirty="0" smtClean="0"/>
              <a:t>Dr. Marina Milner-Bolotin</a:t>
            </a:r>
          </a:p>
          <a:p>
            <a:pPr algn="l"/>
            <a:r>
              <a:rPr lang="en-CA" dirty="0" smtClean="0"/>
              <a:t>Department of Curriculum and Pedagogy</a:t>
            </a:r>
          </a:p>
          <a:p>
            <a:pPr algn="l"/>
            <a:r>
              <a:rPr lang="en-CA" b="1" dirty="0" smtClean="0">
                <a:solidFill>
                  <a:srgbClr val="FF0000"/>
                </a:solidFill>
              </a:rPr>
              <a:t>Meeting 7, October 17, 2012</a:t>
            </a:r>
          </a:p>
          <a:p>
            <a:pPr algn="l"/>
            <a:endParaRPr lang="en-CA" b="1" dirty="0" smtClean="0">
              <a:solidFill>
                <a:schemeClr val="tx2"/>
              </a:solidFill>
            </a:endParaRPr>
          </a:p>
          <a:p>
            <a:pPr algn="l"/>
            <a:r>
              <a:rPr lang="en-CA" b="1" dirty="0" smtClean="0">
                <a:solidFill>
                  <a:schemeClr val="tx2"/>
                </a:solidFill>
              </a:rPr>
              <a:t>EDCP 559: Research in Teaching and Learning of the Sciences – Fall 2012</a:t>
            </a:r>
          </a:p>
        </p:txBody>
      </p:sp>
      <p:pic>
        <p:nvPicPr>
          <p:cNvPr id="8194" name="Picture 2" descr="https://www.msu.edu/%7Epennock5/images/harri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555" y="332655"/>
            <a:ext cx="4065604" cy="518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98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714202"/>
          </a:xfrm>
        </p:spPr>
        <p:txBody>
          <a:bodyPr>
            <a:normAutofit fontScale="90000"/>
          </a:bodyPr>
          <a:lstStyle/>
          <a:p>
            <a:pPr algn="l"/>
            <a:r>
              <a:rPr lang="en-CA" b="1" dirty="0" smtClean="0"/>
              <a:t>1. The fundamental driving force in science is curiosity concerning physical universe.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564904"/>
            <a:ext cx="8229600" cy="387789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Strongly agree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Agree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Disagree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Strongly disagree</a:t>
            </a:r>
          </a:p>
          <a:p>
            <a:pPr marL="514350" indent="-514350">
              <a:buFont typeface="+mj-lt"/>
              <a:buAutoNum type="alphaUcPeriod"/>
            </a:pP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30178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2866330"/>
          </a:xfrm>
        </p:spPr>
        <p:txBody>
          <a:bodyPr>
            <a:normAutofit fontScale="90000"/>
          </a:bodyPr>
          <a:lstStyle/>
          <a:p>
            <a:pPr algn="l"/>
            <a:r>
              <a:rPr lang="en-CA" b="1" dirty="0" smtClean="0"/>
              <a:t>2. Science aims at ever-increasing comprehensiveness and simplifications using mathematics as a simple, precise method of stating relationships.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429000"/>
            <a:ext cx="8229600" cy="301379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Strongly agree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Agree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Disagree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Strongly disagree</a:t>
            </a:r>
          </a:p>
          <a:p>
            <a:pPr marL="514350" indent="-514350">
              <a:buFont typeface="+mj-lt"/>
              <a:buAutoNum type="alphaUcPeriod"/>
            </a:pP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457848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714202"/>
          </a:xfrm>
        </p:spPr>
        <p:txBody>
          <a:bodyPr>
            <a:normAutofit fontScale="90000"/>
          </a:bodyPr>
          <a:lstStyle/>
          <a:p>
            <a:pPr algn="l"/>
            <a:r>
              <a:rPr lang="en-CA" b="1" dirty="0" smtClean="0"/>
              <a:t>3. The methods of science are better characterised by some value-type attributes than by techniques.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564904"/>
            <a:ext cx="8229600" cy="387789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Strongly agree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Agree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Disagree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Strongly disagree</a:t>
            </a:r>
          </a:p>
          <a:p>
            <a:pPr marL="514350" indent="-514350">
              <a:buFont typeface="+mj-lt"/>
              <a:buAutoNum type="alphaUcPeriod"/>
            </a:pP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457848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24936" cy="2434282"/>
          </a:xfrm>
        </p:spPr>
        <p:txBody>
          <a:bodyPr>
            <a:normAutofit fontScale="90000"/>
          </a:bodyPr>
          <a:lstStyle/>
          <a:p>
            <a:pPr algn="l"/>
            <a:r>
              <a:rPr lang="en-CA" b="1" dirty="0" smtClean="0"/>
              <a:t>4. A basic characteristic of science is faith in the susceptibility of the physical universe to human ordering and understanding.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140968"/>
            <a:ext cx="8229600" cy="330182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Strongly agree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Agree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Disagree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Strongly disagree</a:t>
            </a:r>
          </a:p>
          <a:p>
            <a:pPr marL="514350" indent="-514350">
              <a:buFont typeface="+mj-lt"/>
              <a:buAutoNum type="alphaUcPeriod"/>
            </a:pP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457848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714202"/>
          </a:xfrm>
        </p:spPr>
        <p:txBody>
          <a:bodyPr>
            <a:normAutofit fontScale="90000"/>
          </a:bodyPr>
          <a:lstStyle/>
          <a:p>
            <a:pPr algn="l"/>
            <a:r>
              <a:rPr lang="en-CA" b="1" dirty="0" smtClean="0"/>
              <a:t>5. Science has a unique attribute of openness, both of mind and openness of the realm of investigation.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564904"/>
            <a:ext cx="8229600" cy="387789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Strongly agree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Agree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Disagree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Strongly disagree</a:t>
            </a:r>
          </a:p>
          <a:p>
            <a:pPr marL="514350" indent="-514350">
              <a:buFont typeface="+mj-lt"/>
              <a:buAutoNum type="alphaUcPeriod"/>
            </a:pP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457848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714202"/>
          </a:xfrm>
        </p:spPr>
        <p:txBody>
          <a:bodyPr>
            <a:normAutofit fontScale="90000"/>
          </a:bodyPr>
          <a:lstStyle/>
          <a:p>
            <a:pPr algn="l"/>
            <a:r>
              <a:rPr lang="en-CA" b="1" dirty="0" smtClean="0"/>
              <a:t>6. There exists an objective, external world, independent of the existence of an observer.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564904"/>
            <a:ext cx="8229600" cy="387789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Strongly agree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Agree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Disagree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Strongly disagree</a:t>
            </a:r>
          </a:p>
          <a:p>
            <a:pPr marL="514350" indent="-514350">
              <a:buFont typeface="+mj-lt"/>
              <a:buAutoNum type="alphaUcPeriod"/>
            </a:pP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457848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714202"/>
          </a:xfrm>
        </p:spPr>
        <p:txBody>
          <a:bodyPr>
            <a:normAutofit fontScale="90000"/>
          </a:bodyPr>
          <a:lstStyle/>
          <a:p>
            <a:pPr algn="l"/>
            <a:r>
              <a:rPr lang="en-CA" b="1" dirty="0" smtClean="0"/>
              <a:t>7. An ontological perspective consistent with logical positivism is naïve 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564904"/>
            <a:ext cx="8229600" cy="387789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Strongly agree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Agree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Disagree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Strongly disagree</a:t>
            </a:r>
          </a:p>
          <a:p>
            <a:pPr marL="514350" indent="-514350">
              <a:buFont typeface="+mj-lt"/>
              <a:buAutoNum type="alphaUcPeriod"/>
            </a:pP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457848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714202"/>
          </a:xfrm>
        </p:spPr>
        <p:txBody>
          <a:bodyPr>
            <a:normAutofit fontScale="90000"/>
          </a:bodyPr>
          <a:lstStyle/>
          <a:p>
            <a:pPr algn="l"/>
            <a:r>
              <a:rPr lang="en-CA" b="1" dirty="0" smtClean="0"/>
              <a:t>8. Uniformitarianism is an axiomatic assumption that helps delineate what counts as science and what does not.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564904"/>
            <a:ext cx="8229600" cy="387789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Strongly agree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Agree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Disagree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Strongly disagree</a:t>
            </a:r>
          </a:p>
          <a:p>
            <a:pPr marL="514350" indent="-514350">
              <a:buFont typeface="+mj-lt"/>
              <a:buAutoNum type="alphaUcPeriod"/>
            </a:pP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457848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714202"/>
          </a:xfrm>
        </p:spPr>
        <p:txBody>
          <a:bodyPr>
            <a:normAutofit fontScale="90000"/>
          </a:bodyPr>
          <a:lstStyle/>
          <a:p>
            <a:pPr algn="l"/>
            <a:r>
              <a:rPr lang="en-CA" b="1" dirty="0" smtClean="0"/>
              <a:t>9. Scientific knowledge is tentative  and should never be equated to truth. It has only temporary status.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564904"/>
            <a:ext cx="8229600" cy="387789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Strongly agree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Agree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Disagree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Strongly disagree</a:t>
            </a:r>
          </a:p>
          <a:p>
            <a:pPr marL="514350" indent="-514350">
              <a:buFont typeface="+mj-lt"/>
              <a:buAutoNum type="alphaUcPeriod"/>
            </a:pP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457848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714202"/>
          </a:xfrm>
        </p:spPr>
        <p:txBody>
          <a:bodyPr>
            <a:normAutofit fontScale="90000"/>
          </a:bodyPr>
          <a:lstStyle/>
          <a:p>
            <a:pPr algn="l"/>
            <a:r>
              <a:rPr lang="en-CA" b="1" dirty="0" smtClean="0"/>
              <a:t>10. Science rests on the assumption that the natural world cannot be altered by supernatural being.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564904"/>
            <a:ext cx="8229600" cy="387789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Strongly agree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Agree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Disagree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Strongly disagree</a:t>
            </a:r>
          </a:p>
          <a:p>
            <a:pPr marL="514350" indent="-514350">
              <a:buFont typeface="+mj-lt"/>
              <a:buAutoNum type="alphaUcPeriod"/>
            </a:pP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457848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John T. Scopes Trial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64096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000" b="1" dirty="0">
                <a:solidFill>
                  <a:srgbClr val="FF0000"/>
                </a:solidFill>
              </a:rPr>
              <a:t>The Scopes Trial, formally known as </a:t>
            </a:r>
            <a:r>
              <a:rPr lang="en-CA" sz="2000" b="1" i="1" dirty="0">
                <a:solidFill>
                  <a:srgbClr val="FF0000"/>
                </a:solidFill>
              </a:rPr>
              <a:t>The State of Tennessee v. John Thomas Scopes</a:t>
            </a:r>
            <a:r>
              <a:rPr lang="en-CA" sz="2000" b="1" dirty="0">
                <a:solidFill>
                  <a:srgbClr val="FF0000"/>
                </a:solidFill>
              </a:rPr>
              <a:t> and commonly referred to as the Scopes Monkey Trial, was a famous American legal case in 1925 in which a high school teacher, </a:t>
            </a:r>
            <a:r>
              <a:rPr lang="en-CA" sz="2000" b="1" dirty="0">
                <a:solidFill>
                  <a:srgbClr val="FF0000"/>
                </a:solidFill>
                <a:hlinkClick r:id="rId2" tooltip="John Scopes"/>
              </a:rPr>
              <a:t>John Scopes</a:t>
            </a:r>
            <a:r>
              <a:rPr lang="en-CA" sz="2000" b="1" dirty="0">
                <a:solidFill>
                  <a:srgbClr val="FF0000"/>
                </a:solidFill>
              </a:rPr>
              <a:t>, was accused of violating Tennessee's </a:t>
            </a:r>
            <a:r>
              <a:rPr lang="en-CA" sz="2000" b="1" dirty="0">
                <a:solidFill>
                  <a:srgbClr val="FF0000"/>
                </a:solidFill>
                <a:hlinkClick r:id="rId3" tooltip="Butler Act"/>
              </a:rPr>
              <a:t>Butler Act</a:t>
            </a:r>
            <a:r>
              <a:rPr lang="en-CA" sz="2000" b="1" dirty="0">
                <a:solidFill>
                  <a:srgbClr val="FF0000"/>
                </a:solidFill>
              </a:rPr>
              <a:t>, which made it unlawful to teach </a:t>
            </a:r>
            <a:r>
              <a:rPr lang="en-CA" sz="2000" b="1" dirty="0">
                <a:solidFill>
                  <a:srgbClr val="FF0000"/>
                </a:solidFill>
                <a:hlinkClick r:id="rId4" tooltip="Evolution"/>
              </a:rPr>
              <a:t>evolution</a:t>
            </a:r>
            <a:r>
              <a:rPr lang="en-CA" sz="2000" b="1" dirty="0">
                <a:solidFill>
                  <a:srgbClr val="FF0000"/>
                </a:solidFill>
              </a:rPr>
              <a:t> in any state-funded school</a:t>
            </a:r>
            <a:r>
              <a:rPr lang="en-CA" sz="1800" dirty="0"/>
              <a:t>.</a:t>
            </a:r>
            <a:r>
              <a:rPr lang="en-CA" sz="1800" baseline="30000" dirty="0">
                <a:hlinkClick r:id="rId5"/>
              </a:rPr>
              <a:t>[1]</a:t>
            </a:r>
            <a:r>
              <a:rPr lang="en-CA" sz="1800" dirty="0"/>
              <a:t> The trial was deliberately staged in order to attract publicity to the small town of </a:t>
            </a:r>
            <a:r>
              <a:rPr lang="en-CA" sz="1800" dirty="0">
                <a:hlinkClick r:id="rId6" tooltip="Dayton, Tennessee"/>
              </a:rPr>
              <a:t>Dayton, Tennessee</a:t>
            </a:r>
            <a:r>
              <a:rPr lang="en-CA" sz="1800" dirty="0"/>
              <a:t>, where it was held. Scopes was unsure whether he had ever actually taught evolution, but he purposefully incriminated himself so that the case could have a defendant</a:t>
            </a:r>
            <a:r>
              <a:rPr lang="en-CA" sz="1800" dirty="0" smtClean="0"/>
              <a:t>.   </a:t>
            </a:r>
            <a:r>
              <a:rPr lang="en-CA" sz="2000" b="1" dirty="0" smtClean="0">
                <a:solidFill>
                  <a:srgbClr val="FF0000"/>
                </a:solidFill>
              </a:rPr>
              <a:t>Scopes </a:t>
            </a:r>
            <a:r>
              <a:rPr lang="en-CA" sz="2000" b="1" dirty="0">
                <a:solidFill>
                  <a:srgbClr val="FF0000"/>
                </a:solidFill>
              </a:rPr>
              <a:t>was found guilty and fined $100, but the verdict was overturned on a technicality. </a:t>
            </a:r>
            <a:r>
              <a:rPr lang="en-CA" sz="1800" dirty="0"/>
              <a:t>The trial served its purpose of drawing intense national publicity, as national reporters flocked to Dayton to cover the big-name lawyers who had agreed to represent each side. </a:t>
            </a:r>
            <a:r>
              <a:rPr lang="en-CA" sz="1800" dirty="0">
                <a:hlinkClick r:id="rId7" tooltip="William Jennings Bryan"/>
              </a:rPr>
              <a:t>William Jennings Bryan</a:t>
            </a:r>
            <a:r>
              <a:rPr lang="en-CA" sz="1800" dirty="0"/>
              <a:t>, three-time presidential candidate for the </a:t>
            </a:r>
            <a:r>
              <a:rPr lang="en-CA" sz="1800" dirty="0">
                <a:hlinkClick r:id="rId8" tooltip="History of the Democratic Party (United States)"/>
              </a:rPr>
              <a:t>Democrats</a:t>
            </a:r>
            <a:r>
              <a:rPr lang="en-CA" sz="1800" dirty="0"/>
              <a:t>, argued for the prosecution, while </a:t>
            </a:r>
            <a:r>
              <a:rPr lang="en-CA" sz="1800" dirty="0">
                <a:hlinkClick r:id="rId9" tooltip="Clarence Darrow"/>
              </a:rPr>
              <a:t>Clarence Darrow</a:t>
            </a:r>
            <a:r>
              <a:rPr lang="en-CA" sz="1800" dirty="0"/>
              <a:t>, the famed defense attorney, spoke for Scopes. The trial set </a:t>
            </a:r>
            <a:r>
              <a:rPr lang="en-CA" sz="1800" dirty="0">
                <a:hlinkClick r:id="rId10" tooltip="Christianity in the 19th century"/>
              </a:rPr>
              <a:t>modernists</a:t>
            </a:r>
            <a:r>
              <a:rPr lang="en-CA" sz="1800" dirty="0"/>
              <a:t>, who said evolution was consistent with religion, against </a:t>
            </a:r>
            <a:r>
              <a:rPr lang="en-CA" sz="1800" dirty="0">
                <a:hlinkClick r:id="rId11" tooltip="Fundamentalism"/>
              </a:rPr>
              <a:t>fundamentalists</a:t>
            </a:r>
            <a:r>
              <a:rPr lang="en-CA" sz="1800" dirty="0"/>
              <a:t> who said the word of God as revealed in the Bible took priority over all human knowledge. The case was thus seen as both a </a:t>
            </a:r>
            <a:r>
              <a:rPr lang="en-CA" sz="1800" dirty="0">
                <a:hlinkClick r:id="rId12" tooltip="Fundamentalist-Modernist Controversy"/>
              </a:rPr>
              <a:t>theological contest</a:t>
            </a:r>
            <a:r>
              <a:rPr lang="en-CA" sz="1800" dirty="0"/>
              <a:t> and a trial on the veracity of modern science regarding the </a:t>
            </a:r>
            <a:r>
              <a:rPr lang="en-CA" sz="1800" dirty="0">
                <a:hlinkClick r:id="rId13" tooltip="History of the creation-evolution controversy"/>
              </a:rPr>
              <a:t>creation-evolution controversy</a:t>
            </a:r>
            <a:r>
              <a:rPr lang="en-CA" sz="1800" dirty="0" smtClean="0"/>
              <a:t>. 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42317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714202"/>
          </a:xfrm>
        </p:spPr>
        <p:txBody>
          <a:bodyPr>
            <a:normAutofit fontScale="90000"/>
          </a:bodyPr>
          <a:lstStyle/>
          <a:p>
            <a:pPr algn="l"/>
            <a:r>
              <a:rPr lang="en-CA" b="1" dirty="0" smtClean="0"/>
              <a:t>11. Consensus among self-appointed experts is the basis of scientific knowledge.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564904"/>
            <a:ext cx="8229600" cy="387789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Strongly agree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Agree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Disagree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Strongly disagree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He </a:t>
            </a:r>
            <a:r>
              <a:rPr lang="en-CA" sz="3600" dirty="0" err="1" smtClean="0"/>
              <a:t>basi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457848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714202"/>
          </a:xfrm>
        </p:spPr>
        <p:txBody>
          <a:bodyPr>
            <a:normAutofit fontScale="90000"/>
          </a:bodyPr>
          <a:lstStyle/>
          <a:p>
            <a:pPr algn="l"/>
            <a:r>
              <a:rPr lang="en-CA" b="1" dirty="0" smtClean="0"/>
              <a:t>12. There can be no sharp definition between observation and inference.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564904"/>
            <a:ext cx="8229600" cy="387789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Strongly agree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Agree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Disagree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Strongly disagree</a:t>
            </a:r>
          </a:p>
          <a:p>
            <a:pPr marL="514350" indent="-514350">
              <a:buFont typeface="+mj-lt"/>
              <a:buAutoNum type="alphaUcPeriod"/>
            </a:pP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457848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2650306"/>
          </a:xfrm>
        </p:spPr>
        <p:txBody>
          <a:bodyPr>
            <a:normAutofit fontScale="90000"/>
          </a:bodyPr>
          <a:lstStyle/>
          <a:p>
            <a:pPr algn="l"/>
            <a:r>
              <a:rPr lang="en-CA" b="1" dirty="0" smtClean="0"/>
              <a:t>13. Scientists operate on the belief that the basic rules of the universe can be discovered by careful, systematic study.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284984"/>
            <a:ext cx="8229600" cy="315781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Strongly agree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Agree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Disagree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Strongly disagree</a:t>
            </a:r>
          </a:p>
          <a:p>
            <a:pPr marL="514350" indent="-514350">
              <a:buFont typeface="+mj-lt"/>
              <a:buAutoNum type="alphaUcPeriod"/>
            </a:pP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498772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52928" cy="3082354"/>
          </a:xfrm>
        </p:spPr>
        <p:txBody>
          <a:bodyPr>
            <a:normAutofit fontScale="90000"/>
          </a:bodyPr>
          <a:lstStyle/>
          <a:p>
            <a:pPr algn="l"/>
            <a:r>
              <a:rPr lang="en-CA" b="1" dirty="0" smtClean="0"/>
              <a:t>14. There are different traditions in science about what is investigated and how, but they all have in common certain basic beliefs about the value of evidence, logic, and good arguments.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717032"/>
            <a:ext cx="8229600" cy="27257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Strongly agree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Agree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Disagree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Strongly disagree</a:t>
            </a:r>
          </a:p>
          <a:p>
            <a:pPr marL="514350" indent="-514350">
              <a:buFont typeface="+mj-lt"/>
              <a:buAutoNum type="alphaUcPeriod"/>
            </a:pP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685820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2938338"/>
          </a:xfrm>
        </p:spPr>
        <p:txBody>
          <a:bodyPr>
            <a:normAutofit fontScale="90000"/>
          </a:bodyPr>
          <a:lstStyle/>
          <a:p>
            <a:pPr algn="l"/>
            <a:r>
              <a:rPr lang="en-CA" b="1" dirty="0" smtClean="0"/>
              <a:t>15. Science disciplines differ from one another in what is studied, techniques used, and outcomes sought, but they share a common purpose &amp; philosophy.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501008"/>
            <a:ext cx="8229600" cy="294178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Strongly agree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Agree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Disagree</a:t>
            </a:r>
          </a:p>
          <a:p>
            <a:pPr marL="514350" indent="-514350">
              <a:buFont typeface="+mj-lt"/>
              <a:buAutoNum type="alphaUcPeriod"/>
            </a:pPr>
            <a:r>
              <a:rPr lang="en-CA" sz="3600" dirty="0" smtClean="0"/>
              <a:t>Strongly disagree</a:t>
            </a:r>
          </a:p>
          <a:p>
            <a:pPr marL="514350" indent="-514350">
              <a:buFont typeface="+mj-lt"/>
              <a:buAutoNum type="alphaUcPeriod"/>
            </a:pP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002513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Scopes Monkey Trial FULL</a:t>
            </a:r>
            <a:endParaRPr lang="en-CA" b="1" dirty="0"/>
          </a:p>
        </p:txBody>
      </p:sp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6257925" cy="498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9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280920" cy="593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738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Inherit the Wind (Spencer Tracy)</a:t>
            </a:r>
            <a:endParaRPr lang="en-CA" b="1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488832" cy="5381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97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>Is Scopes Monkey Trial History</a:t>
            </a:r>
            <a:br>
              <a:rPr lang="en-CA" b="1" dirty="0" smtClean="0"/>
            </a:br>
            <a:r>
              <a:rPr lang="en-CA" b="1" dirty="0" smtClean="0"/>
              <a:t>(Dover Pennsylvania, 2005)</a:t>
            </a:r>
            <a:endParaRPr lang="en-CA" b="1" dirty="0"/>
          </a:p>
        </p:txBody>
      </p:sp>
      <p:pic>
        <p:nvPicPr>
          <p:cNvPr id="614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7390"/>
            <a:ext cx="6552728" cy="503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7540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Intelligent Design on Trial NOVA</a:t>
            </a:r>
            <a:endParaRPr lang="en-CA" b="1" dirty="0"/>
          </a:p>
        </p:txBody>
      </p:sp>
      <p:pic>
        <p:nvPicPr>
          <p:cNvPr id="717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28650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802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58" t="9049" b="20965"/>
          <a:stretch/>
        </p:blipFill>
        <p:spPr bwMode="auto">
          <a:xfrm>
            <a:off x="6732240" y="1124744"/>
            <a:ext cx="2216021" cy="303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Brian Alters</a:t>
            </a:r>
            <a:endParaRPr lang="en-CA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563888" y="6237312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>
                <a:solidFill>
                  <a:srgbClr val="FF0000"/>
                </a:solidFill>
              </a:rPr>
              <a:t>This discussion is dedicated to Heather Fisher…</a:t>
            </a:r>
            <a:endParaRPr lang="en-CA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484784"/>
            <a:ext cx="64087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/>
              <a:t>Brian J. Alters</a:t>
            </a:r>
            <a:r>
              <a:rPr lang="en-CA" sz="2800" dirty="0"/>
              <a:t> (B.Sc., Ph.D. </a:t>
            </a:r>
            <a:r>
              <a:rPr lang="en-CA" sz="2800" dirty="0">
                <a:hlinkClick r:id="rId4" tooltip="University of Southern California"/>
              </a:rPr>
              <a:t>USC</a:t>
            </a:r>
            <a:r>
              <a:rPr lang="en-CA" sz="2800" dirty="0"/>
              <a:t>) is an Associate Professor of Education and </a:t>
            </a:r>
            <a:r>
              <a:rPr lang="en-CA" sz="2800" dirty="0">
                <a:hlinkClick r:id="rId5" tooltip="J. William Dawson"/>
              </a:rPr>
              <a:t>Sir William Dawson</a:t>
            </a:r>
            <a:r>
              <a:rPr lang="en-CA" sz="2800" dirty="0"/>
              <a:t> Scholar at </a:t>
            </a:r>
            <a:r>
              <a:rPr lang="en-CA" sz="2800" dirty="0">
                <a:hlinkClick r:id="rId6" tooltip="McGill University"/>
              </a:rPr>
              <a:t>McGill University</a:t>
            </a:r>
            <a:r>
              <a:rPr lang="en-CA" sz="2800" dirty="0"/>
              <a:t>, where he also holds the Tomlinson Chair in </a:t>
            </a:r>
            <a:r>
              <a:rPr lang="en-CA" sz="2800" dirty="0">
                <a:hlinkClick r:id="rId7" tooltip="Science education"/>
              </a:rPr>
              <a:t>Science Education</a:t>
            </a:r>
            <a:r>
              <a:rPr lang="en-CA" sz="2800" dirty="0"/>
              <a:t> and is both founder and Director of the </a:t>
            </a:r>
            <a:r>
              <a:rPr lang="en-CA" sz="2800" dirty="0">
                <a:hlinkClick r:id="rId8" tooltip="Evolution"/>
              </a:rPr>
              <a:t>Evolution</a:t>
            </a:r>
            <a:r>
              <a:rPr lang="en-CA" sz="2800" dirty="0"/>
              <a:t> Education Research Centre. He has taught science education at both </a:t>
            </a:r>
            <a:r>
              <a:rPr lang="en-CA" sz="2800" dirty="0">
                <a:hlinkClick r:id="rId9" tooltip="Harvard University"/>
              </a:rPr>
              <a:t>Harvard</a:t>
            </a:r>
            <a:r>
              <a:rPr lang="en-CA" sz="2800" dirty="0"/>
              <a:t> and McGill Universities, and is regarded as a specialist in evolution education.</a:t>
            </a:r>
          </a:p>
        </p:txBody>
      </p:sp>
      <p:pic>
        <p:nvPicPr>
          <p:cNvPr id="3076" name="Picture 4" descr="https://encrypted-tbn3.gstatic.com/images?q=tbn:ANd9GcSaGrg5PrJrx98JB9ZWxGno0g8DWW7-xyMJQvQhGw9NobdxZk_4ZQ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356998"/>
            <a:ext cx="2304256" cy="54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/>
              <a:t>http://www.mcgill.ca/campaign/historymakers/alters/</a:t>
            </a:r>
          </a:p>
        </p:txBody>
      </p:sp>
    </p:spTree>
    <p:extLst>
      <p:ext uri="{BB962C8B-B14F-4D97-AF65-F5344CB8AC3E}">
        <p14:creationId xmlns:p14="http://schemas.microsoft.com/office/powerpoint/2010/main" val="3391010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570186"/>
          </a:xfrm>
        </p:spPr>
        <p:txBody>
          <a:bodyPr>
            <a:normAutofit fontScale="90000"/>
          </a:bodyPr>
          <a:lstStyle/>
          <a:p>
            <a:r>
              <a:rPr lang="en-CA" b="1" dirty="0" smtClean="0"/>
              <a:t>Is It Relevant to Canada? Has the Evolution-Creationism Debate Been Resolved?</a:t>
            </a:r>
            <a:endParaRPr lang="en-CA" b="1" dirty="0"/>
          </a:p>
        </p:txBody>
      </p:sp>
      <p:pic>
        <p:nvPicPr>
          <p:cNvPr id="4099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31435"/>
            <a:ext cx="621513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692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2916</TotalTime>
  <Words>813</Words>
  <Application>Microsoft Office PowerPoint</Application>
  <PresentationFormat>On-screen Show (4:3)</PresentationFormat>
  <Paragraphs>99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Nature of Science</vt:lpstr>
      <vt:lpstr>John T. Scopes Trial</vt:lpstr>
      <vt:lpstr>Scopes Monkey Trial FULL</vt:lpstr>
      <vt:lpstr>PowerPoint Presentation</vt:lpstr>
      <vt:lpstr>Inherit the Wind (Spencer Tracy)</vt:lpstr>
      <vt:lpstr>Is Scopes Monkey Trial History (Dover Pennsylvania, 2005)</vt:lpstr>
      <vt:lpstr>Intelligent Design on Trial NOVA</vt:lpstr>
      <vt:lpstr>Brian Alters</vt:lpstr>
      <vt:lpstr>Is It Relevant to Canada? Has the Evolution-Creationism Debate Been Resolved?</vt:lpstr>
      <vt:lpstr>1. The fundamental driving force in science is curiosity concerning physical universe.</vt:lpstr>
      <vt:lpstr>2. Science aims at ever-increasing comprehensiveness and simplifications using mathematics as a simple, precise method of stating relationships.</vt:lpstr>
      <vt:lpstr>3. The methods of science are better characterised by some value-type attributes than by techniques.</vt:lpstr>
      <vt:lpstr>4. A basic characteristic of science is faith in the susceptibility of the physical universe to human ordering and understanding.</vt:lpstr>
      <vt:lpstr>5. Science has a unique attribute of openness, both of mind and openness of the realm of investigation.</vt:lpstr>
      <vt:lpstr>6. There exists an objective, external world, independent of the existence of an observer.</vt:lpstr>
      <vt:lpstr>7. An ontological perspective consistent with logical positivism is naïve </vt:lpstr>
      <vt:lpstr>8. Uniformitarianism is an axiomatic assumption that helps delineate what counts as science and what does not.</vt:lpstr>
      <vt:lpstr>9. Scientific knowledge is tentative  and should never be equated to truth. It has only temporary status.</vt:lpstr>
      <vt:lpstr>10. Science rests on the assumption that the natural world cannot be altered by supernatural being.</vt:lpstr>
      <vt:lpstr>11. Consensus among self-appointed experts is the basis of scientific knowledge.</vt:lpstr>
      <vt:lpstr>12. There can be no sharp definition between observation and inference.</vt:lpstr>
      <vt:lpstr>13. Scientists operate on the belief that the basic rules of the universe can be discovered by careful, systematic study.</vt:lpstr>
      <vt:lpstr>14. There are different traditions in science about what is investigated and how, but they all have in common certain basic beliefs about the value of evidence, logic, and good arguments.</vt:lpstr>
      <vt:lpstr>15. Science disciplines differ from one another in what is studied, techniques used, and outcomes sought, but they share a common purpose &amp; philosophy.</vt:lpstr>
    </vt:vector>
  </TitlesOfParts>
  <Company>EDCP, Faculty of Education, UBC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 Milner-Bolotin</dc:creator>
  <cp:lastModifiedBy>Marina Milner-Bolotin</cp:lastModifiedBy>
  <cp:revision>85</cp:revision>
  <dcterms:created xsi:type="dcterms:W3CDTF">2012-09-05T21:19:55Z</dcterms:created>
  <dcterms:modified xsi:type="dcterms:W3CDTF">2012-10-17T15:16:15Z</dcterms:modified>
</cp:coreProperties>
</file>