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71" r:id="rId5"/>
    <p:sldId id="265" r:id="rId6"/>
    <p:sldId id="262" r:id="rId7"/>
    <p:sldId id="272" r:id="rId8"/>
    <p:sldId id="273" r:id="rId9"/>
    <p:sldId id="264" r:id="rId10"/>
    <p:sldId id="270" r:id="rId11"/>
    <p:sldId id="266" r:id="rId12"/>
    <p:sldId id="267" r:id="rId13"/>
    <p:sldId id="268" r:id="rId14"/>
    <p:sldId id="26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Milner-Bolotin" initials="MM" lastIdx="1" clrIdx="0">
    <p:extLst>
      <p:ext uri="{19B8F6BF-5375-455C-9EA6-DF929625EA0E}">
        <p15:presenceInfo xmlns:p15="http://schemas.microsoft.com/office/powerpoint/2012/main" userId="62ce02f68d32a5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B8E"/>
    <a:srgbClr val="F4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0436" autoAdjust="0"/>
  </p:normalViewPr>
  <p:slideViewPr>
    <p:cSldViewPr snapToGrid="0">
      <p:cViewPr varScale="1">
        <p:scale>
          <a:sx n="61" d="100"/>
          <a:sy n="61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EDD09-E0BD-4F6B-9EAF-D9BB556A77CC}" type="datetimeFigureOut">
              <a:rPr lang="en-US" smtClean="0"/>
              <a:t>6/12/2014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017BD-9E24-4C67-97A5-EFF122D9C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017BD-9E24-4C67-97A5-EFF122D9C2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5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017BD-9E24-4C67-97A5-EFF122D9C24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3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anne.newell@nelson.com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arvardmagazine.com/2011/07/colleges-in-cris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bC7x_qntM0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uhiCFdWeQf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eatorama.com/2006/10/30/fire-in-the-classroom-igniting-students-curiosity-with-science/#!QNpJ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21</a:t>
            </a:r>
            <a:r>
              <a:rPr lang="en-US" baseline="30000" dirty="0" smtClean="0"/>
              <a:t>st</a:t>
            </a:r>
            <a:r>
              <a:rPr lang="en-US" dirty="0" smtClean="0"/>
              <a:t> century STUDENTS in Physics</a:t>
            </a:r>
            <a:br>
              <a:rPr lang="en-US" dirty="0" smtClean="0"/>
            </a:br>
            <a:r>
              <a:rPr lang="en-US" dirty="0" smtClean="0"/>
              <a:t>Learning:  WHY, When, Where &amp; HOW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081" y="616431"/>
            <a:ext cx="3583664" cy="80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314" y="3896905"/>
            <a:ext cx="2474138" cy="16494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25" y="3902075"/>
            <a:ext cx="2474139" cy="164942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73" y="3902075"/>
            <a:ext cx="2466702" cy="164425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002" y="3896905"/>
            <a:ext cx="2475834" cy="16505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2014 CAP Congress / Congrès de l&quot;ACP 20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1" y="0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2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7000">
        <p15:prstTrans prst="peelOff"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for Scientists and Engineers (2014), Hawkes. Iqbal, Mansour, Milner-Bolotin, Williams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3119" r="3517" b="13211"/>
          <a:stretch/>
        </p:blipFill>
        <p:spPr>
          <a:xfrm>
            <a:off x="7643004" y="2044459"/>
            <a:ext cx="4002656" cy="3933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8" y="1975457"/>
            <a:ext cx="1670136" cy="435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24" y="2148368"/>
            <a:ext cx="3773165" cy="40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PER-Inspired Book Features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72" y="2031710"/>
            <a:ext cx="2960009" cy="466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791" y="1897865"/>
            <a:ext cx="4016939" cy="3372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547" y="1896852"/>
            <a:ext cx="4706658" cy="45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PER-Inspired Book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42" y="1877482"/>
            <a:ext cx="4807459" cy="4849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26" y="1944004"/>
            <a:ext cx="4170617" cy="2358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01" y="4530161"/>
            <a:ext cx="6663982" cy="18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PER-Inspired Book Features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31" y="801512"/>
            <a:ext cx="4624290" cy="6025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2" y="1877482"/>
            <a:ext cx="4807459" cy="4849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471" y="4368636"/>
            <a:ext cx="4170617" cy="23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Technologies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08" y="1960857"/>
            <a:ext cx="4212322" cy="2542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5" y="4351284"/>
            <a:ext cx="4170617" cy="2358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801" y="2070635"/>
            <a:ext cx="3769683" cy="260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149" y="4128930"/>
            <a:ext cx="3695889" cy="258046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95" y="2349272"/>
            <a:ext cx="31861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7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in more information?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526" y="5098630"/>
            <a:ext cx="4538567" cy="1023298"/>
          </a:xfrm>
          <a:prstGeom prst="rect">
            <a:avLst/>
          </a:prstGeom>
        </p:spPr>
      </p:pic>
      <p:pic>
        <p:nvPicPr>
          <p:cNvPr id="7" name="Picture 2" descr="College student using digital tablet while standing in a librar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675" y="2124108"/>
            <a:ext cx="2255561" cy="2255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001" y="2124107"/>
            <a:ext cx="2780742" cy="2255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889265" y="2225952"/>
            <a:ext cx="4417004" cy="38107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69000"/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Leanne Newell</a:t>
            </a:r>
          </a:p>
          <a:p>
            <a:pPr marL="0" indent="0" algn="ctr">
              <a:buSzPct val="69000"/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Marketing Manager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marL="0" indent="0" algn="ctr">
              <a:buSzPct val="69000"/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hlinkClick r:id="rId6"/>
              </a:rPr>
              <a:t>Leanne.newell@nelson.com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marL="0" indent="0" algn="ctr">
              <a:buSzPct val="69000"/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416-752-9100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ext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: 3535</a:t>
            </a:r>
            <a:endParaRPr lang="en-US" sz="3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Picture 2" descr="2014 CAP Congress / Congrès de l&quot;ACP 20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32" y="4921070"/>
            <a:ext cx="1399879" cy="13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7000">
        <p15:prstTrans prst="peelOff"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Our UNIVERSITIES: Crisis or Opportunity?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182"/>
          <a:stretch/>
        </p:blipFill>
        <p:spPr>
          <a:xfrm>
            <a:off x="450166" y="2056161"/>
            <a:ext cx="5584506" cy="4500922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5781821" y="2069589"/>
            <a:ext cx="2384717" cy="17141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Financial</a:t>
            </a:r>
            <a:endParaRPr lang="en-CA" dirty="0"/>
          </a:p>
        </p:txBody>
      </p:sp>
      <p:sp>
        <p:nvSpPr>
          <p:cNvPr id="7" name="Explosion 2 6"/>
          <p:cNvSpPr/>
          <p:nvPr/>
        </p:nvSpPr>
        <p:spPr>
          <a:xfrm>
            <a:off x="5602015" y="3689231"/>
            <a:ext cx="3738934" cy="19835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Administrative</a:t>
            </a:r>
            <a:endParaRPr lang="en-CA" dirty="0"/>
          </a:p>
        </p:txBody>
      </p:sp>
      <p:sp>
        <p:nvSpPr>
          <p:cNvPr id="8" name="Explosion 2 7"/>
          <p:cNvSpPr/>
          <p:nvPr/>
        </p:nvSpPr>
        <p:spPr>
          <a:xfrm>
            <a:off x="8022868" y="1800180"/>
            <a:ext cx="2193186" cy="16196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Political</a:t>
            </a:r>
            <a:endParaRPr lang="en-CA" dirty="0"/>
          </a:p>
        </p:txBody>
      </p:sp>
      <p:sp>
        <p:nvSpPr>
          <p:cNvPr id="9" name="Explosion 2 8"/>
          <p:cNvSpPr/>
          <p:nvPr/>
        </p:nvSpPr>
        <p:spPr>
          <a:xfrm>
            <a:off x="9119461" y="2769875"/>
            <a:ext cx="2983040" cy="15693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Pedagogical</a:t>
            </a:r>
            <a:endParaRPr lang="en-CA" dirty="0"/>
          </a:p>
        </p:txBody>
      </p:sp>
      <p:sp>
        <p:nvSpPr>
          <p:cNvPr id="10" name="Explosion 2 9"/>
          <p:cNvSpPr/>
          <p:nvPr/>
        </p:nvSpPr>
        <p:spPr>
          <a:xfrm>
            <a:off x="8523889" y="4683383"/>
            <a:ext cx="3384331" cy="15693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Technological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2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Our UNIVERSITIES: Crisis or Opportunity?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9" y="1922804"/>
            <a:ext cx="6372225" cy="439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4522" y="2532184"/>
            <a:ext cx="3685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9,750,000</a:t>
            </a:r>
            <a:r>
              <a:rPr lang="en-CA" sz="2800" dirty="0" smtClean="0"/>
              <a:t> Results!</a:t>
            </a:r>
          </a:p>
          <a:p>
            <a:endParaRPr lang="en-CA" sz="2800" dirty="0"/>
          </a:p>
          <a:p>
            <a:r>
              <a:rPr lang="en-CA" sz="2800" dirty="0" smtClean="0"/>
              <a:t>We recognize there is an issue, yet we are trying to fix a new problem using old approaches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88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implications on university education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02" y="1997087"/>
            <a:ext cx="6102664" cy="3746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0607" y="2207172"/>
            <a:ext cx="4561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concern about how we teach and what is the role of technology in education is not new!</a:t>
            </a:r>
          </a:p>
          <a:p>
            <a:endParaRPr lang="en-CA" dirty="0"/>
          </a:p>
          <a:p>
            <a:r>
              <a:rPr lang="en-CA" dirty="0" smtClean="0"/>
              <a:t>But the access to information and the way we read and share it has tremendous implications on our students and on us.</a:t>
            </a:r>
          </a:p>
          <a:p>
            <a:endParaRPr lang="en-CA" dirty="0"/>
          </a:p>
          <a:p>
            <a:r>
              <a:rPr lang="en-CA" dirty="0" smtClean="0"/>
              <a:t>It also changes our students’ expectations from us!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6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engage Students in Intro Science courses?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192" y="2173857"/>
            <a:ext cx="514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CA" sz="2000" dirty="0" smtClean="0"/>
              <a:t>Why are students often disengaged?</a:t>
            </a:r>
          </a:p>
          <a:p>
            <a:pPr>
              <a:lnSpc>
                <a:spcPct val="200000"/>
              </a:lnSpc>
            </a:pPr>
            <a:r>
              <a:rPr lang="en-CA" sz="2000" dirty="0" smtClean="0"/>
              <a:t>Who are our students?</a:t>
            </a:r>
          </a:p>
          <a:p>
            <a:pPr>
              <a:lnSpc>
                <a:spcPct val="200000"/>
              </a:lnSpc>
            </a:pPr>
            <a:r>
              <a:rPr lang="en-CA" sz="2000" dirty="0" smtClean="0"/>
              <a:t>What can we do?</a:t>
            </a:r>
            <a:endParaRPr lang="en-CA" sz="2000" dirty="0"/>
          </a:p>
          <a:p>
            <a:pPr>
              <a:lnSpc>
                <a:spcPct val="200000"/>
              </a:lnSpc>
            </a:pPr>
            <a:r>
              <a:rPr lang="en-CA" sz="2000" dirty="0" smtClean="0"/>
              <a:t>How can technology help?</a:t>
            </a:r>
          </a:p>
          <a:p>
            <a:pPr>
              <a:lnSpc>
                <a:spcPct val="200000"/>
              </a:lnSpc>
            </a:pPr>
            <a:r>
              <a:rPr lang="en-CA" sz="2000" dirty="0" smtClean="0"/>
              <a:t>What science do we need to teach them?</a:t>
            </a:r>
          </a:p>
          <a:p>
            <a:pPr>
              <a:lnSpc>
                <a:spcPct val="200000"/>
              </a:lnSpc>
            </a:pPr>
            <a:r>
              <a:rPr lang="en-CA" sz="2000" dirty="0" smtClean="0"/>
              <a:t>What are 21</a:t>
            </a:r>
            <a:r>
              <a:rPr lang="en-CA" sz="2000" baseline="30000" dirty="0" smtClean="0"/>
              <a:t>st</a:t>
            </a:r>
            <a:r>
              <a:rPr lang="en-CA" sz="2000" dirty="0" smtClean="0"/>
              <a:t> century skills?</a:t>
            </a:r>
            <a:endParaRPr lang="en-CA" sz="2000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49" y="2442683"/>
            <a:ext cx="4673840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physics Teaching and Learning</a:t>
            </a:r>
            <a:endParaRPr lang="en-US" dirty="0"/>
          </a:p>
        </p:txBody>
      </p:sp>
      <p:pic>
        <p:nvPicPr>
          <p:cNvPr id="1026" name="Picture 2" descr="http://www.absolutely-unbelievable.com/wp-content/uploads/2011/07/THE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" y="2959222"/>
            <a:ext cx="2857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2007" y="2222695"/>
            <a:ext cx="786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The role of lectures/labs/tutorials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Multiple ways to engage students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Creative use of technology: learning any time anywhere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Technology for increasing collaboration and access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Making science learning relevant to the students</a:t>
            </a:r>
          </a:p>
          <a:p>
            <a:pPr>
              <a:lnSpc>
                <a:spcPct val="200000"/>
              </a:lnSpc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440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 Between Theory and 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4855" y="1676168"/>
            <a:ext cx="7641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efforts to teach science differently aren’t new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importance of critical thinking for all isn’t new either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Despite exploding  university enrollments,  STEM illiteracy is ubiquitous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How do we create PER-Informed </a:t>
            </a:r>
            <a:r>
              <a:rPr lang="en-US" sz="2400" b="1" dirty="0">
                <a:solidFill>
                  <a:srgbClr val="FF0000"/>
                </a:solidFill>
              </a:rPr>
              <a:t>Physics Teaching Resources</a:t>
            </a:r>
            <a:r>
              <a:rPr lang="en-CA" sz="2400" b="1" dirty="0" smtClean="0">
                <a:solidFill>
                  <a:srgbClr val="FF0000"/>
                </a:solidFill>
              </a:rPr>
              <a:t> that </a:t>
            </a:r>
            <a:r>
              <a:rPr lang="en-CA" sz="2400" dirty="0" smtClean="0"/>
              <a:t>make a difference?</a:t>
            </a:r>
            <a:endParaRPr lang="en-CA" sz="2400" dirty="0"/>
          </a:p>
        </p:txBody>
      </p:sp>
      <p:pic>
        <p:nvPicPr>
          <p:cNvPr id="5" name="Picture 2" descr="http://www.slate.com/content/dam/slate/articles/health_and_science/future_tense/2012/05/120525_FT_Sputnik-EX.jpg.CROP.rectangle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3" y="1902428"/>
            <a:ext cx="2654084" cy="16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92" y="3705649"/>
            <a:ext cx="284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October 4-26, 1957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31227" y="5361514"/>
            <a:ext cx="431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STEM LITERACY – </a:t>
            </a:r>
          </a:p>
          <a:p>
            <a:endParaRPr lang="en-CA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C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13, 100, 000 Results in 0.21 s.</a:t>
            </a:r>
            <a:endParaRPr lang="en-CA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601" t="28625" r="5453" b="6112"/>
          <a:stretch/>
        </p:blipFill>
        <p:spPr>
          <a:xfrm>
            <a:off x="381303" y="4261453"/>
            <a:ext cx="3384332" cy="10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Igniting Student Curiosity with Science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025" t="27393" r="3837" b="4356"/>
          <a:stretch/>
        </p:blipFill>
        <p:spPr>
          <a:xfrm>
            <a:off x="94593" y="1944556"/>
            <a:ext cx="6159061" cy="4552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8783" y="2297635"/>
            <a:ext cx="52266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</a:t>
            </a:r>
            <a:r>
              <a:rPr lang="en-CA" sz="2400" dirty="0"/>
              <a:t>hemistry teacher Neil Dixon showed that science in classroom doesn't have to be </a:t>
            </a:r>
            <a:r>
              <a:rPr lang="en-CA" sz="2400" dirty="0" smtClean="0"/>
              <a:t>boring…</a:t>
            </a:r>
          </a:p>
          <a:p>
            <a:endParaRPr lang="en-CA" sz="2400" dirty="0"/>
          </a:p>
          <a:p>
            <a:r>
              <a:rPr lang="en-CA" sz="2400" b="1" dirty="0" smtClean="0">
                <a:solidFill>
                  <a:srgbClr val="FF0000"/>
                </a:solidFill>
              </a:rPr>
              <a:t>How can we help students appreciate the intellectual excitement we experience while learning science?</a:t>
            </a:r>
          </a:p>
          <a:p>
            <a:endParaRPr lang="en-CA" sz="2400" b="1" dirty="0">
              <a:solidFill>
                <a:srgbClr val="FF0000"/>
              </a:solidFill>
            </a:endParaRPr>
          </a:p>
          <a:p>
            <a:r>
              <a:rPr lang="en-CA" sz="2400" b="1" dirty="0" smtClean="0">
                <a:solidFill>
                  <a:srgbClr val="FF0000"/>
                </a:solidFill>
              </a:rPr>
              <a:t>Why did we become scientists or science educators?</a:t>
            </a:r>
          </a:p>
        </p:txBody>
      </p:sp>
    </p:spTree>
    <p:extLst>
      <p:ext uri="{BB962C8B-B14F-4D97-AF65-F5344CB8AC3E}">
        <p14:creationId xmlns:p14="http://schemas.microsoft.com/office/powerpoint/2010/main" val="12457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INSPIRED PHILOSOPHY Of our 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92" y="2057264"/>
            <a:ext cx="11116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book has to:</a:t>
            </a:r>
          </a:p>
          <a:p>
            <a:pPr marL="342900" indent="-342900">
              <a:buAutoNum type="arabicPeriod"/>
            </a:pPr>
            <a:r>
              <a:rPr lang="en-CA" dirty="0" smtClean="0"/>
              <a:t>Be coherent and comprehensive, yet not to attempt to cover it all</a:t>
            </a:r>
          </a:p>
          <a:p>
            <a:pPr marL="342900" indent="-342900">
              <a:buAutoNum type="arabicPeriod"/>
            </a:pPr>
            <a:r>
              <a:rPr lang="en-CA" dirty="0" smtClean="0"/>
              <a:t>Be based on our knowledge about physics learning</a:t>
            </a:r>
          </a:p>
          <a:p>
            <a:pPr marL="342900" indent="-342900">
              <a:buAutoNum type="arabicPeriod"/>
            </a:pPr>
            <a:r>
              <a:rPr lang="en-CA" dirty="0" smtClean="0"/>
              <a:t>Reflect modern science and Canadian contributions</a:t>
            </a:r>
          </a:p>
          <a:p>
            <a:pPr marL="342900" indent="-342900">
              <a:buAutoNum type="arabicPeriod"/>
            </a:pPr>
            <a:r>
              <a:rPr lang="en-CA" dirty="0" smtClean="0"/>
              <a:t>Be of interest to our modern students: relevance and style</a:t>
            </a:r>
          </a:p>
          <a:p>
            <a:pPr marL="342900" indent="-342900">
              <a:buAutoNum type="arabicPeriod"/>
            </a:pPr>
            <a:r>
              <a:rPr lang="en-CA" dirty="0" smtClean="0"/>
              <a:t>Be engaging – intellectually, emotionally and visually</a:t>
            </a:r>
          </a:p>
          <a:p>
            <a:pPr marL="342900" indent="-342900">
              <a:buAutoNum type="arabicPeriod"/>
            </a:pPr>
            <a:r>
              <a:rPr lang="en-CA" dirty="0" smtClean="0"/>
              <a:t>Take advantage of technology – for learning and collaboration</a:t>
            </a:r>
          </a:p>
          <a:p>
            <a:pPr marL="342900" indent="-342900">
              <a:buAutoNum type="arabicPeriod"/>
            </a:pPr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709109" y="4614041"/>
            <a:ext cx="11275651" cy="1959963"/>
            <a:chOff x="131042" y="4614041"/>
            <a:chExt cx="11275651" cy="19599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3957"/>
            <a:stretch/>
          </p:blipFill>
          <p:spPr>
            <a:xfrm>
              <a:off x="2443435" y="4614041"/>
              <a:ext cx="1677527" cy="1959963"/>
            </a:xfrm>
            <a:prstGeom prst="rect">
              <a:avLst/>
            </a:prstGeom>
          </p:spPr>
        </p:pic>
        <p:pic>
          <p:nvPicPr>
            <p:cNvPr id="11" name="Picture 2" descr="http://www.bulletin.uwaterloo.ca/images/2012/0314mansou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73"/>
            <a:stretch/>
          </p:blipFill>
          <p:spPr bwMode="auto">
            <a:xfrm>
              <a:off x="6979227" y="4716673"/>
              <a:ext cx="2145421" cy="1857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eter William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585" y="4691722"/>
              <a:ext cx="1867108" cy="186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pbs.twimg.com/profile_images/378800000606257027/422cdea9ee98eebbb6e0185c0044e35b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2" y="4676549"/>
              <a:ext cx="1897455" cy="189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7" t="27092" r="28317" b="767"/>
            <a:stretch/>
          </p:blipFill>
          <p:spPr>
            <a:xfrm>
              <a:off x="4535900" y="4677583"/>
              <a:ext cx="2028389" cy="189642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3119" r="3517" b="13211"/>
          <a:stretch/>
        </p:blipFill>
        <p:spPr>
          <a:xfrm>
            <a:off x="9857698" y="619027"/>
            <a:ext cx="2130643" cy="20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8390</TotalTime>
  <Words>408</Words>
  <Application>Microsoft Office PowerPoint</Application>
  <PresentationFormat>Widescreen</PresentationFormat>
  <Paragraphs>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Tw Cen MT</vt:lpstr>
      <vt:lpstr>Wingdings 2</vt:lpstr>
      <vt:lpstr>Dividend</vt:lpstr>
      <vt:lpstr>Engaging 21st century STUDENTS in Physics Learning:  WHY, When, Where &amp; HOW </vt:lpstr>
      <vt:lpstr>The FUTURE OF Our UNIVERSITIES: Crisis or Opportunity?</vt:lpstr>
      <vt:lpstr>The FUTURE OF Our UNIVERSITIES: Crisis or Opportunity?</vt:lpstr>
      <vt:lpstr>Technological implications on university education</vt:lpstr>
      <vt:lpstr>How Do we engage Students in Intro Science courses?</vt:lpstr>
      <vt:lpstr>Implications for physics Teaching and Learning</vt:lpstr>
      <vt:lpstr>Bridging the Gap Between Theory and Practice</vt:lpstr>
      <vt:lpstr>Igniting Student Curiosity with Science</vt:lpstr>
      <vt:lpstr>PER INSPIRED PHILOSOPHY Of our book</vt:lpstr>
      <vt:lpstr>Physics for Scientists and Engineers (2014), Hawkes. Iqbal, Mansour, Milner-Bolotin, Williams</vt:lpstr>
      <vt:lpstr>PER-Inspired Book Features</vt:lpstr>
      <vt:lpstr>PER-Inspired Book Features</vt:lpstr>
      <vt:lpstr>PER-Inspired Book Features</vt:lpstr>
      <vt:lpstr>Taking Advantage of Technologies</vt:lpstr>
      <vt:lpstr>Interested in more information?</vt:lpstr>
    </vt:vector>
  </TitlesOfParts>
  <Company>Nelson Education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Fedorkiw,Terry (Nelson CAN)</dc:creator>
  <cp:lastModifiedBy>Marina Milner-Bolotin</cp:lastModifiedBy>
  <cp:revision>84</cp:revision>
  <dcterms:created xsi:type="dcterms:W3CDTF">2014-04-03T13:30:11Z</dcterms:created>
  <dcterms:modified xsi:type="dcterms:W3CDTF">2014-06-13T00:02:49Z</dcterms:modified>
</cp:coreProperties>
</file>