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501" r:id="rId2"/>
    <p:sldId id="615" r:id="rId3"/>
    <p:sldId id="601" r:id="rId4"/>
    <p:sldId id="603" r:id="rId5"/>
    <p:sldId id="757" r:id="rId6"/>
    <p:sldId id="691" r:id="rId7"/>
    <p:sldId id="695" r:id="rId8"/>
    <p:sldId id="696" r:id="rId9"/>
    <p:sldId id="920" r:id="rId10"/>
    <p:sldId id="550" r:id="rId11"/>
    <p:sldId id="616" r:id="rId12"/>
    <p:sldId id="551" r:id="rId13"/>
    <p:sldId id="689" r:id="rId14"/>
    <p:sldId id="653" r:id="rId15"/>
    <p:sldId id="552" r:id="rId16"/>
    <p:sldId id="921" r:id="rId17"/>
    <p:sldId id="923" r:id="rId18"/>
    <p:sldId id="789" r:id="rId19"/>
    <p:sldId id="790" r:id="rId20"/>
    <p:sldId id="781" r:id="rId21"/>
    <p:sldId id="931" r:id="rId22"/>
    <p:sldId id="792" r:id="rId23"/>
    <p:sldId id="791" r:id="rId24"/>
    <p:sldId id="930" r:id="rId25"/>
    <p:sldId id="932" r:id="rId26"/>
    <p:sldId id="793" r:id="rId27"/>
    <p:sldId id="807" r:id="rId28"/>
    <p:sldId id="806" r:id="rId29"/>
    <p:sldId id="857" r:id="rId30"/>
    <p:sldId id="858" r:id="rId31"/>
    <p:sldId id="859" r:id="rId32"/>
    <p:sldId id="863" r:id="rId33"/>
    <p:sldId id="925" r:id="rId34"/>
    <p:sldId id="918" r:id="rId35"/>
    <p:sldId id="750" r:id="rId36"/>
    <p:sldId id="751" r:id="rId3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66"/>
    <a:srgbClr val="9999FF"/>
    <a:srgbClr val="009999"/>
    <a:srgbClr val="EF7011"/>
    <a:srgbClr val="9966FF"/>
    <a:srgbClr val="7428E4"/>
    <a:srgbClr val="099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2969" autoAdjust="0"/>
  </p:normalViewPr>
  <p:slideViewPr>
    <p:cSldViewPr snapToGrid="0">
      <p:cViewPr varScale="1">
        <p:scale>
          <a:sx n="46" d="100"/>
          <a:sy n="46" d="100"/>
        </p:scale>
        <p:origin x="1900"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44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90C54-B3E9-43B7-AC76-C3168A70144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CA"/>
        </a:p>
      </dgm:t>
    </dgm:pt>
    <dgm:pt modelId="{D71D1671-3F30-490E-9A2C-619DB1BBB0FA}">
      <dgm:prSet phldrT="[Text]"/>
      <dgm:spPr/>
      <dgm:t>
        <a:bodyPr/>
        <a:lstStyle/>
        <a:p>
          <a:r>
            <a:rPr lang="en-CA" dirty="0" smtClean="0"/>
            <a:t>K-12</a:t>
          </a:r>
          <a:endParaRPr lang="en-CA" dirty="0"/>
        </a:p>
      </dgm:t>
    </dgm:pt>
    <dgm:pt modelId="{79464643-1B7D-4582-BB0C-36B23A605034}" type="parTrans" cxnId="{839740C3-C3CC-403E-BDA6-B337F39A9B87}">
      <dgm:prSet/>
      <dgm:spPr/>
      <dgm:t>
        <a:bodyPr/>
        <a:lstStyle/>
        <a:p>
          <a:endParaRPr lang="en-CA"/>
        </a:p>
      </dgm:t>
    </dgm:pt>
    <dgm:pt modelId="{37926B0C-EFF3-496F-90EF-AA4E3463980B}" type="sibTrans" cxnId="{839740C3-C3CC-403E-BDA6-B337F39A9B87}">
      <dgm:prSet/>
      <dgm:spPr/>
      <dgm:t>
        <a:bodyPr/>
        <a:lstStyle/>
        <a:p>
          <a:endParaRPr lang="en-CA"/>
        </a:p>
      </dgm:t>
    </dgm:pt>
    <dgm:pt modelId="{531B6FD5-CBA2-4D2F-B3B1-7D74B1348A65}">
      <dgm:prSet phldrT="[Text]"/>
      <dgm:spPr/>
      <dgm:t>
        <a:bodyPr/>
        <a:lstStyle/>
        <a:p>
          <a:r>
            <a:rPr lang="en-CA" dirty="0" smtClean="0"/>
            <a:t>Elem</a:t>
          </a:r>
          <a:endParaRPr lang="en-CA" dirty="0"/>
        </a:p>
      </dgm:t>
    </dgm:pt>
    <dgm:pt modelId="{970CDE9A-55E7-43A6-911E-0A67113EA3E9}" type="parTrans" cxnId="{ACFD1DFA-CF52-42E4-AE84-44BF59E72857}">
      <dgm:prSet/>
      <dgm:spPr/>
      <dgm:t>
        <a:bodyPr/>
        <a:lstStyle/>
        <a:p>
          <a:endParaRPr lang="en-CA"/>
        </a:p>
      </dgm:t>
    </dgm:pt>
    <dgm:pt modelId="{99BC4A4D-8FA2-4E95-83D2-291C7EF9107E}" type="sibTrans" cxnId="{ACFD1DFA-CF52-42E4-AE84-44BF59E72857}">
      <dgm:prSet/>
      <dgm:spPr/>
      <dgm:t>
        <a:bodyPr/>
        <a:lstStyle/>
        <a:p>
          <a:endParaRPr lang="en-CA"/>
        </a:p>
      </dgm:t>
    </dgm:pt>
    <dgm:pt modelId="{3A4BC2FF-E641-405E-A1C0-DD2A55C09697}">
      <dgm:prSet phldrT="[Text]"/>
      <dgm:spPr/>
      <dgm:t>
        <a:bodyPr/>
        <a:lstStyle/>
        <a:p>
          <a:r>
            <a:rPr lang="en-CA" dirty="0" smtClean="0"/>
            <a:t>Second</a:t>
          </a:r>
          <a:endParaRPr lang="en-CA" dirty="0"/>
        </a:p>
      </dgm:t>
    </dgm:pt>
    <dgm:pt modelId="{074F24E1-8F32-4CCE-AF63-CFEADCF79F8D}" type="parTrans" cxnId="{219B3610-D13B-48B1-82BD-ED3501EC9979}">
      <dgm:prSet/>
      <dgm:spPr/>
      <dgm:t>
        <a:bodyPr/>
        <a:lstStyle/>
        <a:p>
          <a:endParaRPr lang="en-CA"/>
        </a:p>
      </dgm:t>
    </dgm:pt>
    <dgm:pt modelId="{C4177840-AB30-4A3B-928D-88001E840F40}" type="sibTrans" cxnId="{219B3610-D13B-48B1-82BD-ED3501EC9979}">
      <dgm:prSet/>
      <dgm:spPr/>
      <dgm:t>
        <a:bodyPr/>
        <a:lstStyle/>
        <a:p>
          <a:endParaRPr lang="en-CA"/>
        </a:p>
      </dgm:t>
    </dgm:pt>
    <dgm:pt modelId="{15030C05-68B7-4A03-B45A-5BF1DBE8FF2E}">
      <dgm:prSet phldrT="[Text]"/>
      <dgm:spPr/>
      <dgm:t>
        <a:bodyPr/>
        <a:lstStyle/>
        <a:p>
          <a:r>
            <a:rPr lang="en-CA" dirty="0" smtClean="0"/>
            <a:t>University</a:t>
          </a:r>
          <a:endParaRPr lang="en-CA" dirty="0"/>
        </a:p>
      </dgm:t>
    </dgm:pt>
    <dgm:pt modelId="{8EC7BA95-45FD-4FF3-86F8-1424D2E25009}" type="parTrans" cxnId="{9409877F-AB87-4F55-9222-A72AAFF900F8}">
      <dgm:prSet/>
      <dgm:spPr/>
      <dgm:t>
        <a:bodyPr/>
        <a:lstStyle/>
        <a:p>
          <a:endParaRPr lang="en-CA"/>
        </a:p>
      </dgm:t>
    </dgm:pt>
    <dgm:pt modelId="{5B5D0FCB-2AEB-4403-BBF6-72A89BA35FEB}" type="sibTrans" cxnId="{9409877F-AB87-4F55-9222-A72AAFF900F8}">
      <dgm:prSet/>
      <dgm:spPr/>
      <dgm:t>
        <a:bodyPr/>
        <a:lstStyle/>
        <a:p>
          <a:endParaRPr lang="en-CA"/>
        </a:p>
      </dgm:t>
    </dgm:pt>
    <dgm:pt modelId="{C7529C9C-7DFD-477D-8FC2-4AB069515430}">
      <dgm:prSet phldrT="[Text]"/>
      <dgm:spPr/>
      <dgm:t>
        <a:bodyPr/>
        <a:lstStyle/>
        <a:p>
          <a:r>
            <a:rPr lang="en-CA" dirty="0" smtClean="0"/>
            <a:t>B. Science</a:t>
          </a:r>
          <a:endParaRPr lang="en-CA" dirty="0"/>
        </a:p>
      </dgm:t>
    </dgm:pt>
    <dgm:pt modelId="{9FC94420-9A01-4715-B215-0A5031B437D5}" type="parTrans" cxnId="{1B08C08A-35D7-42C4-8F41-05E2D2ED2FA1}">
      <dgm:prSet/>
      <dgm:spPr/>
      <dgm:t>
        <a:bodyPr/>
        <a:lstStyle/>
        <a:p>
          <a:endParaRPr lang="en-CA"/>
        </a:p>
      </dgm:t>
    </dgm:pt>
    <dgm:pt modelId="{DA69F661-734F-42E8-BABE-3D0D7D9F9927}" type="sibTrans" cxnId="{1B08C08A-35D7-42C4-8F41-05E2D2ED2FA1}">
      <dgm:prSet/>
      <dgm:spPr/>
      <dgm:t>
        <a:bodyPr/>
        <a:lstStyle/>
        <a:p>
          <a:endParaRPr lang="en-CA"/>
        </a:p>
      </dgm:t>
    </dgm:pt>
    <dgm:pt modelId="{E030E7A1-68E7-4B4D-B64F-AF502C71E2CB}">
      <dgm:prSet/>
      <dgm:spPr/>
      <dgm:t>
        <a:bodyPr/>
        <a:lstStyle/>
        <a:p>
          <a:r>
            <a:rPr lang="en-CA" dirty="0" smtClean="0"/>
            <a:t>Other fields</a:t>
          </a:r>
          <a:endParaRPr lang="en-CA" dirty="0"/>
        </a:p>
      </dgm:t>
    </dgm:pt>
    <dgm:pt modelId="{B5C11B9F-C8A5-4E57-8E51-D4E33255F6E0}" type="parTrans" cxnId="{0661FFC1-A1D6-4EEE-9E42-0BAFDF692826}">
      <dgm:prSet/>
      <dgm:spPr/>
      <dgm:t>
        <a:bodyPr/>
        <a:lstStyle/>
        <a:p>
          <a:endParaRPr lang="en-CA"/>
        </a:p>
      </dgm:t>
    </dgm:pt>
    <dgm:pt modelId="{85D41572-BB21-4B4B-BC89-0CF4048F4921}" type="sibTrans" cxnId="{0661FFC1-A1D6-4EEE-9E42-0BAFDF692826}">
      <dgm:prSet/>
      <dgm:spPr/>
      <dgm:t>
        <a:bodyPr/>
        <a:lstStyle/>
        <a:p>
          <a:endParaRPr lang="en-CA"/>
        </a:p>
      </dgm:t>
    </dgm:pt>
    <dgm:pt modelId="{ED8C1B89-E3F1-4CB3-9340-C1949DB9BA6E}">
      <dgm:prSet phldrT="[Text]"/>
      <dgm:spPr/>
      <dgm:t>
        <a:bodyPr/>
        <a:lstStyle/>
        <a:p>
          <a:r>
            <a:rPr lang="en-CA" dirty="0" smtClean="0"/>
            <a:t>Science Exposure</a:t>
          </a:r>
          <a:endParaRPr lang="en-CA" dirty="0"/>
        </a:p>
      </dgm:t>
    </dgm:pt>
    <dgm:pt modelId="{05C0354C-30FB-4946-B27F-44F8A1565440}" type="sibTrans" cxnId="{1D2969BC-0BE8-4725-8B78-39A5381BD864}">
      <dgm:prSet/>
      <dgm:spPr/>
      <dgm:t>
        <a:bodyPr/>
        <a:lstStyle/>
        <a:p>
          <a:endParaRPr lang="en-CA"/>
        </a:p>
      </dgm:t>
    </dgm:pt>
    <dgm:pt modelId="{7CBA4029-1215-4291-A8FA-3571C458716B}" type="parTrans" cxnId="{1D2969BC-0BE8-4725-8B78-39A5381BD864}">
      <dgm:prSet/>
      <dgm:spPr/>
      <dgm:t>
        <a:bodyPr/>
        <a:lstStyle/>
        <a:p>
          <a:endParaRPr lang="en-CA"/>
        </a:p>
      </dgm:t>
    </dgm:pt>
    <dgm:pt modelId="{D8125459-D055-42EE-8E24-6F374D01E171}" type="pres">
      <dgm:prSet presAssocID="{D4E90C54-B3E9-43B7-AC76-C3168A70144D}" presName="Name0" presStyleCnt="0">
        <dgm:presLayoutVars>
          <dgm:chPref val="1"/>
          <dgm:dir/>
          <dgm:animOne val="branch"/>
          <dgm:animLvl val="lvl"/>
          <dgm:resizeHandles/>
        </dgm:presLayoutVars>
      </dgm:prSet>
      <dgm:spPr/>
      <dgm:t>
        <a:bodyPr/>
        <a:lstStyle/>
        <a:p>
          <a:endParaRPr lang="en-CA"/>
        </a:p>
      </dgm:t>
    </dgm:pt>
    <dgm:pt modelId="{5A596867-6623-4E0C-B988-5389A1EF38EB}" type="pres">
      <dgm:prSet presAssocID="{ED8C1B89-E3F1-4CB3-9340-C1949DB9BA6E}" presName="vertOne" presStyleCnt="0"/>
      <dgm:spPr/>
    </dgm:pt>
    <dgm:pt modelId="{0BF11515-EA1F-47A0-A1D9-AD454F1ADCEB}" type="pres">
      <dgm:prSet presAssocID="{ED8C1B89-E3F1-4CB3-9340-C1949DB9BA6E}" presName="txOne" presStyleLbl="node0" presStyleIdx="0" presStyleCnt="1">
        <dgm:presLayoutVars>
          <dgm:chPref val="3"/>
        </dgm:presLayoutVars>
      </dgm:prSet>
      <dgm:spPr/>
      <dgm:t>
        <a:bodyPr/>
        <a:lstStyle/>
        <a:p>
          <a:endParaRPr lang="en-CA"/>
        </a:p>
      </dgm:t>
    </dgm:pt>
    <dgm:pt modelId="{97774F6C-AD8A-4B09-ADCC-DDD4A3266B55}" type="pres">
      <dgm:prSet presAssocID="{ED8C1B89-E3F1-4CB3-9340-C1949DB9BA6E}" presName="parTransOne" presStyleCnt="0"/>
      <dgm:spPr/>
    </dgm:pt>
    <dgm:pt modelId="{C5A35841-AF5C-4784-A4DC-3816E781A0AE}" type="pres">
      <dgm:prSet presAssocID="{ED8C1B89-E3F1-4CB3-9340-C1949DB9BA6E}" presName="horzOne" presStyleCnt="0"/>
      <dgm:spPr/>
    </dgm:pt>
    <dgm:pt modelId="{E7F1126C-E967-4C28-9AB1-4101C13C1A72}" type="pres">
      <dgm:prSet presAssocID="{D71D1671-3F30-490E-9A2C-619DB1BBB0FA}" presName="vertTwo" presStyleCnt="0"/>
      <dgm:spPr/>
    </dgm:pt>
    <dgm:pt modelId="{A77A3B51-0DA3-4633-BE24-938A8A4BA4BF}" type="pres">
      <dgm:prSet presAssocID="{D71D1671-3F30-490E-9A2C-619DB1BBB0FA}" presName="txTwo" presStyleLbl="node2" presStyleIdx="0" presStyleCnt="2" custScaleX="74237">
        <dgm:presLayoutVars>
          <dgm:chPref val="3"/>
        </dgm:presLayoutVars>
      </dgm:prSet>
      <dgm:spPr/>
      <dgm:t>
        <a:bodyPr/>
        <a:lstStyle/>
        <a:p>
          <a:endParaRPr lang="en-CA"/>
        </a:p>
      </dgm:t>
    </dgm:pt>
    <dgm:pt modelId="{881F4112-21D9-4B90-B14F-737D74DCF526}" type="pres">
      <dgm:prSet presAssocID="{D71D1671-3F30-490E-9A2C-619DB1BBB0FA}" presName="parTransTwo" presStyleCnt="0"/>
      <dgm:spPr/>
    </dgm:pt>
    <dgm:pt modelId="{F5C7A2CB-B05C-4EAE-B59E-21D72E943AFA}" type="pres">
      <dgm:prSet presAssocID="{D71D1671-3F30-490E-9A2C-619DB1BBB0FA}" presName="horzTwo" presStyleCnt="0"/>
      <dgm:spPr/>
    </dgm:pt>
    <dgm:pt modelId="{9FED47AF-63CC-4D48-819E-B09574CA1294}" type="pres">
      <dgm:prSet presAssocID="{531B6FD5-CBA2-4D2F-B3B1-7D74B1348A65}" presName="vertThree" presStyleCnt="0"/>
      <dgm:spPr/>
    </dgm:pt>
    <dgm:pt modelId="{6FB76B2E-805D-4380-97BF-927AFC6E5AB8}" type="pres">
      <dgm:prSet presAssocID="{531B6FD5-CBA2-4D2F-B3B1-7D74B1348A65}" presName="txThree" presStyleLbl="node3" presStyleIdx="0" presStyleCnt="4" custScaleX="55771">
        <dgm:presLayoutVars>
          <dgm:chPref val="3"/>
        </dgm:presLayoutVars>
      </dgm:prSet>
      <dgm:spPr/>
      <dgm:t>
        <a:bodyPr/>
        <a:lstStyle/>
        <a:p>
          <a:endParaRPr lang="en-CA"/>
        </a:p>
      </dgm:t>
    </dgm:pt>
    <dgm:pt modelId="{269E453F-48FD-4491-880F-223FCB2C0560}" type="pres">
      <dgm:prSet presAssocID="{531B6FD5-CBA2-4D2F-B3B1-7D74B1348A65}" presName="horzThree" presStyleCnt="0"/>
      <dgm:spPr/>
    </dgm:pt>
    <dgm:pt modelId="{8DCAF923-FDC1-4DBB-9DC7-6C467F36D065}" type="pres">
      <dgm:prSet presAssocID="{99BC4A4D-8FA2-4E95-83D2-291C7EF9107E}" presName="sibSpaceThree" presStyleCnt="0"/>
      <dgm:spPr/>
    </dgm:pt>
    <dgm:pt modelId="{D30B3ED1-780C-47B8-A1DC-712A8CFBAB1B}" type="pres">
      <dgm:prSet presAssocID="{3A4BC2FF-E641-405E-A1C0-DD2A55C09697}" presName="vertThree" presStyleCnt="0"/>
      <dgm:spPr/>
    </dgm:pt>
    <dgm:pt modelId="{D9952F6C-7D6F-43A2-9347-0812FCDBDE00}" type="pres">
      <dgm:prSet presAssocID="{3A4BC2FF-E641-405E-A1C0-DD2A55C09697}" presName="txThree" presStyleLbl="node3" presStyleIdx="1" presStyleCnt="4" custScaleX="84855">
        <dgm:presLayoutVars>
          <dgm:chPref val="3"/>
        </dgm:presLayoutVars>
      </dgm:prSet>
      <dgm:spPr/>
      <dgm:t>
        <a:bodyPr/>
        <a:lstStyle/>
        <a:p>
          <a:endParaRPr lang="en-CA"/>
        </a:p>
      </dgm:t>
    </dgm:pt>
    <dgm:pt modelId="{A0F75879-07CC-49BF-8979-F9BDB4A0F922}" type="pres">
      <dgm:prSet presAssocID="{3A4BC2FF-E641-405E-A1C0-DD2A55C09697}" presName="horzThree" presStyleCnt="0"/>
      <dgm:spPr/>
    </dgm:pt>
    <dgm:pt modelId="{ECAEAAA0-486B-449C-8105-D53E91F7F463}" type="pres">
      <dgm:prSet presAssocID="{37926B0C-EFF3-496F-90EF-AA4E3463980B}" presName="sibSpaceTwo" presStyleCnt="0"/>
      <dgm:spPr/>
    </dgm:pt>
    <dgm:pt modelId="{A287E084-C6A0-44EF-A9F6-A55955BD576F}" type="pres">
      <dgm:prSet presAssocID="{15030C05-68B7-4A03-B45A-5BF1DBE8FF2E}" presName="vertTwo" presStyleCnt="0"/>
      <dgm:spPr/>
    </dgm:pt>
    <dgm:pt modelId="{1E518FD4-CAF0-4C7E-B1F1-A1C777A391CB}" type="pres">
      <dgm:prSet presAssocID="{15030C05-68B7-4A03-B45A-5BF1DBE8FF2E}" presName="txTwo" presStyleLbl="node2" presStyleIdx="1" presStyleCnt="2" custScaleX="111617">
        <dgm:presLayoutVars>
          <dgm:chPref val="3"/>
        </dgm:presLayoutVars>
      </dgm:prSet>
      <dgm:spPr/>
      <dgm:t>
        <a:bodyPr/>
        <a:lstStyle/>
        <a:p>
          <a:endParaRPr lang="en-CA"/>
        </a:p>
      </dgm:t>
    </dgm:pt>
    <dgm:pt modelId="{95943580-BB60-4EA5-A1A0-A7D1ADA4CDFB}" type="pres">
      <dgm:prSet presAssocID="{15030C05-68B7-4A03-B45A-5BF1DBE8FF2E}" presName="parTransTwo" presStyleCnt="0"/>
      <dgm:spPr/>
    </dgm:pt>
    <dgm:pt modelId="{841E4681-8C64-4208-AD09-10009725387A}" type="pres">
      <dgm:prSet presAssocID="{15030C05-68B7-4A03-B45A-5BF1DBE8FF2E}" presName="horzTwo" presStyleCnt="0"/>
      <dgm:spPr/>
    </dgm:pt>
    <dgm:pt modelId="{C0C074FE-4E2F-4C77-8A12-EA3E8D0237EF}" type="pres">
      <dgm:prSet presAssocID="{C7529C9C-7DFD-477D-8FC2-4AB069515430}" presName="vertThree" presStyleCnt="0"/>
      <dgm:spPr/>
    </dgm:pt>
    <dgm:pt modelId="{AABFF349-4B5B-4F18-B2B5-B0E2163E8472}" type="pres">
      <dgm:prSet presAssocID="{C7529C9C-7DFD-477D-8FC2-4AB069515430}" presName="txThree" presStyleLbl="node3" presStyleIdx="2" presStyleCnt="4">
        <dgm:presLayoutVars>
          <dgm:chPref val="3"/>
        </dgm:presLayoutVars>
      </dgm:prSet>
      <dgm:spPr/>
      <dgm:t>
        <a:bodyPr/>
        <a:lstStyle/>
        <a:p>
          <a:endParaRPr lang="en-CA"/>
        </a:p>
      </dgm:t>
    </dgm:pt>
    <dgm:pt modelId="{4394C6C4-9E30-481C-888F-6A754F745473}" type="pres">
      <dgm:prSet presAssocID="{C7529C9C-7DFD-477D-8FC2-4AB069515430}" presName="horzThree" presStyleCnt="0"/>
      <dgm:spPr/>
    </dgm:pt>
    <dgm:pt modelId="{CAB5240C-2675-419B-9369-F08549C5AA68}" type="pres">
      <dgm:prSet presAssocID="{DA69F661-734F-42E8-BABE-3D0D7D9F9927}" presName="sibSpaceThree" presStyleCnt="0"/>
      <dgm:spPr/>
    </dgm:pt>
    <dgm:pt modelId="{4EB67421-3B28-4B08-AE18-2A09B284A23D}" type="pres">
      <dgm:prSet presAssocID="{E030E7A1-68E7-4B4D-B64F-AF502C71E2CB}" presName="vertThree" presStyleCnt="0"/>
      <dgm:spPr/>
    </dgm:pt>
    <dgm:pt modelId="{E3F0ED4A-C538-46A5-B30F-14E0ACC4BED5}" type="pres">
      <dgm:prSet presAssocID="{E030E7A1-68E7-4B4D-B64F-AF502C71E2CB}" presName="txThree" presStyleLbl="node3" presStyleIdx="3" presStyleCnt="4" custScaleX="116346">
        <dgm:presLayoutVars>
          <dgm:chPref val="3"/>
        </dgm:presLayoutVars>
      </dgm:prSet>
      <dgm:spPr/>
      <dgm:t>
        <a:bodyPr/>
        <a:lstStyle/>
        <a:p>
          <a:endParaRPr lang="en-CA"/>
        </a:p>
      </dgm:t>
    </dgm:pt>
    <dgm:pt modelId="{E3E7EE17-4E50-4C6C-B999-0C440C3F3BD2}" type="pres">
      <dgm:prSet presAssocID="{E030E7A1-68E7-4B4D-B64F-AF502C71E2CB}" presName="horzThree" presStyleCnt="0"/>
      <dgm:spPr/>
    </dgm:pt>
  </dgm:ptLst>
  <dgm:cxnLst>
    <dgm:cxn modelId="{1B08C08A-35D7-42C4-8F41-05E2D2ED2FA1}" srcId="{15030C05-68B7-4A03-B45A-5BF1DBE8FF2E}" destId="{C7529C9C-7DFD-477D-8FC2-4AB069515430}" srcOrd="0" destOrd="0" parTransId="{9FC94420-9A01-4715-B215-0A5031B437D5}" sibTransId="{DA69F661-734F-42E8-BABE-3D0D7D9F9927}"/>
    <dgm:cxn modelId="{ACFD1DFA-CF52-42E4-AE84-44BF59E72857}" srcId="{D71D1671-3F30-490E-9A2C-619DB1BBB0FA}" destId="{531B6FD5-CBA2-4D2F-B3B1-7D74B1348A65}" srcOrd="0" destOrd="0" parTransId="{970CDE9A-55E7-43A6-911E-0A67113EA3E9}" sibTransId="{99BC4A4D-8FA2-4E95-83D2-291C7EF9107E}"/>
    <dgm:cxn modelId="{29C72830-4742-4F07-9812-EA104280889F}" type="presOf" srcId="{C7529C9C-7DFD-477D-8FC2-4AB069515430}" destId="{AABFF349-4B5B-4F18-B2B5-B0E2163E8472}" srcOrd="0" destOrd="0" presId="urn:microsoft.com/office/officeart/2005/8/layout/hierarchy4"/>
    <dgm:cxn modelId="{219B3610-D13B-48B1-82BD-ED3501EC9979}" srcId="{D71D1671-3F30-490E-9A2C-619DB1BBB0FA}" destId="{3A4BC2FF-E641-405E-A1C0-DD2A55C09697}" srcOrd="1" destOrd="0" parTransId="{074F24E1-8F32-4CCE-AF63-CFEADCF79F8D}" sibTransId="{C4177840-AB30-4A3B-928D-88001E840F40}"/>
    <dgm:cxn modelId="{839740C3-C3CC-403E-BDA6-B337F39A9B87}" srcId="{ED8C1B89-E3F1-4CB3-9340-C1949DB9BA6E}" destId="{D71D1671-3F30-490E-9A2C-619DB1BBB0FA}" srcOrd="0" destOrd="0" parTransId="{79464643-1B7D-4582-BB0C-36B23A605034}" sibTransId="{37926B0C-EFF3-496F-90EF-AA4E3463980B}"/>
    <dgm:cxn modelId="{3933AE0C-2CF3-494D-9B34-D90B8C31F7C8}" type="presOf" srcId="{ED8C1B89-E3F1-4CB3-9340-C1949DB9BA6E}" destId="{0BF11515-EA1F-47A0-A1D9-AD454F1ADCEB}" srcOrd="0" destOrd="0" presId="urn:microsoft.com/office/officeart/2005/8/layout/hierarchy4"/>
    <dgm:cxn modelId="{90B14BB7-7ABA-489B-9324-EE44CF20D977}" type="presOf" srcId="{D4E90C54-B3E9-43B7-AC76-C3168A70144D}" destId="{D8125459-D055-42EE-8E24-6F374D01E171}" srcOrd="0" destOrd="0" presId="urn:microsoft.com/office/officeart/2005/8/layout/hierarchy4"/>
    <dgm:cxn modelId="{93371C01-2451-47B7-94B4-0B9A9BC742BE}" type="presOf" srcId="{531B6FD5-CBA2-4D2F-B3B1-7D74B1348A65}" destId="{6FB76B2E-805D-4380-97BF-927AFC6E5AB8}" srcOrd="0" destOrd="0" presId="urn:microsoft.com/office/officeart/2005/8/layout/hierarchy4"/>
    <dgm:cxn modelId="{0661FFC1-A1D6-4EEE-9E42-0BAFDF692826}" srcId="{15030C05-68B7-4A03-B45A-5BF1DBE8FF2E}" destId="{E030E7A1-68E7-4B4D-B64F-AF502C71E2CB}" srcOrd="1" destOrd="0" parTransId="{B5C11B9F-C8A5-4E57-8E51-D4E33255F6E0}" sibTransId="{85D41572-BB21-4B4B-BC89-0CF4048F4921}"/>
    <dgm:cxn modelId="{7B8AC727-C334-490F-8599-91792F96A602}" type="presOf" srcId="{3A4BC2FF-E641-405E-A1C0-DD2A55C09697}" destId="{D9952F6C-7D6F-43A2-9347-0812FCDBDE00}" srcOrd="0" destOrd="0" presId="urn:microsoft.com/office/officeart/2005/8/layout/hierarchy4"/>
    <dgm:cxn modelId="{15451962-F1AE-4EA8-BF05-D00EDCDBC320}" type="presOf" srcId="{E030E7A1-68E7-4B4D-B64F-AF502C71E2CB}" destId="{E3F0ED4A-C538-46A5-B30F-14E0ACC4BED5}" srcOrd="0" destOrd="0" presId="urn:microsoft.com/office/officeart/2005/8/layout/hierarchy4"/>
    <dgm:cxn modelId="{7462BF5C-F668-43DB-8259-0FA4C6A84D00}" type="presOf" srcId="{D71D1671-3F30-490E-9A2C-619DB1BBB0FA}" destId="{A77A3B51-0DA3-4633-BE24-938A8A4BA4BF}" srcOrd="0" destOrd="0" presId="urn:microsoft.com/office/officeart/2005/8/layout/hierarchy4"/>
    <dgm:cxn modelId="{1D2969BC-0BE8-4725-8B78-39A5381BD864}" srcId="{D4E90C54-B3E9-43B7-AC76-C3168A70144D}" destId="{ED8C1B89-E3F1-4CB3-9340-C1949DB9BA6E}" srcOrd="0" destOrd="0" parTransId="{7CBA4029-1215-4291-A8FA-3571C458716B}" sibTransId="{05C0354C-30FB-4946-B27F-44F8A1565440}"/>
    <dgm:cxn modelId="{FD0084DE-BD2A-48F2-8F15-3DFFFE298417}" type="presOf" srcId="{15030C05-68B7-4A03-B45A-5BF1DBE8FF2E}" destId="{1E518FD4-CAF0-4C7E-B1F1-A1C777A391CB}" srcOrd="0" destOrd="0" presId="urn:microsoft.com/office/officeart/2005/8/layout/hierarchy4"/>
    <dgm:cxn modelId="{9409877F-AB87-4F55-9222-A72AAFF900F8}" srcId="{ED8C1B89-E3F1-4CB3-9340-C1949DB9BA6E}" destId="{15030C05-68B7-4A03-B45A-5BF1DBE8FF2E}" srcOrd="1" destOrd="0" parTransId="{8EC7BA95-45FD-4FF3-86F8-1424D2E25009}" sibTransId="{5B5D0FCB-2AEB-4403-BBF6-72A89BA35FEB}"/>
    <dgm:cxn modelId="{48D97207-A7D5-49E6-A847-249FBD7F96C8}" type="presParOf" srcId="{D8125459-D055-42EE-8E24-6F374D01E171}" destId="{5A596867-6623-4E0C-B988-5389A1EF38EB}" srcOrd="0" destOrd="0" presId="urn:microsoft.com/office/officeart/2005/8/layout/hierarchy4"/>
    <dgm:cxn modelId="{527B3794-9FA6-4C57-83AD-8BC829C6ADC9}" type="presParOf" srcId="{5A596867-6623-4E0C-B988-5389A1EF38EB}" destId="{0BF11515-EA1F-47A0-A1D9-AD454F1ADCEB}" srcOrd="0" destOrd="0" presId="urn:microsoft.com/office/officeart/2005/8/layout/hierarchy4"/>
    <dgm:cxn modelId="{84C39D8D-CC2D-47E9-AAED-1830270B282D}" type="presParOf" srcId="{5A596867-6623-4E0C-B988-5389A1EF38EB}" destId="{97774F6C-AD8A-4B09-ADCC-DDD4A3266B55}" srcOrd="1" destOrd="0" presId="urn:microsoft.com/office/officeart/2005/8/layout/hierarchy4"/>
    <dgm:cxn modelId="{121D6C3C-0CB0-4C51-9E54-01BCCF477640}" type="presParOf" srcId="{5A596867-6623-4E0C-B988-5389A1EF38EB}" destId="{C5A35841-AF5C-4784-A4DC-3816E781A0AE}" srcOrd="2" destOrd="0" presId="urn:microsoft.com/office/officeart/2005/8/layout/hierarchy4"/>
    <dgm:cxn modelId="{C7C69B97-0AE9-4619-87B2-38E4AE5FB795}" type="presParOf" srcId="{C5A35841-AF5C-4784-A4DC-3816E781A0AE}" destId="{E7F1126C-E967-4C28-9AB1-4101C13C1A72}" srcOrd="0" destOrd="0" presId="urn:microsoft.com/office/officeart/2005/8/layout/hierarchy4"/>
    <dgm:cxn modelId="{B9AE0598-C558-4167-9BA8-8FD34BA24D32}" type="presParOf" srcId="{E7F1126C-E967-4C28-9AB1-4101C13C1A72}" destId="{A77A3B51-0DA3-4633-BE24-938A8A4BA4BF}" srcOrd="0" destOrd="0" presId="urn:microsoft.com/office/officeart/2005/8/layout/hierarchy4"/>
    <dgm:cxn modelId="{1AA560FD-F7DA-42D7-8679-D60A059068B5}" type="presParOf" srcId="{E7F1126C-E967-4C28-9AB1-4101C13C1A72}" destId="{881F4112-21D9-4B90-B14F-737D74DCF526}" srcOrd="1" destOrd="0" presId="urn:microsoft.com/office/officeart/2005/8/layout/hierarchy4"/>
    <dgm:cxn modelId="{7BACDBC0-B0AC-4637-AC64-9B42835C03E0}" type="presParOf" srcId="{E7F1126C-E967-4C28-9AB1-4101C13C1A72}" destId="{F5C7A2CB-B05C-4EAE-B59E-21D72E943AFA}" srcOrd="2" destOrd="0" presId="urn:microsoft.com/office/officeart/2005/8/layout/hierarchy4"/>
    <dgm:cxn modelId="{441310B6-15A2-40C8-978B-388C2A54F533}" type="presParOf" srcId="{F5C7A2CB-B05C-4EAE-B59E-21D72E943AFA}" destId="{9FED47AF-63CC-4D48-819E-B09574CA1294}" srcOrd="0" destOrd="0" presId="urn:microsoft.com/office/officeart/2005/8/layout/hierarchy4"/>
    <dgm:cxn modelId="{B4491EB0-7B11-46BF-B1E3-AE7EB54A68DE}" type="presParOf" srcId="{9FED47AF-63CC-4D48-819E-B09574CA1294}" destId="{6FB76B2E-805D-4380-97BF-927AFC6E5AB8}" srcOrd="0" destOrd="0" presId="urn:microsoft.com/office/officeart/2005/8/layout/hierarchy4"/>
    <dgm:cxn modelId="{890F5045-CCD0-475A-A4D6-F01624E1E7CA}" type="presParOf" srcId="{9FED47AF-63CC-4D48-819E-B09574CA1294}" destId="{269E453F-48FD-4491-880F-223FCB2C0560}" srcOrd="1" destOrd="0" presId="urn:microsoft.com/office/officeart/2005/8/layout/hierarchy4"/>
    <dgm:cxn modelId="{EC747E45-23E6-4E51-B2A5-054D46CF8F7A}" type="presParOf" srcId="{F5C7A2CB-B05C-4EAE-B59E-21D72E943AFA}" destId="{8DCAF923-FDC1-4DBB-9DC7-6C467F36D065}" srcOrd="1" destOrd="0" presId="urn:microsoft.com/office/officeart/2005/8/layout/hierarchy4"/>
    <dgm:cxn modelId="{2AFFC729-5292-4006-83E7-EC77854DB980}" type="presParOf" srcId="{F5C7A2CB-B05C-4EAE-B59E-21D72E943AFA}" destId="{D30B3ED1-780C-47B8-A1DC-712A8CFBAB1B}" srcOrd="2" destOrd="0" presId="urn:microsoft.com/office/officeart/2005/8/layout/hierarchy4"/>
    <dgm:cxn modelId="{BEFECA19-428A-4A05-AD22-D81DC73F8A4B}" type="presParOf" srcId="{D30B3ED1-780C-47B8-A1DC-712A8CFBAB1B}" destId="{D9952F6C-7D6F-43A2-9347-0812FCDBDE00}" srcOrd="0" destOrd="0" presId="urn:microsoft.com/office/officeart/2005/8/layout/hierarchy4"/>
    <dgm:cxn modelId="{75C18E8D-D22E-4E19-9FF1-6EEFD858BF84}" type="presParOf" srcId="{D30B3ED1-780C-47B8-A1DC-712A8CFBAB1B}" destId="{A0F75879-07CC-49BF-8979-F9BDB4A0F922}" srcOrd="1" destOrd="0" presId="urn:microsoft.com/office/officeart/2005/8/layout/hierarchy4"/>
    <dgm:cxn modelId="{A3D3E1EF-9C34-4630-90F2-C764293E3797}" type="presParOf" srcId="{C5A35841-AF5C-4784-A4DC-3816E781A0AE}" destId="{ECAEAAA0-486B-449C-8105-D53E91F7F463}" srcOrd="1" destOrd="0" presId="urn:microsoft.com/office/officeart/2005/8/layout/hierarchy4"/>
    <dgm:cxn modelId="{71C7C1DA-914B-42F2-8186-E65202E6B12B}" type="presParOf" srcId="{C5A35841-AF5C-4784-A4DC-3816E781A0AE}" destId="{A287E084-C6A0-44EF-A9F6-A55955BD576F}" srcOrd="2" destOrd="0" presId="urn:microsoft.com/office/officeart/2005/8/layout/hierarchy4"/>
    <dgm:cxn modelId="{DE3F0642-374D-4F83-AB95-B1F9C9DD14E1}" type="presParOf" srcId="{A287E084-C6A0-44EF-A9F6-A55955BD576F}" destId="{1E518FD4-CAF0-4C7E-B1F1-A1C777A391CB}" srcOrd="0" destOrd="0" presId="urn:microsoft.com/office/officeart/2005/8/layout/hierarchy4"/>
    <dgm:cxn modelId="{7B6E54BE-33F0-4B35-8EAC-2476E7B5895A}" type="presParOf" srcId="{A287E084-C6A0-44EF-A9F6-A55955BD576F}" destId="{95943580-BB60-4EA5-A1A0-A7D1ADA4CDFB}" srcOrd="1" destOrd="0" presId="urn:microsoft.com/office/officeart/2005/8/layout/hierarchy4"/>
    <dgm:cxn modelId="{AA177A95-E61D-420E-81E9-1A2E51E2F57A}" type="presParOf" srcId="{A287E084-C6A0-44EF-A9F6-A55955BD576F}" destId="{841E4681-8C64-4208-AD09-10009725387A}" srcOrd="2" destOrd="0" presId="urn:microsoft.com/office/officeart/2005/8/layout/hierarchy4"/>
    <dgm:cxn modelId="{B40F54CE-71BE-4070-BF2D-60221A1839B1}" type="presParOf" srcId="{841E4681-8C64-4208-AD09-10009725387A}" destId="{C0C074FE-4E2F-4C77-8A12-EA3E8D0237EF}" srcOrd="0" destOrd="0" presId="urn:microsoft.com/office/officeart/2005/8/layout/hierarchy4"/>
    <dgm:cxn modelId="{96640E2A-7403-4F4D-837E-BB75AA2EC88C}" type="presParOf" srcId="{C0C074FE-4E2F-4C77-8A12-EA3E8D0237EF}" destId="{AABFF349-4B5B-4F18-B2B5-B0E2163E8472}" srcOrd="0" destOrd="0" presId="urn:microsoft.com/office/officeart/2005/8/layout/hierarchy4"/>
    <dgm:cxn modelId="{83D59A60-F034-48DE-951D-AC0C04ED06E1}" type="presParOf" srcId="{C0C074FE-4E2F-4C77-8A12-EA3E8D0237EF}" destId="{4394C6C4-9E30-481C-888F-6A754F745473}" srcOrd="1" destOrd="0" presId="urn:microsoft.com/office/officeart/2005/8/layout/hierarchy4"/>
    <dgm:cxn modelId="{2DA94002-6C5C-4580-BE60-619CD68B33FF}" type="presParOf" srcId="{841E4681-8C64-4208-AD09-10009725387A}" destId="{CAB5240C-2675-419B-9369-F08549C5AA68}" srcOrd="1" destOrd="0" presId="urn:microsoft.com/office/officeart/2005/8/layout/hierarchy4"/>
    <dgm:cxn modelId="{7C75051A-8764-4AA6-A70B-ED02FF7959A7}" type="presParOf" srcId="{841E4681-8C64-4208-AD09-10009725387A}" destId="{4EB67421-3B28-4B08-AE18-2A09B284A23D}" srcOrd="2" destOrd="0" presId="urn:microsoft.com/office/officeart/2005/8/layout/hierarchy4"/>
    <dgm:cxn modelId="{33ADCB1F-E246-47E6-8816-75AD29D1CE9A}" type="presParOf" srcId="{4EB67421-3B28-4B08-AE18-2A09B284A23D}" destId="{E3F0ED4A-C538-46A5-B30F-14E0ACC4BED5}" srcOrd="0" destOrd="0" presId="urn:microsoft.com/office/officeart/2005/8/layout/hierarchy4"/>
    <dgm:cxn modelId="{36AFCDC8-6E4F-4F5A-BE45-97F23F171BA3}" type="presParOf" srcId="{4EB67421-3B28-4B08-AE18-2A09B284A23D}" destId="{E3E7EE17-4E50-4C6C-B999-0C440C3F3BD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90C54-B3E9-43B7-AC76-C3168A70144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CA"/>
        </a:p>
      </dgm:t>
    </dgm:pt>
    <dgm:pt modelId="{D71D1671-3F30-490E-9A2C-619DB1BBB0FA}">
      <dgm:prSet phldrT="[Text]"/>
      <dgm:spPr/>
      <dgm:t>
        <a:bodyPr/>
        <a:lstStyle/>
        <a:p>
          <a:r>
            <a:rPr lang="en-CA" dirty="0" smtClean="0"/>
            <a:t>Elem</a:t>
          </a:r>
          <a:endParaRPr lang="en-CA" dirty="0"/>
        </a:p>
      </dgm:t>
    </dgm:pt>
    <dgm:pt modelId="{79464643-1B7D-4582-BB0C-36B23A605034}" type="parTrans" cxnId="{839740C3-C3CC-403E-BDA6-B337F39A9B87}">
      <dgm:prSet/>
      <dgm:spPr/>
      <dgm:t>
        <a:bodyPr/>
        <a:lstStyle/>
        <a:p>
          <a:endParaRPr lang="en-CA"/>
        </a:p>
      </dgm:t>
    </dgm:pt>
    <dgm:pt modelId="{37926B0C-EFF3-496F-90EF-AA4E3463980B}" type="sibTrans" cxnId="{839740C3-C3CC-403E-BDA6-B337F39A9B87}">
      <dgm:prSet/>
      <dgm:spPr/>
      <dgm:t>
        <a:bodyPr/>
        <a:lstStyle/>
        <a:p>
          <a:endParaRPr lang="en-CA"/>
        </a:p>
      </dgm:t>
    </dgm:pt>
    <dgm:pt modelId="{531B6FD5-CBA2-4D2F-B3B1-7D74B1348A65}">
      <dgm:prSet phldrT="[Text]"/>
      <dgm:spPr/>
      <dgm:t>
        <a:bodyPr/>
        <a:lstStyle/>
        <a:p>
          <a:r>
            <a:rPr lang="en-CA" dirty="0" smtClean="0"/>
            <a:t>B.A.</a:t>
          </a:r>
          <a:endParaRPr lang="en-CA" dirty="0"/>
        </a:p>
      </dgm:t>
    </dgm:pt>
    <dgm:pt modelId="{970CDE9A-55E7-43A6-911E-0A67113EA3E9}" type="parTrans" cxnId="{ACFD1DFA-CF52-42E4-AE84-44BF59E72857}">
      <dgm:prSet/>
      <dgm:spPr/>
      <dgm:t>
        <a:bodyPr/>
        <a:lstStyle/>
        <a:p>
          <a:endParaRPr lang="en-CA"/>
        </a:p>
      </dgm:t>
    </dgm:pt>
    <dgm:pt modelId="{99BC4A4D-8FA2-4E95-83D2-291C7EF9107E}" type="sibTrans" cxnId="{ACFD1DFA-CF52-42E4-AE84-44BF59E72857}">
      <dgm:prSet/>
      <dgm:spPr/>
      <dgm:t>
        <a:bodyPr/>
        <a:lstStyle/>
        <a:p>
          <a:endParaRPr lang="en-CA"/>
        </a:p>
      </dgm:t>
    </dgm:pt>
    <dgm:pt modelId="{3A4BC2FF-E641-405E-A1C0-DD2A55C09697}">
      <dgm:prSet phldrT="[Text]"/>
      <dgm:spPr/>
      <dgm:t>
        <a:bodyPr/>
        <a:lstStyle/>
        <a:p>
          <a:r>
            <a:rPr lang="en-CA" dirty="0" smtClean="0"/>
            <a:t>B.Ed.</a:t>
          </a:r>
          <a:endParaRPr lang="en-CA" dirty="0"/>
        </a:p>
      </dgm:t>
    </dgm:pt>
    <dgm:pt modelId="{074F24E1-8F32-4CCE-AF63-CFEADCF79F8D}" type="parTrans" cxnId="{219B3610-D13B-48B1-82BD-ED3501EC9979}">
      <dgm:prSet/>
      <dgm:spPr/>
      <dgm:t>
        <a:bodyPr/>
        <a:lstStyle/>
        <a:p>
          <a:endParaRPr lang="en-CA"/>
        </a:p>
      </dgm:t>
    </dgm:pt>
    <dgm:pt modelId="{C4177840-AB30-4A3B-928D-88001E840F40}" type="sibTrans" cxnId="{219B3610-D13B-48B1-82BD-ED3501EC9979}">
      <dgm:prSet/>
      <dgm:spPr/>
      <dgm:t>
        <a:bodyPr/>
        <a:lstStyle/>
        <a:p>
          <a:endParaRPr lang="en-CA"/>
        </a:p>
      </dgm:t>
    </dgm:pt>
    <dgm:pt modelId="{15030C05-68B7-4A03-B45A-5BF1DBE8FF2E}">
      <dgm:prSet phldrT="[Text]"/>
      <dgm:spPr/>
      <dgm:t>
        <a:bodyPr/>
        <a:lstStyle/>
        <a:p>
          <a:r>
            <a:rPr lang="en-CA" dirty="0" smtClean="0"/>
            <a:t>Secondary</a:t>
          </a:r>
          <a:endParaRPr lang="en-CA" dirty="0"/>
        </a:p>
      </dgm:t>
    </dgm:pt>
    <dgm:pt modelId="{8EC7BA95-45FD-4FF3-86F8-1424D2E25009}" type="parTrans" cxnId="{9409877F-AB87-4F55-9222-A72AAFF900F8}">
      <dgm:prSet/>
      <dgm:spPr/>
      <dgm:t>
        <a:bodyPr/>
        <a:lstStyle/>
        <a:p>
          <a:endParaRPr lang="en-CA"/>
        </a:p>
      </dgm:t>
    </dgm:pt>
    <dgm:pt modelId="{5B5D0FCB-2AEB-4403-BBF6-72A89BA35FEB}" type="sibTrans" cxnId="{9409877F-AB87-4F55-9222-A72AAFF900F8}">
      <dgm:prSet/>
      <dgm:spPr/>
      <dgm:t>
        <a:bodyPr/>
        <a:lstStyle/>
        <a:p>
          <a:endParaRPr lang="en-CA"/>
        </a:p>
      </dgm:t>
    </dgm:pt>
    <dgm:pt modelId="{C7529C9C-7DFD-477D-8FC2-4AB069515430}">
      <dgm:prSet phldrT="[Text]"/>
      <dgm:spPr/>
      <dgm:t>
        <a:bodyPr/>
        <a:lstStyle/>
        <a:p>
          <a:r>
            <a:rPr lang="en-CA" dirty="0" smtClean="0"/>
            <a:t>B.Sc.</a:t>
          </a:r>
          <a:endParaRPr lang="en-CA" dirty="0"/>
        </a:p>
      </dgm:t>
    </dgm:pt>
    <dgm:pt modelId="{9FC94420-9A01-4715-B215-0A5031B437D5}" type="parTrans" cxnId="{1B08C08A-35D7-42C4-8F41-05E2D2ED2FA1}">
      <dgm:prSet/>
      <dgm:spPr/>
      <dgm:t>
        <a:bodyPr/>
        <a:lstStyle/>
        <a:p>
          <a:endParaRPr lang="en-CA"/>
        </a:p>
      </dgm:t>
    </dgm:pt>
    <dgm:pt modelId="{DA69F661-734F-42E8-BABE-3D0D7D9F9927}" type="sibTrans" cxnId="{1B08C08A-35D7-42C4-8F41-05E2D2ED2FA1}">
      <dgm:prSet/>
      <dgm:spPr/>
      <dgm:t>
        <a:bodyPr/>
        <a:lstStyle/>
        <a:p>
          <a:endParaRPr lang="en-CA"/>
        </a:p>
      </dgm:t>
    </dgm:pt>
    <dgm:pt modelId="{E030E7A1-68E7-4B4D-B64F-AF502C71E2CB}">
      <dgm:prSet/>
      <dgm:spPr/>
      <dgm:t>
        <a:bodyPr/>
        <a:lstStyle/>
        <a:p>
          <a:r>
            <a:rPr lang="en-CA" dirty="0" smtClean="0"/>
            <a:t>B.Ed.</a:t>
          </a:r>
          <a:endParaRPr lang="en-CA" dirty="0"/>
        </a:p>
      </dgm:t>
    </dgm:pt>
    <dgm:pt modelId="{B5C11B9F-C8A5-4E57-8E51-D4E33255F6E0}" type="parTrans" cxnId="{0661FFC1-A1D6-4EEE-9E42-0BAFDF692826}">
      <dgm:prSet/>
      <dgm:spPr/>
      <dgm:t>
        <a:bodyPr/>
        <a:lstStyle/>
        <a:p>
          <a:endParaRPr lang="en-CA"/>
        </a:p>
      </dgm:t>
    </dgm:pt>
    <dgm:pt modelId="{85D41572-BB21-4B4B-BC89-0CF4048F4921}" type="sibTrans" cxnId="{0661FFC1-A1D6-4EEE-9E42-0BAFDF692826}">
      <dgm:prSet/>
      <dgm:spPr/>
      <dgm:t>
        <a:bodyPr/>
        <a:lstStyle/>
        <a:p>
          <a:endParaRPr lang="en-CA"/>
        </a:p>
      </dgm:t>
    </dgm:pt>
    <dgm:pt modelId="{ED8C1B89-E3F1-4CB3-9340-C1949DB9BA6E}">
      <dgm:prSet phldrT="[Text]"/>
      <dgm:spPr/>
      <dgm:t>
        <a:bodyPr/>
        <a:lstStyle/>
        <a:p>
          <a:r>
            <a:rPr lang="en-CA" dirty="0" smtClean="0"/>
            <a:t>Bachelor Subject + B.Ed.</a:t>
          </a:r>
          <a:endParaRPr lang="en-CA" dirty="0"/>
        </a:p>
      </dgm:t>
    </dgm:pt>
    <dgm:pt modelId="{05C0354C-30FB-4946-B27F-44F8A1565440}" type="sibTrans" cxnId="{1D2969BC-0BE8-4725-8B78-39A5381BD864}">
      <dgm:prSet/>
      <dgm:spPr/>
      <dgm:t>
        <a:bodyPr/>
        <a:lstStyle/>
        <a:p>
          <a:endParaRPr lang="en-CA"/>
        </a:p>
      </dgm:t>
    </dgm:pt>
    <dgm:pt modelId="{7CBA4029-1215-4291-A8FA-3571C458716B}" type="parTrans" cxnId="{1D2969BC-0BE8-4725-8B78-39A5381BD864}">
      <dgm:prSet/>
      <dgm:spPr/>
      <dgm:t>
        <a:bodyPr/>
        <a:lstStyle/>
        <a:p>
          <a:endParaRPr lang="en-CA"/>
        </a:p>
      </dgm:t>
    </dgm:pt>
    <dgm:pt modelId="{D8125459-D055-42EE-8E24-6F374D01E171}" type="pres">
      <dgm:prSet presAssocID="{D4E90C54-B3E9-43B7-AC76-C3168A70144D}" presName="Name0" presStyleCnt="0">
        <dgm:presLayoutVars>
          <dgm:chPref val="1"/>
          <dgm:dir/>
          <dgm:animOne val="branch"/>
          <dgm:animLvl val="lvl"/>
          <dgm:resizeHandles/>
        </dgm:presLayoutVars>
      </dgm:prSet>
      <dgm:spPr/>
      <dgm:t>
        <a:bodyPr/>
        <a:lstStyle/>
        <a:p>
          <a:endParaRPr lang="en-CA"/>
        </a:p>
      </dgm:t>
    </dgm:pt>
    <dgm:pt modelId="{5A596867-6623-4E0C-B988-5389A1EF38EB}" type="pres">
      <dgm:prSet presAssocID="{ED8C1B89-E3F1-4CB3-9340-C1949DB9BA6E}" presName="vertOne" presStyleCnt="0"/>
      <dgm:spPr/>
    </dgm:pt>
    <dgm:pt modelId="{0BF11515-EA1F-47A0-A1D9-AD454F1ADCEB}" type="pres">
      <dgm:prSet presAssocID="{ED8C1B89-E3F1-4CB3-9340-C1949DB9BA6E}" presName="txOne" presStyleLbl="node0" presStyleIdx="0" presStyleCnt="1">
        <dgm:presLayoutVars>
          <dgm:chPref val="3"/>
        </dgm:presLayoutVars>
      </dgm:prSet>
      <dgm:spPr/>
      <dgm:t>
        <a:bodyPr/>
        <a:lstStyle/>
        <a:p>
          <a:endParaRPr lang="en-CA"/>
        </a:p>
      </dgm:t>
    </dgm:pt>
    <dgm:pt modelId="{97774F6C-AD8A-4B09-ADCC-DDD4A3266B55}" type="pres">
      <dgm:prSet presAssocID="{ED8C1B89-E3F1-4CB3-9340-C1949DB9BA6E}" presName="parTransOne" presStyleCnt="0"/>
      <dgm:spPr/>
    </dgm:pt>
    <dgm:pt modelId="{C5A35841-AF5C-4784-A4DC-3816E781A0AE}" type="pres">
      <dgm:prSet presAssocID="{ED8C1B89-E3F1-4CB3-9340-C1949DB9BA6E}" presName="horzOne" presStyleCnt="0"/>
      <dgm:spPr/>
    </dgm:pt>
    <dgm:pt modelId="{E7F1126C-E967-4C28-9AB1-4101C13C1A72}" type="pres">
      <dgm:prSet presAssocID="{D71D1671-3F30-490E-9A2C-619DB1BBB0FA}" presName="vertTwo" presStyleCnt="0"/>
      <dgm:spPr/>
    </dgm:pt>
    <dgm:pt modelId="{A77A3B51-0DA3-4633-BE24-938A8A4BA4BF}" type="pres">
      <dgm:prSet presAssocID="{D71D1671-3F30-490E-9A2C-619DB1BBB0FA}" presName="txTwo" presStyleLbl="node2" presStyleIdx="0" presStyleCnt="2" custScaleX="74237">
        <dgm:presLayoutVars>
          <dgm:chPref val="3"/>
        </dgm:presLayoutVars>
      </dgm:prSet>
      <dgm:spPr/>
      <dgm:t>
        <a:bodyPr/>
        <a:lstStyle/>
        <a:p>
          <a:endParaRPr lang="en-CA"/>
        </a:p>
      </dgm:t>
    </dgm:pt>
    <dgm:pt modelId="{881F4112-21D9-4B90-B14F-737D74DCF526}" type="pres">
      <dgm:prSet presAssocID="{D71D1671-3F30-490E-9A2C-619DB1BBB0FA}" presName="parTransTwo" presStyleCnt="0"/>
      <dgm:spPr/>
    </dgm:pt>
    <dgm:pt modelId="{F5C7A2CB-B05C-4EAE-B59E-21D72E943AFA}" type="pres">
      <dgm:prSet presAssocID="{D71D1671-3F30-490E-9A2C-619DB1BBB0FA}" presName="horzTwo" presStyleCnt="0"/>
      <dgm:spPr/>
    </dgm:pt>
    <dgm:pt modelId="{9FED47AF-63CC-4D48-819E-B09574CA1294}" type="pres">
      <dgm:prSet presAssocID="{531B6FD5-CBA2-4D2F-B3B1-7D74B1348A65}" presName="vertThree" presStyleCnt="0"/>
      <dgm:spPr/>
    </dgm:pt>
    <dgm:pt modelId="{6FB76B2E-805D-4380-97BF-927AFC6E5AB8}" type="pres">
      <dgm:prSet presAssocID="{531B6FD5-CBA2-4D2F-B3B1-7D74B1348A65}" presName="txThree" presStyleLbl="node3" presStyleIdx="0" presStyleCnt="4" custScaleX="55771">
        <dgm:presLayoutVars>
          <dgm:chPref val="3"/>
        </dgm:presLayoutVars>
      </dgm:prSet>
      <dgm:spPr/>
      <dgm:t>
        <a:bodyPr/>
        <a:lstStyle/>
        <a:p>
          <a:endParaRPr lang="en-CA"/>
        </a:p>
      </dgm:t>
    </dgm:pt>
    <dgm:pt modelId="{269E453F-48FD-4491-880F-223FCB2C0560}" type="pres">
      <dgm:prSet presAssocID="{531B6FD5-CBA2-4D2F-B3B1-7D74B1348A65}" presName="horzThree" presStyleCnt="0"/>
      <dgm:spPr/>
    </dgm:pt>
    <dgm:pt modelId="{8DCAF923-FDC1-4DBB-9DC7-6C467F36D065}" type="pres">
      <dgm:prSet presAssocID="{99BC4A4D-8FA2-4E95-83D2-291C7EF9107E}" presName="sibSpaceThree" presStyleCnt="0"/>
      <dgm:spPr/>
    </dgm:pt>
    <dgm:pt modelId="{D30B3ED1-780C-47B8-A1DC-712A8CFBAB1B}" type="pres">
      <dgm:prSet presAssocID="{3A4BC2FF-E641-405E-A1C0-DD2A55C09697}" presName="vertThree" presStyleCnt="0"/>
      <dgm:spPr/>
    </dgm:pt>
    <dgm:pt modelId="{D9952F6C-7D6F-43A2-9347-0812FCDBDE00}" type="pres">
      <dgm:prSet presAssocID="{3A4BC2FF-E641-405E-A1C0-DD2A55C09697}" presName="txThree" presStyleLbl="node3" presStyleIdx="1" presStyleCnt="4" custScaleX="84855">
        <dgm:presLayoutVars>
          <dgm:chPref val="3"/>
        </dgm:presLayoutVars>
      </dgm:prSet>
      <dgm:spPr/>
      <dgm:t>
        <a:bodyPr/>
        <a:lstStyle/>
        <a:p>
          <a:endParaRPr lang="en-CA"/>
        </a:p>
      </dgm:t>
    </dgm:pt>
    <dgm:pt modelId="{A0F75879-07CC-49BF-8979-F9BDB4A0F922}" type="pres">
      <dgm:prSet presAssocID="{3A4BC2FF-E641-405E-A1C0-DD2A55C09697}" presName="horzThree" presStyleCnt="0"/>
      <dgm:spPr/>
    </dgm:pt>
    <dgm:pt modelId="{ECAEAAA0-486B-449C-8105-D53E91F7F463}" type="pres">
      <dgm:prSet presAssocID="{37926B0C-EFF3-496F-90EF-AA4E3463980B}" presName="sibSpaceTwo" presStyleCnt="0"/>
      <dgm:spPr/>
    </dgm:pt>
    <dgm:pt modelId="{A287E084-C6A0-44EF-A9F6-A55955BD576F}" type="pres">
      <dgm:prSet presAssocID="{15030C05-68B7-4A03-B45A-5BF1DBE8FF2E}" presName="vertTwo" presStyleCnt="0"/>
      <dgm:spPr/>
    </dgm:pt>
    <dgm:pt modelId="{1E518FD4-CAF0-4C7E-B1F1-A1C777A391CB}" type="pres">
      <dgm:prSet presAssocID="{15030C05-68B7-4A03-B45A-5BF1DBE8FF2E}" presName="txTwo" presStyleLbl="node2" presStyleIdx="1" presStyleCnt="2" custScaleX="111617">
        <dgm:presLayoutVars>
          <dgm:chPref val="3"/>
        </dgm:presLayoutVars>
      </dgm:prSet>
      <dgm:spPr/>
      <dgm:t>
        <a:bodyPr/>
        <a:lstStyle/>
        <a:p>
          <a:endParaRPr lang="en-CA"/>
        </a:p>
      </dgm:t>
    </dgm:pt>
    <dgm:pt modelId="{95943580-BB60-4EA5-A1A0-A7D1ADA4CDFB}" type="pres">
      <dgm:prSet presAssocID="{15030C05-68B7-4A03-B45A-5BF1DBE8FF2E}" presName="parTransTwo" presStyleCnt="0"/>
      <dgm:spPr/>
    </dgm:pt>
    <dgm:pt modelId="{841E4681-8C64-4208-AD09-10009725387A}" type="pres">
      <dgm:prSet presAssocID="{15030C05-68B7-4A03-B45A-5BF1DBE8FF2E}" presName="horzTwo" presStyleCnt="0"/>
      <dgm:spPr/>
    </dgm:pt>
    <dgm:pt modelId="{C0C074FE-4E2F-4C77-8A12-EA3E8D0237EF}" type="pres">
      <dgm:prSet presAssocID="{C7529C9C-7DFD-477D-8FC2-4AB069515430}" presName="vertThree" presStyleCnt="0"/>
      <dgm:spPr/>
    </dgm:pt>
    <dgm:pt modelId="{AABFF349-4B5B-4F18-B2B5-B0E2163E8472}" type="pres">
      <dgm:prSet presAssocID="{C7529C9C-7DFD-477D-8FC2-4AB069515430}" presName="txThree" presStyleLbl="node3" presStyleIdx="2" presStyleCnt="4">
        <dgm:presLayoutVars>
          <dgm:chPref val="3"/>
        </dgm:presLayoutVars>
      </dgm:prSet>
      <dgm:spPr/>
      <dgm:t>
        <a:bodyPr/>
        <a:lstStyle/>
        <a:p>
          <a:endParaRPr lang="en-CA"/>
        </a:p>
      </dgm:t>
    </dgm:pt>
    <dgm:pt modelId="{4394C6C4-9E30-481C-888F-6A754F745473}" type="pres">
      <dgm:prSet presAssocID="{C7529C9C-7DFD-477D-8FC2-4AB069515430}" presName="horzThree" presStyleCnt="0"/>
      <dgm:spPr/>
    </dgm:pt>
    <dgm:pt modelId="{CAB5240C-2675-419B-9369-F08549C5AA68}" type="pres">
      <dgm:prSet presAssocID="{DA69F661-734F-42E8-BABE-3D0D7D9F9927}" presName="sibSpaceThree" presStyleCnt="0"/>
      <dgm:spPr/>
    </dgm:pt>
    <dgm:pt modelId="{4EB67421-3B28-4B08-AE18-2A09B284A23D}" type="pres">
      <dgm:prSet presAssocID="{E030E7A1-68E7-4B4D-B64F-AF502C71E2CB}" presName="vertThree" presStyleCnt="0"/>
      <dgm:spPr/>
    </dgm:pt>
    <dgm:pt modelId="{E3F0ED4A-C538-46A5-B30F-14E0ACC4BED5}" type="pres">
      <dgm:prSet presAssocID="{E030E7A1-68E7-4B4D-B64F-AF502C71E2CB}" presName="txThree" presStyleLbl="node3" presStyleIdx="3" presStyleCnt="4">
        <dgm:presLayoutVars>
          <dgm:chPref val="3"/>
        </dgm:presLayoutVars>
      </dgm:prSet>
      <dgm:spPr/>
      <dgm:t>
        <a:bodyPr/>
        <a:lstStyle/>
        <a:p>
          <a:endParaRPr lang="en-CA"/>
        </a:p>
      </dgm:t>
    </dgm:pt>
    <dgm:pt modelId="{E3E7EE17-4E50-4C6C-B999-0C440C3F3BD2}" type="pres">
      <dgm:prSet presAssocID="{E030E7A1-68E7-4B4D-B64F-AF502C71E2CB}" presName="horzThree" presStyleCnt="0"/>
      <dgm:spPr/>
    </dgm:pt>
  </dgm:ptLst>
  <dgm:cxnLst>
    <dgm:cxn modelId="{1B08C08A-35D7-42C4-8F41-05E2D2ED2FA1}" srcId="{15030C05-68B7-4A03-B45A-5BF1DBE8FF2E}" destId="{C7529C9C-7DFD-477D-8FC2-4AB069515430}" srcOrd="0" destOrd="0" parTransId="{9FC94420-9A01-4715-B215-0A5031B437D5}" sibTransId="{DA69F661-734F-42E8-BABE-3D0D7D9F9927}"/>
    <dgm:cxn modelId="{ACFD1DFA-CF52-42E4-AE84-44BF59E72857}" srcId="{D71D1671-3F30-490E-9A2C-619DB1BBB0FA}" destId="{531B6FD5-CBA2-4D2F-B3B1-7D74B1348A65}" srcOrd="0" destOrd="0" parTransId="{970CDE9A-55E7-43A6-911E-0A67113EA3E9}" sibTransId="{99BC4A4D-8FA2-4E95-83D2-291C7EF9107E}"/>
    <dgm:cxn modelId="{0F34CE43-FB6F-4C2C-B25E-637509D3B5EF}" type="presOf" srcId="{D71D1671-3F30-490E-9A2C-619DB1BBB0FA}" destId="{A77A3B51-0DA3-4633-BE24-938A8A4BA4BF}" srcOrd="0" destOrd="0" presId="urn:microsoft.com/office/officeart/2005/8/layout/hierarchy4"/>
    <dgm:cxn modelId="{219B3610-D13B-48B1-82BD-ED3501EC9979}" srcId="{D71D1671-3F30-490E-9A2C-619DB1BBB0FA}" destId="{3A4BC2FF-E641-405E-A1C0-DD2A55C09697}" srcOrd="1" destOrd="0" parTransId="{074F24E1-8F32-4CCE-AF63-CFEADCF79F8D}" sibTransId="{C4177840-AB30-4A3B-928D-88001E840F40}"/>
    <dgm:cxn modelId="{4F2326E7-0EEA-4139-99D6-BF9B065F8A6B}" type="presOf" srcId="{3A4BC2FF-E641-405E-A1C0-DD2A55C09697}" destId="{D9952F6C-7D6F-43A2-9347-0812FCDBDE00}" srcOrd="0" destOrd="0" presId="urn:microsoft.com/office/officeart/2005/8/layout/hierarchy4"/>
    <dgm:cxn modelId="{839740C3-C3CC-403E-BDA6-B337F39A9B87}" srcId="{ED8C1B89-E3F1-4CB3-9340-C1949DB9BA6E}" destId="{D71D1671-3F30-490E-9A2C-619DB1BBB0FA}" srcOrd="0" destOrd="0" parTransId="{79464643-1B7D-4582-BB0C-36B23A605034}" sibTransId="{37926B0C-EFF3-496F-90EF-AA4E3463980B}"/>
    <dgm:cxn modelId="{91827C5B-9E7A-4C3C-B174-D65E0C6BCD83}" type="presOf" srcId="{D4E90C54-B3E9-43B7-AC76-C3168A70144D}" destId="{D8125459-D055-42EE-8E24-6F374D01E171}" srcOrd="0" destOrd="0" presId="urn:microsoft.com/office/officeart/2005/8/layout/hierarchy4"/>
    <dgm:cxn modelId="{F286FE24-D38E-40E3-B6CE-7BF951C70D30}" type="presOf" srcId="{531B6FD5-CBA2-4D2F-B3B1-7D74B1348A65}" destId="{6FB76B2E-805D-4380-97BF-927AFC6E5AB8}" srcOrd="0" destOrd="0" presId="urn:microsoft.com/office/officeart/2005/8/layout/hierarchy4"/>
    <dgm:cxn modelId="{0661FFC1-A1D6-4EEE-9E42-0BAFDF692826}" srcId="{15030C05-68B7-4A03-B45A-5BF1DBE8FF2E}" destId="{E030E7A1-68E7-4B4D-B64F-AF502C71E2CB}" srcOrd="1" destOrd="0" parTransId="{B5C11B9F-C8A5-4E57-8E51-D4E33255F6E0}" sibTransId="{85D41572-BB21-4B4B-BC89-0CF4048F4921}"/>
    <dgm:cxn modelId="{6D5B0B26-82D9-4D2B-BAFC-FBAC89DB9538}" type="presOf" srcId="{C7529C9C-7DFD-477D-8FC2-4AB069515430}" destId="{AABFF349-4B5B-4F18-B2B5-B0E2163E8472}" srcOrd="0" destOrd="0" presId="urn:microsoft.com/office/officeart/2005/8/layout/hierarchy4"/>
    <dgm:cxn modelId="{685D0494-A2D1-4893-B6C3-33FBD66387DA}" type="presOf" srcId="{E030E7A1-68E7-4B4D-B64F-AF502C71E2CB}" destId="{E3F0ED4A-C538-46A5-B30F-14E0ACC4BED5}" srcOrd="0" destOrd="0" presId="urn:microsoft.com/office/officeart/2005/8/layout/hierarchy4"/>
    <dgm:cxn modelId="{AE6FBEC0-10F0-4D17-BC11-7CEAC0A6422B}" type="presOf" srcId="{15030C05-68B7-4A03-B45A-5BF1DBE8FF2E}" destId="{1E518FD4-CAF0-4C7E-B1F1-A1C777A391CB}" srcOrd="0" destOrd="0" presId="urn:microsoft.com/office/officeart/2005/8/layout/hierarchy4"/>
    <dgm:cxn modelId="{ED7F132B-AACA-4C49-90CF-E0C8689869A3}" type="presOf" srcId="{ED8C1B89-E3F1-4CB3-9340-C1949DB9BA6E}" destId="{0BF11515-EA1F-47A0-A1D9-AD454F1ADCEB}" srcOrd="0" destOrd="0" presId="urn:microsoft.com/office/officeart/2005/8/layout/hierarchy4"/>
    <dgm:cxn modelId="{1D2969BC-0BE8-4725-8B78-39A5381BD864}" srcId="{D4E90C54-B3E9-43B7-AC76-C3168A70144D}" destId="{ED8C1B89-E3F1-4CB3-9340-C1949DB9BA6E}" srcOrd="0" destOrd="0" parTransId="{7CBA4029-1215-4291-A8FA-3571C458716B}" sibTransId="{05C0354C-30FB-4946-B27F-44F8A1565440}"/>
    <dgm:cxn modelId="{9409877F-AB87-4F55-9222-A72AAFF900F8}" srcId="{ED8C1B89-E3F1-4CB3-9340-C1949DB9BA6E}" destId="{15030C05-68B7-4A03-B45A-5BF1DBE8FF2E}" srcOrd="1" destOrd="0" parTransId="{8EC7BA95-45FD-4FF3-86F8-1424D2E25009}" sibTransId="{5B5D0FCB-2AEB-4403-BBF6-72A89BA35FEB}"/>
    <dgm:cxn modelId="{6A7CD22D-782E-42CF-BD1E-656FC7D10AA2}" type="presParOf" srcId="{D8125459-D055-42EE-8E24-6F374D01E171}" destId="{5A596867-6623-4E0C-B988-5389A1EF38EB}" srcOrd="0" destOrd="0" presId="urn:microsoft.com/office/officeart/2005/8/layout/hierarchy4"/>
    <dgm:cxn modelId="{36537279-3019-492C-AD18-D02E23CFAB9B}" type="presParOf" srcId="{5A596867-6623-4E0C-B988-5389A1EF38EB}" destId="{0BF11515-EA1F-47A0-A1D9-AD454F1ADCEB}" srcOrd="0" destOrd="0" presId="urn:microsoft.com/office/officeart/2005/8/layout/hierarchy4"/>
    <dgm:cxn modelId="{232C2BD0-D78C-483E-8CB6-7F222ACBD0F9}" type="presParOf" srcId="{5A596867-6623-4E0C-B988-5389A1EF38EB}" destId="{97774F6C-AD8A-4B09-ADCC-DDD4A3266B55}" srcOrd="1" destOrd="0" presId="urn:microsoft.com/office/officeart/2005/8/layout/hierarchy4"/>
    <dgm:cxn modelId="{53DE50F2-6C8C-47B2-9A28-7F9B3C5BD765}" type="presParOf" srcId="{5A596867-6623-4E0C-B988-5389A1EF38EB}" destId="{C5A35841-AF5C-4784-A4DC-3816E781A0AE}" srcOrd="2" destOrd="0" presId="urn:microsoft.com/office/officeart/2005/8/layout/hierarchy4"/>
    <dgm:cxn modelId="{BED02B0A-2899-4706-9EFC-D7195F086394}" type="presParOf" srcId="{C5A35841-AF5C-4784-A4DC-3816E781A0AE}" destId="{E7F1126C-E967-4C28-9AB1-4101C13C1A72}" srcOrd="0" destOrd="0" presId="urn:microsoft.com/office/officeart/2005/8/layout/hierarchy4"/>
    <dgm:cxn modelId="{9A191A53-5D99-4B93-B0B9-6B9E6F08F51F}" type="presParOf" srcId="{E7F1126C-E967-4C28-9AB1-4101C13C1A72}" destId="{A77A3B51-0DA3-4633-BE24-938A8A4BA4BF}" srcOrd="0" destOrd="0" presId="urn:microsoft.com/office/officeart/2005/8/layout/hierarchy4"/>
    <dgm:cxn modelId="{6B40CE19-4140-4B2E-B10C-E20D3E1DFA99}" type="presParOf" srcId="{E7F1126C-E967-4C28-9AB1-4101C13C1A72}" destId="{881F4112-21D9-4B90-B14F-737D74DCF526}" srcOrd="1" destOrd="0" presId="urn:microsoft.com/office/officeart/2005/8/layout/hierarchy4"/>
    <dgm:cxn modelId="{86E4F4A1-1929-4B10-B479-D4DCB7CD8029}" type="presParOf" srcId="{E7F1126C-E967-4C28-9AB1-4101C13C1A72}" destId="{F5C7A2CB-B05C-4EAE-B59E-21D72E943AFA}" srcOrd="2" destOrd="0" presId="urn:microsoft.com/office/officeart/2005/8/layout/hierarchy4"/>
    <dgm:cxn modelId="{182D7D8E-ECF4-4A42-8B66-710BD2F46CCE}" type="presParOf" srcId="{F5C7A2CB-B05C-4EAE-B59E-21D72E943AFA}" destId="{9FED47AF-63CC-4D48-819E-B09574CA1294}" srcOrd="0" destOrd="0" presId="urn:microsoft.com/office/officeart/2005/8/layout/hierarchy4"/>
    <dgm:cxn modelId="{25C5C2DE-56D2-4E7E-842F-1F6F1D7333C5}" type="presParOf" srcId="{9FED47AF-63CC-4D48-819E-B09574CA1294}" destId="{6FB76B2E-805D-4380-97BF-927AFC6E5AB8}" srcOrd="0" destOrd="0" presId="urn:microsoft.com/office/officeart/2005/8/layout/hierarchy4"/>
    <dgm:cxn modelId="{7E0FD70D-BDE5-4E75-917D-97742FB7A507}" type="presParOf" srcId="{9FED47AF-63CC-4D48-819E-B09574CA1294}" destId="{269E453F-48FD-4491-880F-223FCB2C0560}" srcOrd="1" destOrd="0" presId="urn:microsoft.com/office/officeart/2005/8/layout/hierarchy4"/>
    <dgm:cxn modelId="{8504833E-FE65-4E39-B1F0-A1962619B920}" type="presParOf" srcId="{F5C7A2CB-B05C-4EAE-B59E-21D72E943AFA}" destId="{8DCAF923-FDC1-4DBB-9DC7-6C467F36D065}" srcOrd="1" destOrd="0" presId="urn:microsoft.com/office/officeart/2005/8/layout/hierarchy4"/>
    <dgm:cxn modelId="{8E39DD8F-803D-4247-9957-86E2828CCC0C}" type="presParOf" srcId="{F5C7A2CB-B05C-4EAE-B59E-21D72E943AFA}" destId="{D30B3ED1-780C-47B8-A1DC-712A8CFBAB1B}" srcOrd="2" destOrd="0" presId="urn:microsoft.com/office/officeart/2005/8/layout/hierarchy4"/>
    <dgm:cxn modelId="{A2867A5C-3B79-4AEE-914E-F06E5B5762F0}" type="presParOf" srcId="{D30B3ED1-780C-47B8-A1DC-712A8CFBAB1B}" destId="{D9952F6C-7D6F-43A2-9347-0812FCDBDE00}" srcOrd="0" destOrd="0" presId="urn:microsoft.com/office/officeart/2005/8/layout/hierarchy4"/>
    <dgm:cxn modelId="{345D0883-04C4-4454-A02E-2E2165FA2196}" type="presParOf" srcId="{D30B3ED1-780C-47B8-A1DC-712A8CFBAB1B}" destId="{A0F75879-07CC-49BF-8979-F9BDB4A0F922}" srcOrd="1" destOrd="0" presId="urn:microsoft.com/office/officeart/2005/8/layout/hierarchy4"/>
    <dgm:cxn modelId="{39DCDA01-0590-4171-8EBC-74A95C70033E}" type="presParOf" srcId="{C5A35841-AF5C-4784-A4DC-3816E781A0AE}" destId="{ECAEAAA0-486B-449C-8105-D53E91F7F463}" srcOrd="1" destOrd="0" presId="urn:microsoft.com/office/officeart/2005/8/layout/hierarchy4"/>
    <dgm:cxn modelId="{A4C16AB1-CCD5-4203-9E96-658CB3F837D9}" type="presParOf" srcId="{C5A35841-AF5C-4784-A4DC-3816E781A0AE}" destId="{A287E084-C6A0-44EF-A9F6-A55955BD576F}" srcOrd="2" destOrd="0" presId="urn:microsoft.com/office/officeart/2005/8/layout/hierarchy4"/>
    <dgm:cxn modelId="{36895B4F-4171-45A6-9BB7-53FA99BD2AC9}" type="presParOf" srcId="{A287E084-C6A0-44EF-A9F6-A55955BD576F}" destId="{1E518FD4-CAF0-4C7E-B1F1-A1C777A391CB}" srcOrd="0" destOrd="0" presId="urn:microsoft.com/office/officeart/2005/8/layout/hierarchy4"/>
    <dgm:cxn modelId="{42A8DBC9-BBB6-4E33-BA99-39A83FD53DD3}" type="presParOf" srcId="{A287E084-C6A0-44EF-A9F6-A55955BD576F}" destId="{95943580-BB60-4EA5-A1A0-A7D1ADA4CDFB}" srcOrd="1" destOrd="0" presId="urn:microsoft.com/office/officeart/2005/8/layout/hierarchy4"/>
    <dgm:cxn modelId="{C2EC3998-10B7-4EAA-B385-7B4B83523551}" type="presParOf" srcId="{A287E084-C6A0-44EF-A9F6-A55955BD576F}" destId="{841E4681-8C64-4208-AD09-10009725387A}" srcOrd="2" destOrd="0" presId="urn:microsoft.com/office/officeart/2005/8/layout/hierarchy4"/>
    <dgm:cxn modelId="{D9DF2D59-6013-45F1-B501-50AE964B4BFD}" type="presParOf" srcId="{841E4681-8C64-4208-AD09-10009725387A}" destId="{C0C074FE-4E2F-4C77-8A12-EA3E8D0237EF}" srcOrd="0" destOrd="0" presId="urn:microsoft.com/office/officeart/2005/8/layout/hierarchy4"/>
    <dgm:cxn modelId="{19A61BA7-8AAC-421D-82DD-2EC87BAC6721}" type="presParOf" srcId="{C0C074FE-4E2F-4C77-8A12-EA3E8D0237EF}" destId="{AABFF349-4B5B-4F18-B2B5-B0E2163E8472}" srcOrd="0" destOrd="0" presId="urn:microsoft.com/office/officeart/2005/8/layout/hierarchy4"/>
    <dgm:cxn modelId="{73AA38F9-19EB-43BF-868E-0536760B4041}" type="presParOf" srcId="{C0C074FE-4E2F-4C77-8A12-EA3E8D0237EF}" destId="{4394C6C4-9E30-481C-888F-6A754F745473}" srcOrd="1" destOrd="0" presId="urn:microsoft.com/office/officeart/2005/8/layout/hierarchy4"/>
    <dgm:cxn modelId="{17C76DD7-1CE3-4110-8698-F80167169B23}" type="presParOf" srcId="{841E4681-8C64-4208-AD09-10009725387A}" destId="{CAB5240C-2675-419B-9369-F08549C5AA68}" srcOrd="1" destOrd="0" presId="urn:microsoft.com/office/officeart/2005/8/layout/hierarchy4"/>
    <dgm:cxn modelId="{218A212F-3539-4130-9F22-8AA05120B23F}" type="presParOf" srcId="{841E4681-8C64-4208-AD09-10009725387A}" destId="{4EB67421-3B28-4B08-AE18-2A09B284A23D}" srcOrd="2" destOrd="0" presId="urn:microsoft.com/office/officeart/2005/8/layout/hierarchy4"/>
    <dgm:cxn modelId="{81E99D4F-5165-46A1-8E6F-BEA3AFAC0670}" type="presParOf" srcId="{4EB67421-3B28-4B08-AE18-2A09B284A23D}" destId="{E3F0ED4A-C538-46A5-B30F-14E0ACC4BED5}" srcOrd="0" destOrd="0" presId="urn:microsoft.com/office/officeart/2005/8/layout/hierarchy4"/>
    <dgm:cxn modelId="{04F7F236-D0CA-408C-BE6F-E5A42AC155AD}" type="presParOf" srcId="{4EB67421-3B28-4B08-AE18-2A09B284A23D}" destId="{E3E7EE17-4E50-4C6C-B999-0C440C3F3BD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11515-EA1F-47A0-A1D9-AD454F1ADCEB}">
      <dsp:nvSpPr>
        <dsp:cNvPr id="0" name=""/>
        <dsp:cNvSpPr/>
      </dsp:nvSpPr>
      <dsp:spPr>
        <a:xfrm>
          <a:off x="6705" y="1048"/>
          <a:ext cx="8821670" cy="14055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CA" sz="6100" kern="1200" dirty="0" smtClean="0"/>
            <a:t>Science Exposure</a:t>
          </a:r>
          <a:endParaRPr lang="en-CA" sz="6100" kern="1200" dirty="0"/>
        </a:p>
      </dsp:txBody>
      <dsp:txXfrm>
        <a:off x="47871" y="42214"/>
        <a:ext cx="8739338" cy="1323191"/>
      </dsp:txXfrm>
    </dsp:sp>
    <dsp:sp modelId="{A77A3B51-0DA3-4633-BE24-938A8A4BA4BF}">
      <dsp:nvSpPr>
        <dsp:cNvPr id="0" name=""/>
        <dsp:cNvSpPr/>
      </dsp:nvSpPr>
      <dsp:spPr>
        <a:xfrm>
          <a:off x="426574" y="1560219"/>
          <a:ext cx="2370112" cy="14055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CA" sz="6100" kern="1200" dirty="0" smtClean="0"/>
            <a:t>K-12</a:t>
          </a:r>
          <a:endParaRPr lang="en-CA" sz="6100" kern="1200" dirty="0"/>
        </a:p>
      </dsp:txBody>
      <dsp:txXfrm>
        <a:off x="467740" y="1601385"/>
        <a:ext cx="2287780" cy="1323191"/>
      </dsp:txXfrm>
    </dsp:sp>
    <dsp:sp modelId="{6FB76B2E-805D-4380-97BF-927AFC6E5AB8}">
      <dsp:nvSpPr>
        <dsp:cNvPr id="0" name=""/>
        <dsp:cNvSpPr/>
      </dsp:nvSpPr>
      <dsp:spPr>
        <a:xfrm>
          <a:off x="15316" y="3119390"/>
          <a:ext cx="1229448" cy="14055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CA" sz="3400" kern="1200" dirty="0" smtClean="0"/>
            <a:t>Elem</a:t>
          </a:r>
          <a:endParaRPr lang="en-CA" sz="3400" kern="1200" dirty="0"/>
        </a:p>
      </dsp:txBody>
      <dsp:txXfrm>
        <a:off x="51325" y="3155399"/>
        <a:ext cx="1157430" cy="1333505"/>
      </dsp:txXfrm>
    </dsp:sp>
    <dsp:sp modelId="{D9952F6C-7D6F-43A2-9347-0812FCDBDE00}">
      <dsp:nvSpPr>
        <dsp:cNvPr id="0" name=""/>
        <dsp:cNvSpPr/>
      </dsp:nvSpPr>
      <dsp:spPr>
        <a:xfrm>
          <a:off x="1337352" y="3119390"/>
          <a:ext cx="1870593" cy="14055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CA" sz="3400" kern="1200" dirty="0" smtClean="0"/>
            <a:t>Second</a:t>
          </a:r>
          <a:endParaRPr lang="en-CA" sz="3400" kern="1200" dirty="0"/>
        </a:p>
      </dsp:txBody>
      <dsp:txXfrm>
        <a:off x="1378518" y="3160556"/>
        <a:ext cx="1788261" cy="1323191"/>
      </dsp:txXfrm>
    </dsp:sp>
    <dsp:sp modelId="{1E518FD4-CAF0-4C7E-B1F1-A1C777A391CB}">
      <dsp:nvSpPr>
        <dsp:cNvPr id="0" name=""/>
        <dsp:cNvSpPr/>
      </dsp:nvSpPr>
      <dsp:spPr>
        <a:xfrm>
          <a:off x="3393119" y="1560219"/>
          <a:ext cx="5426645" cy="14055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CA" sz="6100" kern="1200" dirty="0" smtClean="0"/>
            <a:t>University</a:t>
          </a:r>
          <a:endParaRPr lang="en-CA" sz="6100" kern="1200" dirty="0"/>
        </a:p>
      </dsp:txBody>
      <dsp:txXfrm>
        <a:off x="3434285" y="1601385"/>
        <a:ext cx="5344313" cy="1323191"/>
      </dsp:txXfrm>
    </dsp:sp>
    <dsp:sp modelId="{AABFF349-4B5B-4F18-B2B5-B0E2163E8472}">
      <dsp:nvSpPr>
        <dsp:cNvPr id="0" name=""/>
        <dsp:cNvSpPr/>
      </dsp:nvSpPr>
      <dsp:spPr>
        <a:xfrm>
          <a:off x="3675520" y="3119390"/>
          <a:ext cx="2204458" cy="14055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CA" sz="3400" kern="1200" dirty="0" smtClean="0"/>
            <a:t>B. Science</a:t>
          </a:r>
          <a:endParaRPr lang="en-CA" sz="3400" kern="1200" dirty="0"/>
        </a:p>
      </dsp:txBody>
      <dsp:txXfrm>
        <a:off x="3716686" y="3160556"/>
        <a:ext cx="2122126" cy="1323191"/>
      </dsp:txXfrm>
    </dsp:sp>
    <dsp:sp modelId="{E3F0ED4A-C538-46A5-B30F-14E0ACC4BED5}">
      <dsp:nvSpPr>
        <dsp:cNvPr id="0" name=""/>
        <dsp:cNvSpPr/>
      </dsp:nvSpPr>
      <dsp:spPr>
        <a:xfrm>
          <a:off x="5972566" y="3119390"/>
          <a:ext cx="2564799" cy="14055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CA" sz="3400" kern="1200" dirty="0" smtClean="0"/>
            <a:t>Other fields</a:t>
          </a:r>
          <a:endParaRPr lang="en-CA" sz="3400" kern="1200" dirty="0"/>
        </a:p>
      </dsp:txBody>
      <dsp:txXfrm>
        <a:off x="6013732" y="3160556"/>
        <a:ext cx="2482467" cy="1323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11515-EA1F-47A0-A1D9-AD454F1ADCEB}">
      <dsp:nvSpPr>
        <dsp:cNvPr id="0" name=""/>
        <dsp:cNvSpPr/>
      </dsp:nvSpPr>
      <dsp:spPr>
        <a:xfrm>
          <a:off x="2482" y="958"/>
          <a:ext cx="8224634"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CA" sz="6100" kern="1200" dirty="0" smtClean="0"/>
            <a:t>Bachelor Subject + B.Ed.</a:t>
          </a:r>
          <a:endParaRPr lang="en-CA" sz="6100" kern="1200" dirty="0"/>
        </a:p>
      </dsp:txBody>
      <dsp:txXfrm>
        <a:off x="43843" y="42319"/>
        <a:ext cx="8141912" cy="1329431"/>
      </dsp:txXfrm>
    </dsp:sp>
    <dsp:sp modelId="{A77A3B51-0DA3-4633-BE24-938A8A4BA4BF}">
      <dsp:nvSpPr>
        <dsp:cNvPr id="0" name=""/>
        <dsp:cNvSpPr/>
      </dsp:nvSpPr>
      <dsp:spPr>
        <a:xfrm>
          <a:off x="412289" y="1556904"/>
          <a:ext cx="2315481"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CA" sz="6100" kern="1200" dirty="0" smtClean="0"/>
            <a:t>Elem</a:t>
          </a:r>
          <a:endParaRPr lang="en-CA" sz="6100" kern="1200" dirty="0"/>
        </a:p>
      </dsp:txBody>
      <dsp:txXfrm>
        <a:off x="453650" y="1598265"/>
        <a:ext cx="2232759" cy="1329431"/>
      </dsp:txXfrm>
    </dsp:sp>
    <dsp:sp modelId="{6FB76B2E-805D-4380-97BF-927AFC6E5AB8}">
      <dsp:nvSpPr>
        <dsp:cNvPr id="0" name=""/>
        <dsp:cNvSpPr/>
      </dsp:nvSpPr>
      <dsp:spPr>
        <a:xfrm>
          <a:off x="10510" y="3112851"/>
          <a:ext cx="1201110"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CA" sz="3900" kern="1200" dirty="0" smtClean="0"/>
            <a:t>B.A.</a:t>
          </a:r>
          <a:endParaRPr lang="en-CA" sz="3900" kern="1200" dirty="0"/>
        </a:p>
      </dsp:txBody>
      <dsp:txXfrm>
        <a:off x="45689" y="3148030"/>
        <a:ext cx="1130752" cy="1341795"/>
      </dsp:txXfrm>
    </dsp:sp>
    <dsp:sp modelId="{D9952F6C-7D6F-43A2-9347-0812FCDBDE00}">
      <dsp:nvSpPr>
        <dsp:cNvPr id="0" name=""/>
        <dsp:cNvSpPr/>
      </dsp:nvSpPr>
      <dsp:spPr>
        <a:xfrm>
          <a:off x="1302074" y="3112851"/>
          <a:ext cx="1827476"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CA" sz="3900" kern="1200" dirty="0" smtClean="0"/>
            <a:t>B.Ed.</a:t>
          </a:r>
          <a:endParaRPr lang="en-CA" sz="3900" kern="1200" dirty="0"/>
        </a:p>
      </dsp:txBody>
      <dsp:txXfrm>
        <a:off x="1343435" y="3154212"/>
        <a:ext cx="1744754" cy="1329431"/>
      </dsp:txXfrm>
    </dsp:sp>
    <dsp:sp modelId="{1E518FD4-CAF0-4C7E-B1F1-A1C777A391CB}">
      <dsp:nvSpPr>
        <dsp:cNvPr id="0" name=""/>
        <dsp:cNvSpPr/>
      </dsp:nvSpPr>
      <dsp:spPr>
        <a:xfrm>
          <a:off x="3310457" y="1556904"/>
          <a:ext cx="4908632"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CA" sz="6100" kern="1200" dirty="0" smtClean="0"/>
            <a:t>Secondary</a:t>
          </a:r>
          <a:endParaRPr lang="en-CA" sz="6100" kern="1200" dirty="0"/>
        </a:p>
      </dsp:txBody>
      <dsp:txXfrm>
        <a:off x="3351818" y="1598265"/>
        <a:ext cx="4825910" cy="1329431"/>
      </dsp:txXfrm>
    </dsp:sp>
    <dsp:sp modelId="{AABFF349-4B5B-4F18-B2B5-B0E2163E8472}">
      <dsp:nvSpPr>
        <dsp:cNvPr id="0" name=""/>
        <dsp:cNvSpPr/>
      </dsp:nvSpPr>
      <dsp:spPr>
        <a:xfrm>
          <a:off x="3565900" y="3112851"/>
          <a:ext cx="2153646"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CA" sz="3900" kern="1200" dirty="0" smtClean="0"/>
            <a:t>B.Sc.</a:t>
          </a:r>
          <a:endParaRPr lang="en-CA" sz="3900" kern="1200" dirty="0"/>
        </a:p>
      </dsp:txBody>
      <dsp:txXfrm>
        <a:off x="3607261" y="3154212"/>
        <a:ext cx="2070924" cy="1329431"/>
      </dsp:txXfrm>
    </dsp:sp>
    <dsp:sp modelId="{E3F0ED4A-C538-46A5-B30F-14E0ACC4BED5}">
      <dsp:nvSpPr>
        <dsp:cNvPr id="0" name=""/>
        <dsp:cNvSpPr/>
      </dsp:nvSpPr>
      <dsp:spPr>
        <a:xfrm>
          <a:off x="5809999" y="3112851"/>
          <a:ext cx="2153646"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CA" sz="3900" kern="1200" dirty="0" smtClean="0"/>
            <a:t>B.Ed.</a:t>
          </a:r>
          <a:endParaRPr lang="en-CA" sz="3900" kern="1200" dirty="0"/>
        </a:p>
      </dsp:txBody>
      <dsp:txXfrm>
        <a:off x="5851360" y="3154212"/>
        <a:ext cx="2070924" cy="13294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64" tIns="46582" rIns="93164" bIns="46582" rtlCol="0"/>
          <a:lstStyle>
            <a:lvl1pPr algn="r" eaLnBrk="1" fontAlgn="auto" hangingPunct="1">
              <a:spcBef>
                <a:spcPts val="0"/>
              </a:spcBef>
              <a:spcAft>
                <a:spcPts val="0"/>
              </a:spcAft>
              <a:defRPr sz="1200">
                <a:latin typeface="+mn-lt"/>
                <a:cs typeface="+mn-cs"/>
              </a:defRPr>
            </a:lvl1pPr>
          </a:lstStyle>
          <a:p>
            <a:pPr>
              <a:defRPr/>
            </a:pPr>
            <a:fld id="{EFA653F1-B535-475D-B1EB-E58A4F234C8F}" type="datetimeFigureOut">
              <a:rPr lang="en-US"/>
              <a:pPr>
                <a:defRPr/>
              </a:pPr>
              <a:t>10/16/2016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4" tIns="46582" rIns="93164" bIns="46582"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64" tIns="46582" rIns="93164" bIns="4658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F3AACFB-E042-436C-8F3A-D15F0C3A0A04}" type="slidenum">
              <a:rPr lang="en-US" altLang="en-US"/>
              <a:pPr>
                <a:defRPr/>
              </a:pPr>
              <a:t>‹#›</a:t>
            </a:fld>
            <a:endParaRPr lang="en-US" altLang="en-US"/>
          </a:p>
        </p:txBody>
      </p:sp>
    </p:spTree>
    <p:extLst>
      <p:ext uri="{BB962C8B-B14F-4D97-AF65-F5344CB8AC3E}">
        <p14:creationId xmlns:p14="http://schemas.microsoft.com/office/powerpoint/2010/main" val="554340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Vancouver"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en.wikipedia.org/wiki/Montreal" TargetMode="External"/><Relationship Id="rId4" Type="http://schemas.openxmlformats.org/officeDocument/2006/relationships/hyperlink" Target="http://en.wikipedia.org/wiki/Toronto"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092C70-B4B6-954D-90B5-378102FACDE0}" type="slidenum">
              <a:rPr lang="en-US" smtClean="0"/>
              <a:t>1</a:t>
            </a:fld>
            <a:endParaRPr lang="en-US"/>
          </a:p>
        </p:txBody>
      </p:sp>
    </p:spTree>
    <p:extLst>
      <p:ext uri="{BB962C8B-B14F-4D97-AF65-F5344CB8AC3E}">
        <p14:creationId xmlns:p14="http://schemas.microsoft.com/office/powerpoint/2010/main" val="220891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Canadian Science Education landscape is as vast and diverse as the geographical landscape of the country. </a:t>
            </a:r>
          </a:p>
          <a:p>
            <a:pPr eaLnBrk="1" fontAlgn="auto" hangingPunct="1">
              <a:spcBef>
                <a:spcPts val="0"/>
              </a:spcBef>
              <a:spcAft>
                <a:spcPts val="0"/>
              </a:spcAft>
              <a:defRPr/>
            </a:pPr>
            <a:r>
              <a:rPr lang="en-US" dirty="0" smtClean="0"/>
              <a:t>In order to appreciate the challenges science educators face in Canada we have to recall that while Canada's population is only 33 million, Canada is one of the largest (in terms of the area) and the most diverse countries in the world. According to 2008 </a:t>
            </a:r>
            <a:r>
              <a:rPr lang="en-US" i="1" dirty="0" smtClean="0"/>
              <a:t>World </a:t>
            </a:r>
            <a:r>
              <a:rPr lang="en-US" i="1" dirty="0" err="1" smtClean="0"/>
              <a:t>Factbook</a:t>
            </a:r>
            <a:r>
              <a:rPr lang="en-US" i="1" dirty="0" smtClean="0"/>
              <a:t> , </a:t>
            </a:r>
            <a:r>
              <a:rPr lang="en-US" dirty="0" smtClean="0"/>
              <a:t>the immigration rate to Canada in 2007 reached 0.585% (5.85 immigrants per 1,000 Canadians). This is one of the highest per capita immigration rates in the world (18</a:t>
            </a:r>
            <a:r>
              <a:rPr lang="en-US" baseline="30000" dirty="0" smtClean="0"/>
              <a:t>th</a:t>
            </a:r>
            <a:r>
              <a:rPr lang="en-US" dirty="0" smtClean="0"/>
              <a:t> among all the countries and #1 among the developed countries). Immigrant population growth in Canada is concentrated in or near large cities (particularly </a:t>
            </a:r>
            <a:r>
              <a:rPr lang="en-US" u="sng" dirty="0" smtClean="0">
                <a:hlinkClick r:id="rId3"/>
              </a:rPr>
              <a:t>Vancouver</a:t>
            </a:r>
            <a:r>
              <a:rPr lang="en-US" dirty="0" smtClean="0"/>
              <a:t>, </a:t>
            </a:r>
            <a:r>
              <a:rPr lang="en-US" u="sng" dirty="0" smtClean="0">
                <a:hlinkClick r:id="rId4"/>
              </a:rPr>
              <a:t>Toronto</a:t>
            </a:r>
            <a:r>
              <a:rPr lang="en-US" dirty="0" smtClean="0"/>
              <a:t>, and </a:t>
            </a:r>
            <a:r>
              <a:rPr lang="en-US" u="sng" dirty="0" smtClean="0">
                <a:hlinkClick r:id="rId5"/>
              </a:rPr>
              <a:t>Montreal</a:t>
            </a:r>
            <a:r>
              <a:rPr lang="en-US" dirty="0" smtClean="0"/>
              <a:t>), which requires local science educators (many of whom are immigrants as well) to adjust to teaching students who started their education elsewhere, for whom English is not their first language and whose prior backgrounds in science and mathematics are very diverse. </a:t>
            </a:r>
          </a:p>
          <a:p>
            <a:pPr eaLnBrk="1" fontAlgn="auto" hangingPunct="1">
              <a:spcBef>
                <a:spcPts val="0"/>
              </a:spcBef>
              <a:spcAft>
                <a:spcPts val="0"/>
              </a:spcAft>
              <a:defRPr/>
            </a:pPr>
            <a:r>
              <a:rPr lang="en-US" dirty="0" smtClean="0"/>
              <a:t>In addition to that, Canada’s population is distributed very unevenly and sparsely across the country, with the especially high density near the US border (75% of Canada’s population live within 150 km or 90 miles of the US border in Ontario, Quebec and the West Coast) and extremely low density in the Northern and Central parts of the country. This again posts a serious challenge as the quality of science education in Canada is very uneven and strongly depends on the province a student comes from</a:t>
            </a:r>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10</a:t>
            </a:fld>
            <a:endParaRPr lang="en-US"/>
          </a:p>
        </p:txBody>
      </p:sp>
    </p:spTree>
    <p:extLst>
      <p:ext uri="{BB962C8B-B14F-4D97-AF65-F5344CB8AC3E}">
        <p14:creationId xmlns:p14="http://schemas.microsoft.com/office/powerpoint/2010/main" val="381816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11</a:t>
            </a:fld>
            <a:endParaRPr lang="en-US"/>
          </a:p>
        </p:txBody>
      </p:sp>
    </p:spTree>
    <p:extLst>
      <p:ext uri="{BB962C8B-B14F-4D97-AF65-F5344CB8AC3E}">
        <p14:creationId xmlns:p14="http://schemas.microsoft.com/office/powerpoint/2010/main" val="148782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12</a:t>
            </a:fld>
            <a:endParaRPr lang="en-US"/>
          </a:p>
        </p:txBody>
      </p:sp>
    </p:spTree>
    <p:extLst>
      <p:ext uri="{BB962C8B-B14F-4D97-AF65-F5344CB8AC3E}">
        <p14:creationId xmlns:p14="http://schemas.microsoft.com/office/powerpoint/2010/main" val="3235923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Similarly to the Canadian geographical landscape, Canadian Science Education Research Groups are also very diverse. As you can see, their geographical locations reflect the population distribution of Canada – most of the science education groups are located near the US border: The University of British Columbia, The University of Calgary, The University of Toronto, Ryerson University, McGill University, etc. Another interesting observation regarding Canadian science education landscape is that not all of the provinces have science teachers' professional development organizations. For example, there is no Physics Teachers Association in Saskatchewan or Manitoba. This is also reflected in the number of professional development activities offered to the local physics teachers. On the other hand, the provinces of British Columbia, Alberta and Ontario have vibrant sections of the American Association of Physics Teachers and a large number of professional development activities. The vast size of Canada makes professional development and communication between science educators living in different provinces or even living within the same province very challenging. Once again, I strongly believe that modern technology will provide us with effective ways of addressing this challenge. </a:t>
            </a:r>
          </a:p>
        </p:txBody>
      </p:sp>
      <p:sp>
        <p:nvSpPr>
          <p:cNvPr id="21507"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220000-F222-4A1E-9258-5737A7806457}"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1135984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CA" dirty="0" smtClean="0"/>
          </a:p>
        </p:txBody>
      </p:sp>
      <p:sp>
        <p:nvSpPr>
          <p:cNvPr id="4" name="Slide Number Placeholder 3"/>
          <p:cNvSpPr>
            <a:spLocks noGrp="1"/>
          </p:cNvSpPr>
          <p:nvPr>
            <p:ph type="sldNum" sz="quarter" idx="10"/>
          </p:nvPr>
        </p:nvSpPr>
        <p:spPr/>
        <p:txBody>
          <a:bodyPr/>
          <a:lstStyle/>
          <a:p>
            <a:fld id="{DA0F12CA-A452-4251-B7D2-FC6C4450F214}" type="slidenum">
              <a:rPr lang="en-CA" smtClean="0"/>
              <a:t>14</a:t>
            </a:fld>
            <a:endParaRPr lang="en-CA"/>
          </a:p>
        </p:txBody>
      </p:sp>
    </p:spTree>
    <p:extLst>
      <p:ext uri="{BB962C8B-B14F-4D97-AF65-F5344CB8AC3E}">
        <p14:creationId xmlns:p14="http://schemas.microsoft.com/office/powerpoint/2010/main" val="3075809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15</a:t>
            </a:fld>
            <a:endParaRPr lang="en-US"/>
          </a:p>
        </p:txBody>
      </p:sp>
    </p:spTree>
    <p:extLst>
      <p:ext uri="{BB962C8B-B14F-4D97-AF65-F5344CB8AC3E}">
        <p14:creationId xmlns:p14="http://schemas.microsoft.com/office/powerpoint/2010/main" val="2294198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16</a:t>
            </a:fld>
            <a:endParaRPr lang="en-US"/>
          </a:p>
        </p:txBody>
      </p:sp>
    </p:spTree>
    <p:extLst>
      <p:ext uri="{BB962C8B-B14F-4D97-AF65-F5344CB8AC3E}">
        <p14:creationId xmlns:p14="http://schemas.microsoft.com/office/powerpoint/2010/main" val="2433795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17</a:t>
            </a:fld>
            <a:endParaRPr lang="en-US"/>
          </a:p>
        </p:txBody>
      </p:sp>
    </p:spTree>
    <p:extLst>
      <p:ext uri="{BB962C8B-B14F-4D97-AF65-F5344CB8AC3E}">
        <p14:creationId xmlns:p14="http://schemas.microsoft.com/office/powerpoint/2010/main" val="136747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smtClean="0"/>
              <a:t>Since today we will focus on clicker-enhanced</a:t>
            </a:r>
            <a:r>
              <a:rPr lang="en-US" baseline="0" smtClean="0"/>
              <a:t> pedagogy, I would like to say a few words about Eric Mazur, a physics professor at Harvard University, who more than 25 years ago proposed </a:t>
            </a:r>
            <a:r>
              <a:rPr lang="en-US" b="1" baseline="0" smtClean="0"/>
              <a:t>Peer Instruction </a:t>
            </a:r>
            <a:r>
              <a:rPr lang="en-US" baseline="0" smtClean="0"/>
              <a:t>pedagogy that takes advantage of clickers. In Peer Instruction, a teacher uses clickers to facilitate formative assessment. Peer Instructions relies on class activities that address student conceptual difficulties as they grapple with science concepts. Enacting Peer Instruction pedagogy in a science classroom, as I am sure you agree with me, requires much greater Pedagogical Technological Content Knowledge (TPCK) and flexibility from the teacher, than a traditional teacher-centered instruction. Let me give you an example.</a:t>
            </a:r>
            <a:endParaRPr lang="en-US" smtClean="0"/>
          </a:p>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18</a:t>
            </a:fld>
            <a:endParaRPr lang="en-US"/>
          </a:p>
        </p:txBody>
      </p:sp>
    </p:spTree>
    <p:extLst>
      <p:ext uri="{BB962C8B-B14F-4D97-AF65-F5344CB8AC3E}">
        <p14:creationId xmlns:p14="http://schemas.microsoft.com/office/powerpoint/2010/main" val="3878500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attempted to answer these questions in our recent paper titled Modeling Active Engagement Pedagogy though Classroom Response System in Physics Teacher Education Course, where Classroom Response Systems is an alternative name for clickers.</a:t>
            </a:r>
          </a:p>
        </p:txBody>
      </p:sp>
      <p:sp>
        <p:nvSpPr>
          <p:cNvPr id="4" name="Slide Number Placeholder 3"/>
          <p:cNvSpPr>
            <a:spLocks noGrp="1"/>
          </p:cNvSpPr>
          <p:nvPr>
            <p:ph type="sldNum" sz="quarter" idx="10"/>
          </p:nvPr>
        </p:nvSpPr>
        <p:spPr/>
        <p:txBody>
          <a:bodyPr/>
          <a:lstStyle/>
          <a:p>
            <a:fld id="{6B092C70-B4B6-954D-90B5-378102FACDE0}" type="slidenum">
              <a:rPr lang="en-US" smtClean="0"/>
              <a:t>19</a:t>
            </a:fld>
            <a:endParaRPr lang="en-US"/>
          </a:p>
        </p:txBody>
      </p:sp>
    </p:spTree>
    <p:extLst>
      <p:ext uri="{BB962C8B-B14F-4D97-AF65-F5344CB8AC3E}">
        <p14:creationId xmlns:p14="http://schemas.microsoft.com/office/powerpoint/2010/main" val="250913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a:t>
            </a:fld>
            <a:endParaRPr lang="en-US"/>
          </a:p>
        </p:txBody>
      </p:sp>
    </p:spTree>
    <p:extLst>
      <p:ext uri="{BB962C8B-B14F-4D97-AF65-F5344CB8AC3E}">
        <p14:creationId xmlns:p14="http://schemas.microsoft.com/office/powerpoint/2010/main" val="792556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 teacher, you can ask a conceptual question and the students can use clickers to choose an answer. You can see two different examples of conceptual questions. In both of them, we can see the students are being very confused. The immediate pedagogical questions that I see here are:</a:t>
            </a:r>
          </a:p>
          <a:p>
            <a:endParaRPr lang="en-US" baseline="0" dirty="0" smtClean="0"/>
          </a:p>
          <a:p>
            <a:pPr marL="231115" indent="-231115">
              <a:buFontTx/>
              <a:buAutoNum type="alphaLcParenR"/>
            </a:pPr>
            <a:r>
              <a:rPr lang="en-US" baseline="0" dirty="0" smtClean="0"/>
              <a:t>What do you, as a teacher, do in such a scenario in your classroom?</a:t>
            </a:r>
          </a:p>
          <a:p>
            <a:pPr marL="231115" indent="-231115">
              <a:buFontTx/>
              <a:buAutoNum type="alphaLcParenR"/>
            </a:pPr>
            <a:r>
              <a:rPr lang="en-US" baseline="0" dirty="0" smtClean="0"/>
              <a:t>Are teachers’ equipped to be flexible and to address student difficulties instead of proceeding with the pre-planned lesson?</a:t>
            </a:r>
          </a:p>
          <a:p>
            <a:pPr marL="231115" indent="-231115">
              <a:buFontTx/>
              <a:buAutoNum type="alphaLcParenR"/>
            </a:pPr>
            <a:r>
              <a:rPr lang="en-US" baseline="0" dirty="0" smtClean="0"/>
              <a:t>Where do you find conceptual questions that will help elicit student difficulties?</a:t>
            </a:r>
          </a:p>
        </p:txBody>
      </p:sp>
      <p:sp>
        <p:nvSpPr>
          <p:cNvPr id="4" name="Slide Number Placeholder 3"/>
          <p:cNvSpPr>
            <a:spLocks noGrp="1"/>
          </p:cNvSpPr>
          <p:nvPr>
            <p:ph type="sldNum" sz="quarter" idx="10"/>
          </p:nvPr>
        </p:nvSpPr>
        <p:spPr/>
        <p:txBody>
          <a:bodyPr/>
          <a:lstStyle/>
          <a:p>
            <a:fld id="{6B092C70-B4B6-954D-90B5-378102FACDE0}" type="slidenum">
              <a:rPr lang="en-US" smtClean="0"/>
              <a:t>20</a:t>
            </a:fld>
            <a:endParaRPr lang="en-US"/>
          </a:p>
        </p:txBody>
      </p:sp>
    </p:spTree>
    <p:extLst>
      <p:ext uri="{BB962C8B-B14F-4D97-AF65-F5344CB8AC3E}">
        <p14:creationId xmlns:p14="http://schemas.microsoft.com/office/powerpoint/2010/main" val="854438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21</a:t>
            </a:fld>
            <a:endParaRPr lang="en-CA"/>
          </a:p>
        </p:txBody>
      </p:sp>
    </p:spTree>
    <p:extLst>
      <p:ext uri="{BB962C8B-B14F-4D97-AF65-F5344CB8AC3E}">
        <p14:creationId xmlns:p14="http://schemas.microsoft.com/office/powerpoint/2010/main" val="2013013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742485D-F37E-43AF-8B74-E31BF7C773F4}" type="slidenum">
              <a:rPr lang="en-CA" smtClean="0"/>
              <a:t>22</a:t>
            </a:fld>
            <a:endParaRPr lang="en-CA"/>
          </a:p>
        </p:txBody>
      </p:sp>
    </p:spTree>
    <p:extLst>
      <p:ext uri="{BB962C8B-B14F-4D97-AF65-F5344CB8AC3E}">
        <p14:creationId xmlns:p14="http://schemas.microsoft.com/office/powerpoint/2010/main" val="800113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23</a:t>
            </a:fld>
            <a:endParaRPr lang="en-CA"/>
          </a:p>
        </p:txBody>
      </p:sp>
    </p:spTree>
    <p:extLst>
      <p:ext uri="{BB962C8B-B14F-4D97-AF65-F5344CB8AC3E}">
        <p14:creationId xmlns:p14="http://schemas.microsoft.com/office/powerpoint/2010/main" val="2835288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24</a:t>
            </a:fld>
            <a:endParaRPr lang="en-CA"/>
          </a:p>
        </p:txBody>
      </p:sp>
    </p:spTree>
    <p:extLst>
      <p:ext uri="{BB962C8B-B14F-4D97-AF65-F5344CB8AC3E}">
        <p14:creationId xmlns:p14="http://schemas.microsoft.com/office/powerpoint/2010/main" val="1847639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25</a:t>
            </a:fld>
            <a:endParaRPr lang="en-CA"/>
          </a:p>
        </p:txBody>
      </p:sp>
    </p:spTree>
    <p:extLst>
      <p:ext uri="{BB962C8B-B14F-4D97-AF65-F5344CB8AC3E}">
        <p14:creationId xmlns:p14="http://schemas.microsoft.com/office/powerpoint/2010/main" val="2286823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slides shows how our resource looks like. It is divided into primary and secondary, by subject area, and then by specific topics within each subject. These topics are determined largely by the British Columbia Ministry of Education and question sets in the database are developed to meet the Prescribed Learning Outcomes outlined in the Ministry documents. </a:t>
            </a:r>
          </a:p>
        </p:txBody>
      </p:sp>
      <p:sp>
        <p:nvSpPr>
          <p:cNvPr id="4" name="Slide Number Placeholder 3"/>
          <p:cNvSpPr>
            <a:spLocks noGrp="1"/>
          </p:cNvSpPr>
          <p:nvPr>
            <p:ph type="sldNum" sz="quarter" idx="10"/>
          </p:nvPr>
        </p:nvSpPr>
        <p:spPr/>
        <p:txBody>
          <a:bodyPr/>
          <a:lstStyle/>
          <a:p>
            <a:fld id="{6B092C70-B4B6-954D-90B5-378102FACDE0}" type="slidenum">
              <a:rPr lang="en-US" smtClean="0"/>
              <a:t>26</a:t>
            </a:fld>
            <a:endParaRPr lang="en-US"/>
          </a:p>
        </p:txBody>
      </p:sp>
    </p:spTree>
    <p:extLst>
      <p:ext uri="{BB962C8B-B14F-4D97-AF65-F5344CB8AC3E}">
        <p14:creationId xmlns:p14="http://schemas.microsoft.com/office/powerpoint/2010/main" val="657982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did we decide to integrate modeling Peer Instruction with using PeerWise for out-of-class</a:t>
            </a:r>
            <a:r>
              <a:rPr lang="en-US" baseline="0" dirty="0" smtClean="0"/>
              <a:t> teacher-candidates’ interactions</a:t>
            </a:r>
            <a:r>
              <a:rPr lang="en-US" dirty="0" smtClean="0"/>
              <a:t>?</a:t>
            </a:r>
            <a:r>
              <a:rPr lang="en-US" baseline="0" dirty="0" smtClean="0"/>
              <a:t> </a:t>
            </a:r>
          </a:p>
          <a:p>
            <a:endParaRPr lang="en-US" baseline="0" dirty="0" smtClean="0"/>
          </a:p>
          <a:p>
            <a:pPr marL="173336" indent="-173336" defTabSz="462229">
              <a:buFontTx/>
              <a:buChar char="-"/>
              <a:defRPr/>
            </a:pPr>
            <a:r>
              <a:rPr lang="en-US" baseline="0" dirty="0" smtClean="0"/>
              <a:t>Modeling is a case of practicing what you preach. </a:t>
            </a:r>
          </a:p>
          <a:p>
            <a:pPr marL="173336" indent="-173336" defTabSz="462229">
              <a:buFontTx/>
              <a:buChar char="-"/>
              <a:defRPr/>
            </a:pPr>
            <a:r>
              <a:rPr lang="en-US" baseline="0" dirty="0" smtClean="0"/>
              <a:t>The idea behind modeling is help students learn through the observation of experts. </a:t>
            </a:r>
          </a:p>
          <a:p>
            <a:pPr marL="173336" indent="-173336" defTabSz="462229">
              <a:buFontTx/>
              <a:buChar char="-"/>
              <a:defRPr/>
            </a:pPr>
            <a:r>
              <a:rPr lang="en-US" baseline="0" dirty="0" smtClean="0"/>
              <a:t>For many teacher candidates, the Teacher Education program is the first opportunity to intentionally reflect on the pedagogies they have experienced as learners over the last 16 years or so. </a:t>
            </a:r>
          </a:p>
          <a:p>
            <a:pPr lvl="1"/>
            <a:endParaRPr lang="en-US" dirty="0"/>
          </a:p>
          <a:p>
            <a:pPr lvl="1"/>
            <a:r>
              <a:rPr lang="en-US" dirty="0"/>
              <a:t>So we need to model good, research-based pedagogy for them, to ensure they have had a good experience with it </a:t>
            </a:r>
          </a:p>
          <a:p>
            <a:pPr lvl="1"/>
            <a:r>
              <a:rPr lang="en-US" dirty="0"/>
              <a:t>However, if we are going to expect them to take this behaviour into their own classrooms, they need good resources/materials to use</a:t>
            </a:r>
          </a:p>
          <a:p>
            <a:r>
              <a:rPr lang="en-US" dirty="0"/>
              <a:t>This is the meat of what we wanted to explore in this project. </a:t>
            </a:r>
            <a:endParaRPr lang="en-US" baseline="0" dirty="0" smtClean="0"/>
          </a:p>
          <a:p>
            <a:pPr defTabSz="462229">
              <a:defRPr/>
            </a:pPr>
            <a:endParaRPr lang="en-US" baseline="0" dirty="0" smtClean="0"/>
          </a:p>
          <a:p>
            <a:pPr defTabSz="462229">
              <a:defRPr/>
            </a:pPr>
            <a:r>
              <a:rPr lang="en-US" baseline="0" dirty="0" smtClean="0"/>
              <a:t>As instructors we choose to model a variety of pedagogies. We are intentional in our choice of pedagogy. We also want teacher-candidates to understand why we are making certain choices, so they can make their own informed choices in their future classrooms.</a:t>
            </a:r>
          </a:p>
        </p:txBody>
      </p:sp>
      <p:sp>
        <p:nvSpPr>
          <p:cNvPr id="4" name="Slide Number Placeholder 3"/>
          <p:cNvSpPr>
            <a:spLocks noGrp="1"/>
          </p:cNvSpPr>
          <p:nvPr>
            <p:ph type="sldNum" sz="quarter" idx="10"/>
          </p:nvPr>
        </p:nvSpPr>
        <p:spPr/>
        <p:txBody>
          <a:bodyPr/>
          <a:lstStyle/>
          <a:p>
            <a:fld id="{6B092C70-B4B6-954D-90B5-378102FACDE0}" type="slidenum">
              <a:rPr lang="en-US" smtClean="0"/>
              <a:t>27</a:t>
            </a:fld>
            <a:endParaRPr lang="en-US"/>
          </a:p>
        </p:txBody>
      </p:sp>
    </p:spTree>
    <p:extLst>
      <p:ext uri="{BB962C8B-B14F-4D97-AF65-F5344CB8AC3E}">
        <p14:creationId xmlns:p14="http://schemas.microsoft.com/office/powerpoint/2010/main" val="616408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second major technological component in our research is a PeerWise online system. It is developed by our colleagues in New Zealand (Paul Denny, et al.) allows to take PI one step further. It allows teacher-candidate to collaborate online on creating education resources at the same time playing roles of students and teachers.</a:t>
            </a:r>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28</a:t>
            </a:fld>
            <a:endParaRPr lang="en-US"/>
          </a:p>
        </p:txBody>
      </p:sp>
    </p:spTree>
    <p:extLst>
      <p:ext uri="{BB962C8B-B14F-4D97-AF65-F5344CB8AC3E}">
        <p14:creationId xmlns:p14="http://schemas.microsoft.com/office/powerpoint/2010/main" val="3523767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29</a:t>
            </a:fld>
            <a:endParaRPr lang="en-US"/>
          </a:p>
        </p:txBody>
      </p:sp>
    </p:spTree>
    <p:extLst>
      <p:ext uri="{BB962C8B-B14F-4D97-AF65-F5344CB8AC3E}">
        <p14:creationId xmlns:p14="http://schemas.microsoft.com/office/powerpoint/2010/main" val="83471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a:t>
            </a:fld>
            <a:endParaRPr lang="en-US"/>
          </a:p>
        </p:txBody>
      </p:sp>
    </p:spTree>
    <p:extLst>
      <p:ext uri="{BB962C8B-B14F-4D97-AF65-F5344CB8AC3E}">
        <p14:creationId xmlns:p14="http://schemas.microsoft.com/office/powerpoint/2010/main" val="2231793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http://earthquake.usgs.gov/learn/topics/how_much_bigger.php</a:t>
            </a:r>
          </a:p>
          <a:p>
            <a:r>
              <a:rPr lang="en-US" baseline="0" smtClean="0"/>
              <a:t>http://www.screenr.com/hEH</a:t>
            </a:r>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30</a:t>
            </a:fld>
            <a:endParaRPr lang="en-US"/>
          </a:p>
        </p:txBody>
      </p:sp>
    </p:spTree>
    <p:extLst>
      <p:ext uri="{BB962C8B-B14F-4D97-AF65-F5344CB8AC3E}">
        <p14:creationId xmlns:p14="http://schemas.microsoft.com/office/powerpoint/2010/main" val="720358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http://earthquake.usgs.gov/learn/topics/how_much_bigger.php</a:t>
            </a:r>
          </a:p>
          <a:p>
            <a:r>
              <a:rPr lang="en-US" baseline="0" smtClean="0"/>
              <a:t>http://www.screenr.com/hEH</a:t>
            </a:r>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31</a:t>
            </a:fld>
            <a:endParaRPr lang="en-US"/>
          </a:p>
        </p:txBody>
      </p:sp>
    </p:spTree>
    <p:extLst>
      <p:ext uri="{BB962C8B-B14F-4D97-AF65-F5344CB8AC3E}">
        <p14:creationId xmlns:p14="http://schemas.microsoft.com/office/powerpoint/2010/main" val="945692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https://phet.colorado.edu/en/for-teachers</a:t>
            </a:r>
          </a:p>
        </p:txBody>
      </p:sp>
      <p:sp>
        <p:nvSpPr>
          <p:cNvPr id="4" name="Slide Number Placeholder 3"/>
          <p:cNvSpPr>
            <a:spLocks noGrp="1"/>
          </p:cNvSpPr>
          <p:nvPr>
            <p:ph type="sldNum" sz="quarter" idx="10"/>
          </p:nvPr>
        </p:nvSpPr>
        <p:spPr/>
        <p:txBody>
          <a:bodyPr/>
          <a:lstStyle/>
          <a:p>
            <a:fld id="{6B092C70-B4B6-954D-90B5-378102FACDE0}" type="slidenum">
              <a:rPr lang="en-US" smtClean="0"/>
              <a:t>32</a:t>
            </a:fld>
            <a:endParaRPr lang="en-US"/>
          </a:p>
        </p:txBody>
      </p:sp>
    </p:spTree>
    <p:extLst>
      <p:ext uri="{BB962C8B-B14F-4D97-AF65-F5344CB8AC3E}">
        <p14:creationId xmlns:p14="http://schemas.microsoft.com/office/powerpoint/2010/main" val="1784203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33</a:t>
            </a:fld>
            <a:endParaRPr lang="en-US"/>
          </a:p>
        </p:txBody>
      </p:sp>
    </p:spTree>
    <p:extLst>
      <p:ext uri="{BB962C8B-B14F-4D97-AF65-F5344CB8AC3E}">
        <p14:creationId xmlns:p14="http://schemas.microsoft.com/office/powerpoint/2010/main" val="850293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34</a:t>
            </a:fld>
            <a:endParaRPr lang="en-US"/>
          </a:p>
        </p:txBody>
      </p:sp>
    </p:spTree>
    <p:extLst>
      <p:ext uri="{BB962C8B-B14F-4D97-AF65-F5344CB8AC3E}">
        <p14:creationId xmlns:p14="http://schemas.microsoft.com/office/powerpoint/2010/main" val="2879393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8E7BDDF-ADE3-4008-8D28-992B2DF40D63}" type="slidenum">
              <a:rPr lang="en-CA" smtClean="0"/>
              <a:t>35</a:t>
            </a:fld>
            <a:endParaRPr lang="en-CA"/>
          </a:p>
        </p:txBody>
      </p:sp>
    </p:spTree>
    <p:extLst>
      <p:ext uri="{BB962C8B-B14F-4D97-AF65-F5344CB8AC3E}">
        <p14:creationId xmlns:p14="http://schemas.microsoft.com/office/powerpoint/2010/main" val="3739069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8E7BDDF-ADE3-4008-8D28-992B2DF40D63}" type="slidenum">
              <a:rPr lang="en-CA" smtClean="0"/>
              <a:t>36</a:t>
            </a:fld>
            <a:endParaRPr lang="en-CA"/>
          </a:p>
        </p:txBody>
      </p:sp>
    </p:spTree>
    <p:extLst>
      <p:ext uri="{BB962C8B-B14F-4D97-AF65-F5344CB8AC3E}">
        <p14:creationId xmlns:p14="http://schemas.microsoft.com/office/powerpoint/2010/main" val="287429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4</a:t>
            </a:fld>
            <a:endParaRPr lang="en-US"/>
          </a:p>
        </p:txBody>
      </p:sp>
    </p:spTree>
    <p:extLst>
      <p:ext uri="{BB962C8B-B14F-4D97-AF65-F5344CB8AC3E}">
        <p14:creationId xmlns:p14="http://schemas.microsoft.com/office/powerpoint/2010/main" val="297305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5</a:t>
            </a:fld>
            <a:endParaRPr lang="en-US"/>
          </a:p>
        </p:txBody>
      </p:sp>
    </p:spTree>
    <p:extLst>
      <p:ext uri="{BB962C8B-B14F-4D97-AF65-F5344CB8AC3E}">
        <p14:creationId xmlns:p14="http://schemas.microsoft.com/office/powerpoint/2010/main" val="152334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CA" sz="1200" b="1" dirty="0" smtClean="0"/>
              <a:t>Work with teachers, teacher-candidates and students:</a:t>
            </a:r>
          </a:p>
          <a:p>
            <a:pPr marL="342900" indent="-342900">
              <a:lnSpc>
                <a:spcPct val="150000"/>
              </a:lnSpc>
              <a:buFont typeface="Arial" panose="020B0604020202020204" pitchFamily="34" charset="0"/>
              <a:buChar char="•"/>
            </a:pPr>
            <a:r>
              <a:rPr lang="en-CA" sz="1200" dirty="0" smtClean="0"/>
              <a:t>UBC teacher educator</a:t>
            </a:r>
          </a:p>
          <a:p>
            <a:pPr marL="342900" indent="-342900">
              <a:lnSpc>
                <a:spcPct val="150000"/>
              </a:lnSpc>
              <a:buFont typeface="Arial" panose="020B0604020202020204" pitchFamily="34" charset="0"/>
              <a:buChar char="•"/>
            </a:pPr>
            <a:r>
              <a:rPr lang="en-CA" sz="1200" dirty="0" smtClean="0"/>
              <a:t>Past president of BC Association of Physics Teachers</a:t>
            </a:r>
          </a:p>
          <a:p>
            <a:pPr marL="342900" indent="-342900">
              <a:lnSpc>
                <a:spcPct val="150000"/>
              </a:lnSpc>
              <a:buFont typeface="Arial" panose="020B0604020202020204" pitchFamily="34" charset="0"/>
              <a:buChar char="•"/>
            </a:pPr>
            <a:r>
              <a:rPr lang="en-CA" sz="1200" dirty="0" smtClean="0"/>
              <a:t>Co-Organizer of UBC Physics Olympics</a:t>
            </a:r>
          </a:p>
          <a:p>
            <a:pPr marL="342900" indent="-342900">
              <a:lnSpc>
                <a:spcPct val="150000"/>
              </a:lnSpc>
              <a:buFont typeface="Arial" panose="020B0604020202020204" pitchFamily="34" charset="0"/>
              <a:buChar char="•"/>
            </a:pPr>
            <a:r>
              <a:rPr lang="en-CA" sz="1200" dirty="0" smtClean="0"/>
              <a:t>Founder: UBC Family Math and Science Day</a:t>
            </a:r>
          </a:p>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6</a:t>
            </a:fld>
            <a:endParaRPr lang="en-US"/>
          </a:p>
        </p:txBody>
      </p:sp>
    </p:spTree>
    <p:extLst>
      <p:ext uri="{BB962C8B-B14F-4D97-AF65-F5344CB8AC3E}">
        <p14:creationId xmlns:p14="http://schemas.microsoft.com/office/powerpoint/2010/main" val="2322296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7</a:t>
            </a:fld>
            <a:endParaRPr lang="en-US"/>
          </a:p>
        </p:txBody>
      </p:sp>
    </p:spTree>
    <p:extLst>
      <p:ext uri="{BB962C8B-B14F-4D97-AF65-F5344CB8AC3E}">
        <p14:creationId xmlns:p14="http://schemas.microsoft.com/office/powerpoint/2010/main" val="183428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8</a:t>
            </a:fld>
            <a:endParaRPr lang="en-US"/>
          </a:p>
        </p:txBody>
      </p:sp>
    </p:spTree>
    <p:extLst>
      <p:ext uri="{BB962C8B-B14F-4D97-AF65-F5344CB8AC3E}">
        <p14:creationId xmlns:p14="http://schemas.microsoft.com/office/powerpoint/2010/main" val="358362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9</a:t>
            </a:fld>
            <a:endParaRPr lang="en-US"/>
          </a:p>
        </p:txBody>
      </p:sp>
    </p:spTree>
    <p:extLst>
      <p:ext uri="{BB962C8B-B14F-4D97-AF65-F5344CB8AC3E}">
        <p14:creationId xmlns:p14="http://schemas.microsoft.com/office/powerpoint/2010/main" val="3808940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5F621E-0CF5-4BCE-B6A5-2FE32A5C2DDB}" type="datetime1">
              <a:rPr lang="en-US"/>
              <a:pPr>
                <a:defRPr/>
              </a:pPr>
              <a:t>10/16/2016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952400-FC5A-4CA7-BA3C-9B374DBF86C3}" type="slidenum">
              <a:rPr lang="en-US" altLang="en-US"/>
              <a:pPr>
                <a:defRPr/>
              </a:pPr>
              <a:t>‹#›</a:t>
            </a:fld>
            <a:endParaRPr lang="en-US" altLang="en-US"/>
          </a:p>
        </p:txBody>
      </p:sp>
    </p:spTree>
    <p:extLst>
      <p:ext uri="{BB962C8B-B14F-4D97-AF65-F5344CB8AC3E}">
        <p14:creationId xmlns:p14="http://schemas.microsoft.com/office/powerpoint/2010/main" val="5005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98AF0-DD5E-450F-9F60-6CB32088E2B9}" type="datetime1">
              <a:rPr lang="en-US"/>
              <a:pPr>
                <a:defRPr/>
              </a:pPr>
              <a:t>10/16/2016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382D0-7511-40A3-A658-CDB3BA571323}" type="slidenum">
              <a:rPr lang="en-US" altLang="en-US"/>
              <a:pPr>
                <a:defRPr/>
              </a:pPr>
              <a:t>‹#›</a:t>
            </a:fld>
            <a:endParaRPr lang="en-US" altLang="en-US"/>
          </a:p>
        </p:txBody>
      </p:sp>
    </p:spTree>
    <p:extLst>
      <p:ext uri="{BB962C8B-B14F-4D97-AF65-F5344CB8AC3E}">
        <p14:creationId xmlns:p14="http://schemas.microsoft.com/office/powerpoint/2010/main" val="242249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88197C-DB83-49FE-8342-A3A858E56D03}" type="datetime1">
              <a:rPr lang="en-US"/>
              <a:pPr>
                <a:defRPr/>
              </a:pPr>
              <a:t>10/16/2016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452BC-540B-4AAA-B2B3-40D8E04AB0A6}" type="slidenum">
              <a:rPr lang="en-US" altLang="en-US"/>
              <a:pPr>
                <a:defRPr/>
              </a:pPr>
              <a:t>‹#›</a:t>
            </a:fld>
            <a:endParaRPr lang="en-US" altLang="en-US"/>
          </a:p>
        </p:txBody>
      </p:sp>
    </p:spTree>
    <p:extLst>
      <p:ext uri="{BB962C8B-B14F-4D97-AF65-F5344CB8AC3E}">
        <p14:creationId xmlns:p14="http://schemas.microsoft.com/office/powerpoint/2010/main" val="287711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C661A9-4730-4373-96DA-F3F8E38D3297}" type="datetime1">
              <a:rPr lang="en-US"/>
              <a:pPr>
                <a:defRPr/>
              </a:pPr>
              <a:t>10/16/2016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79D17D-0A81-4FA0-88AA-4ED6D46F0683}" type="slidenum">
              <a:rPr lang="en-US" altLang="en-US"/>
              <a:pPr>
                <a:defRPr/>
              </a:pPr>
              <a:t>‹#›</a:t>
            </a:fld>
            <a:endParaRPr lang="en-US" altLang="en-US"/>
          </a:p>
        </p:txBody>
      </p:sp>
    </p:spTree>
    <p:extLst>
      <p:ext uri="{BB962C8B-B14F-4D97-AF65-F5344CB8AC3E}">
        <p14:creationId xmlns:p14="http://schemas.microsoft.com/office/powerpoint/2010/main" val="112138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19FCE6-0847-4B77-A0A7-3695E36E3C10}" type="datetime1">
              <a:rPr lang="en-US"/>
              <a:pPr>
                <a:defRPr/>
              </a:pPr>
              <a:t>10/16/2016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B9CD2E-9864-4C23-8463-27E64395774B}" type="slidenum">
              <a:rPr lang="en-US" altLang="en-US"/>
              <a:pPr>
                <a:defRPr/>
              </a:pPr>
              <a:t>‹#›</a:t>
            </a:fld>
            <a:endParaRPr lang="en-US" altLang="en-US"/>
          </a:p>
        </p:txBody>
      </p:sp>
    </p:spTree>
    <p:extLst>
      <p:ext uri="{BB962C8B-B14F-4D97-AF65-F5344CB8AC3E}">
        <p14:creationId xmlns:p14="http://schemas.microsoft.com/office/powerpoint/2010/main" val="3641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E46B8D-2CF7-45E7-8550-B28BE7024B68}" type="datetime1">
              <a:rPr lang="en-US"/>
              <a:pPr>
                <a:defRPr/>
              </a:pPr>
              <a:t>10/16/2016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2DF1F7-9C3E-4F1C-BF6C-D97DF4A08C58}" type="slidenum">
              <a:rPr lang="en-US" altLang="en-US"/>
              <a:pPr>
                <a:defRPr/>
              </a:pPr>
              <a:t>‹#›</a:t>
            </a:fld>
            <a:endParaRPr lang="en-US" altLang="en-US"/>
          </a:p>
        </p:txBody>
      </p:sp>
    </p:spTree>
    <p:extLst>
      <p:ext uri="{BB962C8B-B14F-4D97-AF65-F5344CB8AC3E}">
        <p14:creationId xmlns:p14="http://schemas.microsoft.com/office/powerpoint/2010/main" val="231719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8E1370-D56E-4BA7-94FF-50AC6EC53C47}" type="datetime1">
              <a:rPr lang="en-US"/>
              <a:pPr>
                <a:defRPr/>
              </a:pPr>
              <a:t>10/16/2016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5579FD-5694-4779-9E16-84C2FDA45E4E}" type="slidenum">
              <a:rPr lang="en-US" altLang="en-US"/>
              <a:pPr>
                <a:defRPr/>
              </a:pPr>
              <a:t>‹#›</a:t>
            </a:fld>
            <a:endParaRPr lang="en-US" altLang="en-US"/>
          </a:p>
        </p:txBody>
      </p:sp>
    </p:spTree>
    <p:extLst>
      <p:ext uri="{BB962C8B-B14F-4D97-AF65-F5344CB8AC3E}">
        <p14:creationId xmlns:p14="http://schemas.microsoft.com/office/powerpoint/2010/main" val="241137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531B65-7017-4BEA-97BC-5854EF426B5C}" type="datetime1">
              <a:rPr lang="en-US"/>
              <a:pPr>
                <a:defRPr/>
              </a:pPr>
              <a:t>10/16/2016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365A69-A791-4EB8-9E0B-05D9FB37073B}" type="slidenum">
              <a:rPr lang="en-US" altLang="en-US"/>
              <a:pPr>
                <a:defRPr/>
              </a:pPr>
              <a:t>‹#›</a:t>
            </a:fld>
            <a:endParaRPr lang="en-US" altLang="en-US"/>
          </a:p>
        </p:txBody>
      </p:sp>
    </p:spTree>
    <p:extLst>
      <p:ext uri="{BB962C8B-B14F-4D97-AF65-F5344CB8AC3E}">
        <p14:creationId xmlns:p14="http://schemas.microsoft.com/office/powerpoint/2010/main" val="279675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CF9619-116A-4291-99AA-F23C9DE450C6}" type="datetime1">
              <a:rPr lang="en-US"/>
              <a:pPr>
                <a:defRPr/>
              </a:pPr>
              <a:t>10/16/2016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D0E8F5-8D96-444C-9745-B525B4C09E63}" type="slidenum">
              <a:rPr lang="en-US" altLang="en-US"/>
              <a:pPr>
                <a:defRPr/>
              </a:pPr>
              <a:t>‹#›</a:t>
            </a:fld>
            <a:endParaRPr lang="en-US" altLang="en-US"/>
          </a:p>
        </p:txBody>
      </p:sp>
    </p:spTree>
    <p:extLst>
      <p:ext uri="{BB962C8B-B14F-4D97-AF65-F5344CB8AC3E}">
        <p14:creationId xmlns:p14="http://schemas.microsoft.com/office/powerpoint/2010/main" val="87942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A71761-9BC7-46E7-BAB9-346C35F0D28D}" type="datetime1">
              <a:rPr lang="en-US"/>
              <a:pPr>
                <a:defRPr/>
              </a:pPr>
              <a:t>10/16/2016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D9AFDA-191B-4E80-A5A5-D0C57609E64A}" type="slidenum">
              <a:rPr lang="en-US" altLang="en-US"/>
              <a:pPr>
                <a:defRPr/>
              </a:pPr>
              <a:t>‹#›</a:t>
            </a:fld>
            <a:endParaRPr lang="en-US" altLang="en-US"/>
          </a:p>
        </p:txBody>
      </p:sp>
    </p:spTree>
    <p:extLst>
      <p:ext uri="{BB962C8B-B14F-4D97-AF65-F5344CB8AC3E}">
        <p14:creationId xmlns:p14="http://schemas.microsoft.com/office/powerpoint/2010/main" val="286273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704D3A-E56B-4A98-822C-A253E7217994}" type="datetime1">
              <a:rPr lang="en-US"/>
              <a:pPr>
                <a:defRPr/>
              </a:pPr>
              <a:t>10/16/2016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3DECAD-A610-40AA-B165-84B799F96674}" type="slidenum">
              <a:rPr lang="en-US" altLang="en-US"/>
              <a:pPr>
                <a:defRPr/>
              </a:pPr>
              <a:t>‹#›</a:t>
            </a:fld>
            <a:endParaRPr lang="en-US" altLang="en-US"/>
          </a:p>
        </p:txBody>
      </p:sp>
    </p:spTree>
    <p:extLst>
      <p:ext uri="{BB962C8B-B14F-4D97-AF65-F5344CB8AC3E}">
        <p14:creationId xmlns:p14="http://schemas.microsoft.com/office/powerpoint/2010/main" val="234347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D2EC100-6BD4-4D7F-A9FC-54EDEC6E26DA}" type="datetime1">
              <a:rPr lang="en-US"/>
              <a:pPr>
                <a:defRPr/>
              </a:pPr>
              <a:t>10/16/2016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198626-2FD0-4FB2-A74B-1941EA17FE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ienceres-edcp-educ.sites.olt.ubc.c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peerwise.cs.auckland.ac.nz/"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arina.milner-bolotin@ubc.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blogs.ubc.ca/mmilne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hyperlink" Target="https://phet.colorado.edu/en/for-teacher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59.pn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59.pn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8.gif"/><Relationship Id="rId9" Type="http://schemas.openxmlformats.org/officeDocument/2006/relationships/image" Target="../media/image3.jpe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028" y="5363416"/>
            <a:ext cx="8820472" cy="1494584"/>
          </a:xfrm>
        </p:spPr>
        <p:txBody>
          <a:bodyPr>
            <a:noAutofit/>
          </a:bodyPr>
          <a:lstStyle/>
          <a:p>
            <a:pPr marL="72000"/>
            <a:r>
              <a:rPr lang="en-CA" b="1" dirty="0" smtClean="0">
                <a:solidFill>
                  <a:srgbClr val="FF0000"/>
                </a:solidFill>
              </a:rPr>
              <a:t>Dr. Marina Milner-Bolotin</a:t>
            </a:r>
          </a:p>
          <a:p>
            <a:pPr marL="72000" eaLnBrk="1" fontAlgn="auto" hangingPunct="1">
              <a:spcAft>
                <a:spcPts val="0"/>
              </a:spcAft>
              <a:defRPr/>
            </a:pPr>
            <a:r>
              <a:rPr lang="en-US" b="1" dirty="0" smtClean="0">
                <a:solidFill>
                  <a:schemeClr val="tx1"/>
                </a:solidFill>
              </a:rPr>
              <a:t>UBC Department of Curriculum and Pedagogy</a:t>
            </a:r>
            <a:endParaRPr lang="en-US" b="1" dirty="0">
              <a:solidFill>
                <a:schemeClr val="tx1"/>
              </a:solidFill>
            </a:endParaRPr>
          </a:p>
        </p:txBody>
      </p:sp>
      <p:grpSp>
        <p:nvGrpSpPr>
          <p:cNvPr id="5" name="Group 4"/>
          <p:cNvGrpSpPr/>
          <p:nvPr/>
        </p:nvGrpSpPr>
        <p:grpSpPr>
          <a:xfrm>
            <a:off x="0" y="0"/>
            <a:ext cx="9168234" cy="5149516"/>
            <a:chOff x="0" y="0"/>
            <a:chExt cx="9168234" cy="1527175"/>
          </a:xfrm>
        </p:grpSpPr>
        <p:sp>
          <p:nvSpPr>
            <p:cNvPr id="6" name="Rectangle 5"/>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7"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8" name="Rectangle 15"/>
            <p:cNvSpPr>
              <a:spLocks noChangeArrowheads="1"/>
            </p:cNvSpPr>
            <p:nvPr/>
          </p:nvSpPr>
          <p:spPr bwMode="auto">
            <a:xfrm>
              <a:off x="1619672" y="223838"/>
              <a:ext cx="75485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4400" b="1" dirty="0" smtClean="0">
                  <a:solidFill>
                    <a:schemeClr val="bg1"/>
                  </a:solidFill>
                </a:rPr>
                <a:t>Professional Development Day for a Chinese Physics Teacher Delegation</a:t>
              </a:r>
              <a:endParaRPr lang="en-US" sz="4400" b="1" i="1" dirty="0">
                <a:solidFill>
                  <a:schemeClr val="bg1"/>
                </a:solidFill>
              </a:endParaRPr>
            </a:p>
          </p:txBody>
        </p:sp>
      </p:grpSp>
      <p:sp>
        <p:nvSpPr>
          <p:cNvPr id="18" name="TextBox 6"/>
          <p:cNvSpPr txBox="1">
            <a:spLocks noChangeArrowheads="1"/>
          </p:cNvSpPr>
          <p:nvPr/>
        </p:nvSpPr>
        <p:spPr bwMode="auto">
          <a:xfrm>
            <a:off x="1869281" y="224606"/>
            <a:ext cx="7000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i="1" dirty="0" smtClean="0">
                <a:solidFill>
                  <a:schemeClr val="bg1"/>
                </a:solidFill>
              </a:rPr>
              <a:t>October 17 2016</a:t>
            </a:r>
            <a:endParaRPr lang="en-US" altLang="en-US" sz="2400" b="1" i="1" dirty="0">
              <a:solidFill>
                <a:schemeClr val="bg1"/>
              </a:solidFill>
            </a:endParaRPr>
          </a:p>
        </p:txBody>
      </p:sp>
      <p:pic>
        <p:nvPicPr>
          <p:cNvPr id="1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244" y="4001801"/>
            <a:ext cx="2597371" cy="1058236"/>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06894" y="305162"/>
            <a:ext cx="1296000" cy="3018998"/>
            <a:chOff x="106894" y="305162"/>
            <a:chExt cx="1296000" cy="3018998"/>
          </a:xfrm>
        </p:grpSpPr>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292" y="305162"/>
              <a:ext cx="961205" cy="126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https://encrypted-tbn2.gstatic.com/images?q=tbn:ANd9GcTjYAyYOHPmHpOt14cwi56mkA7XTi7Uol-v5f6ppbX1qra7Ckift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894" y="1723789"/>
              <a:ext cx="1296000" cy="660383"/>
            </a:xfrm>
            <a:prstGeom prst="rect">
              <a:avLst/>
            </a:prstGeom>
            <a:noFill/>
            <a:extLst>
              <a:ext uri="{909E8E84-426E-40DD-AFC4-6F175D3DCCD1}">
                <a14:hiddenFill xmlns:a14="http://schemas.microsoft.com/office/drawing/2010/main">
                  <a:solidFill>
                    <a:srgbClr val="FFFFFF"/>
                  </a:solidFill>
                </a14:hiddenFill>
              </a:ext>
            </a:extLst>
          </p:spPr>
        </p:pic>
        <p:pic>
          <p:nvPicPr>
            <p:cNvPr id="98306" name="Picture 2" descr="http://upload.wikimedia.org/wikipedia/commons/thumb/b/b8/Flag_of_British_Columbia.svg/2000px-Flag_of_British_Columbi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894" y="2542672"/>
              <a:ext cx="1296000" cy="7814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2520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Canadian Education and Teacher Education</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10</a:t>
            </a:fld>
            <a:endParaRPr lang="en-US"/>
          </a:p>
        </p:txBody>
      </p:sp>
      <p:pic>
        <p:nvPicPr>
          <p:cNvPr id="14" name="Picture 2" descr="https://encrypted-tbn2.gstatic.com/images?q=tbn:ANd9GcTjYAyYOHPmHpOt14cwi56mkA7XTi7Uol-v5f6ppbX1qra7Ckift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0757" y="63080"/>
            <a:ext cx="930125" cy="4739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417" y="1636714"/>
            <a:ext cx="4635966"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4717" y="1875041"/>
            <a:ext cx="2682515" cy="201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398463" y="6326982"/>
            <a:ext cx="8501062" cy="461962"/>
          </a:xfrm>
          <a:prstGeom prst="rect">
            <a:avLst/>
          </a:prstGeom>
          <a:solidFill>
            <a:schemeClr val="accent3">
              <a:lumMod val="95000"/>
            </a:schemeClr>
          </a:solidFill>
        </p:spPr>
        <p:txBody>
          <a:bodyPr>
            <a:spAutoFit/>
          </a:bodyPr>
          <a:lstStyle/>
          <a:p>
            <a:pPr fontAlgn="auto">
              <a:spcBef>
                <a:spcPts val="0"/>
              </a:spcBef>
              <a:spcAft>
                <a:spcPts val="0"/>
              </a:spcAft>
              <a:defRPr/>
            </a:pPr>
            <a:r>
              <a:rPr lang="en-US" sz="2400" dirty="0">
                <a:latin typeface="+mn-lt"/>
              </a:rPr>
              <a:t>~75% of Canada's population live within 150 km of the US border.</a:t>
            </a:r>
          </a:p>
        </p:txBody>
      </p:sp>
      <p:sp>
        <p:nvSpPr>
          <p:cNvPr id="17" name="TextBox 22"/>
          <p:cNvSpPr txBox="1">
            <a:spLocks noChangeArrowheads="1"/>
          </p:cNvSpPr>
          <p:nvPr/>
        </p:nvSpPr>
        <p:spPr bwMode="auto">
          <a:xfrm>
            <a:off x="3201988" y="4133598"/>
            <a:ext cx="580889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smtClean="0">
                <a:solidFill>
                  <a:srgbClr val="FF0000"/>
                </a:solidFill>
                <a:latin typeface="Calibri" panose="020F0502020204030204" pitchFamily="34" charset="0"/>
              </a:rPr>
              <a:t>20.6% of the total population of Canada are immigrants! </a:t>
            </a:r>
            <a:r>
              <a:rPr lang="en-US" altLang="en-US" sz="2800" dirty="0" smtClean="0">
                <a:latin typeface="Calibri" panose="020F0502020204030204" pitchFamily="34" charset="0"/>
              </a:rPr>
              <a:t>Toronto </a:t>
            </a:r>
            <a:r>
              <a:rPr lang="en-US" altLang="en-US" sz="2800" dirty="0">
                <a:latin typeface="Calibri" panose="020F0502020204030204" pitchFamily="34" charset="0"/>
              </a:rPr>
              <a:t>transit offers information in </a:t>
            </a:r>
            <a:r>
              <a:rPr lang="en-US" altLang="en-US" sz="2800" dirty="0" smtClean="0">
                <a:latin typeface="Calibri" panose="020F0502020204030204" pitchFamily="34" charset="0"/>
              </a:rPr>
              <a:t>&gt; 70 </a:t>
            </a:r>
            <a:r>
              <a:rPr lang="en-US" altLang="en-US" sz="2800" dirty="0">
                <a:latin typeface="Calibri" panose="020F0502020204030204" pitchFamily="34" charset="0"/>
              </a:rPr>
              <a:t>languages. English is </a:t>
            </a:r>
            <a:r>
              <a:rPr lang="en-US" altLang="en-US" sz="2800" dirty="0" smtClean="0">
                <a:latin typeface="Calibri" panose="020F0502020204030204" pitchFamily="34" charset="0"/>
              </a:rPr>
              <a:t>often 2</a:t>
            </a:r>
            <a:r>
              <a:rPr lang="en-US" altLang="en-US" sz="2800" baseline="30000" dirty="0" smtClean="0">
                <a:latin typeface="Calibri" panose="020F0502020204030204" pitchFamily="34" charset="0"/>
              </a:rPr>
              <a:t>nd</a:t>
            </a:r>
            <a:r>
              <a:rPr lang="en-US" altLang="en-US" sz="2800" dirty="0" smtClean="0">
                <a:latin typeface="Calibri" panose="020F0502020204030204" pitchFamily="34" charset="0"/>
              </a:rPr>
              <a:t> language.</a:t>
            </a:r>
            <a:endParaRPr lang="en-US" altLang="en-US" sz="2800" dirty="0">
              <a:latin typeface="Calibri" panose="020F0502020204030204" pitchFamily="34" charset="0"/>
            </a:endParaRPr>
          </a:p>
        </p:txBody>
      </p:sp>
      <p:pic>
        <p:nvPicPr>
          <p:cNvPr id="18" name="Picture 12" descr="IMG_189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613" y="4008438"/>
            <a:ext cx="30003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852" y="1747838"/>
            <a:ext cx="164782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2</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93639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Science Education in Canada</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11</a:t>
            </a:fld>
            <a:endParaRPr lang="en-US"/>
          </a:p>
        </p:txBody>
      </p:sp>
      <p:pic>
        <p:nvPicPr>
          <p:cNvPr id="14" name="Picture 2" descr="https://encrypted-tbn2.gstatic.com/images?q=tbn:ANd9GcTjYAyYOHPmHpOt14cwi56mkA7XTi7Uol-v5f6ppbX1qra7Ckift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852" y="493957"/>
            <a:ext cx="1058296" cy="5392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nvPr>
        </p:nvGraphicFramePr>
        <p:xfrm>
          <a:off x="98854" y="1637271"/>
          <a:ext cx="8835082"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390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Teacher Education in Canada</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12</a:t>
            </a:fld>
            <a:endParaRPr lang="en-US"/>
          </a:p>
        </p:txBody>
      </p:sp>
      <p:pic>
        <p:nvPicPr>
          <p:cNvPr id="14" name="Picture 2" descr="https://encrypted-tbn2.gstatic.com/images?q=tbn:ANd9GcTjYAyYOHPmHpOt14cwi56mkA7XTi7Uol-v5f6ppbX1qra7Ckift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852" y="493957"/>
            <a:ext cx="1058296" cy="5392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3350713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4119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7B0FFE7-18AC-4945-86E1-A7F4A8114ED6}" type="datetime4">
              <a:rPr lang="en-US"/>
              <a:pPr>
                <a:defRPr/>
              </a:pPr>
              <a:t>October 16, 2016</a:t>
            </a:fld>
            <a:endParaRPr lang="en-US"/>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DEFFE7-82ED-404F-8AC4-11508DB70EAF}" type="slidenum">
              <a:rPr lang="en-US" altLang="en-US">
                <a:solidFill>
                  <a:srgbClr val="898989"/>
                </a:solidFill>
                <a:latin typeface="Calibri" panose="020F0502020204030204" pitchFamily="34" charset="0"/>
              </a:rPr>
              <a:pPr eaLnBrk="1" hangingPunct="1"/>
              <a:t>13</a:t>
            </a:fld>
            <a:endParaRPr lang="en-US" altLang="en-US">
              <a:solidFill>
                <a:srgbClr val="898989"/>
              </a:solidFill>
              <a:latin typeface="Calibri" panose="020F0502020204030204" pitchFamily="34" charset="0"/>
            </a:endParaRPr>
          </a:p>
        </p:txBody>
      </p:sp>
      <p:pic>
        <p:nvPicPr>
          <p:cNvPr id="614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290261"/>
            <a:ext cx="7505700" cy="624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https://encrypted-tbn2.gstatic.com/images?q=tbn:ANd9GcTjYAyYOHPmHpOt14cwi56mkA7XTi7Uol-v5f6ppbX1qra7Ckift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27" y="290261"/>
            <a:ext cx="1058296" cy="539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90961127"/>
      </p:ext>
    </p:extLst>
  </p:cSld>
  <p:clrMapOvr>
    <a:masterClrMapping/>
  </p:clrMapOvr>
  <p:transition advTm="8979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CA" b="1" dirty="0" smtClean="0"/>
              <a:t>PISA 2012 Results</a:t>
            </a:r>
            <a:endParaRPr lang="en-CA" b="1" dirty="0"/>
          </a:p>
        </p:txBody>
      </p:sp>
      <p:sp>
        <p:nvSpPr>
          <p:cNvPr id="4" name="Left Arrow 3"/>
          <p:cNvSpPr/>
          <p:nvPr/>
        </p:nvSpPr>
        <p:spPr>
          <a:xfrm>
            <a:off x="7812360" y="5805264"/>
            <a:ext cx="1152128"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Left Arrow 5"/>
          <p:cNvSpPr/>
          <p:nvPr/>
        </p:nvSpPr>
        <p:spPr>
          <a:xfrm>
            <a:off x="7812360" y="1290143"/>
            <a:ext cx="1152128"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42" y="980728"/>
            <a:ext cx="755240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s://encrypted-tbn2.gstatic.com/images?q=tbn:ANd9GcTjYAyYOHPmHpOt14cwi56mkA7XTi7Uol-v5f6ppbX1qra7Ckift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1708" y="6381328"/>
            <a:ext cx="742713" cy="3784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7504" y="6413266"/>
            <a:ext cx="5976664" cy="400110"/>
          </a:xfrm>
          <a:prstGeom prst="rect">
            <a:avLst/>
          </a:prstGeom>
          <a:noFill/>
        </p:spPr>
        <p:txBody>
          <a:bodyPr wrap="square" rtlCol="0">
            <a:spAutoFit/>
          </a:bodyPr>
          <a:lstStyle/>
          <a:p>
            <a:r>
              <a:rPr lang="en-CA" sz="2000" b="1" dirty="0" smtClean="0"/>
              <a:t>[OECD, PISA 2012 Results]</a:t>
            </a:r>
            <a:endParaRPr lang="en-CA" sz="2000" b="1" dirty="0"/>
          </a:p>
        </p:txBody>
      </p:sp>
      <p:pic>
        <p:nvPicPr>
          <p:cNvPr id="100354" name="Picture 2" descr="http://www.enchantedlearning.com/asia/china/fla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5813" y="1968726"/>
            <a:ext cx="828675" cy="54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225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Teacher Education in Canada</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15</a:t>
            </a:fld>
            <a:endParaRPr lang="en-US"/>
          </a:p>
        </p:txBody>
      </p:sp>
      <p:pic>
        <p:nvPicPr>
          <p:cNvPr id="3" name="Picture 2"/>
          <p:cNvPicPr>
            <a:picLocks noChangeAspect="1"/>
          </p:cNvPicPr>
          <p:nvPr/>
        </p:nvPicPr>
        <p:blipFill rotWithShape="1">
          <a:blip r:embed="rId3"/>
          <a:srcRect t="1" b="-7695"/>
          <a:stretch/>
        </p:blipFill>
        <p:spPr>
          <a:xfrm>
            <a:off x="232852" y="1661340"/>
            <a:ext cx="8675366" cy="5110163"/>
          </a:xfrm>
          <a:prstGeom prst="flowChartDocument">
            <a:avLst/>
          </a:prstGeom>
          <a:ln>
            <a:solidFill>
              <a:schemeClr val="tx1"/>
            </a:solidFill>
          </a:ln>
        </p:spPr>
      </p:pic>
      <p:sp>
        <p:nvSpPr>
          <p:cNvPr id="15"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2</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92173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Agenda for the Day</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16</a:t>
            </a:fld>
            <a:endParaRPr lang="en-US"/>
          </a:p>
        </p:txBody>
      </p:sp>
      <p:sp>
        <p:nvSpPr>
          <p:cNvPr id="2" name="Content Placeholder 1"/>
          <p:cNvSpPr>
            <a:spLocks noGrp="1"/>
          </p:cNvSpPr>
          <p:nvPr>
            <p:ph idx="1"/>
          </p:nvPr>
        </p:nvSpPr>
        <p:spPr>
          <a:xfrm>
            <a:off x="152400" y="1724313"/>
            <a:ext cx="8991600" cy="4525963"/>
          </a:xfrm>
        </p:spPr>
        <p:txBody>
          <a:bodyPr/>
          <a:lstStyle/>
          <a:p>
            <a:pPr marL="514350" indent="-514350">
              <a:buFont typeface="+mj-lt"/>
              <a:buAutoNum type="arabicPeriod"/>
            </a:pPr>
            <a:r>
              <a:rPr lang="en-CA" b="1" dirty="0" smtClean="0">
                <a:solidFill>
                  <a:srgbClr val="FF0000"/>
                </a:solidFill>
              </a:rPr>
              <a:t>9:00 </a:t>
            </a:r>
            <a:r>
              <a:rPr lang="en-CA" b="1" dirty="0">
                <a:solidFill>
                  <a:srgbClr val="FF0000"/>
                </a:solidFill>
              </a:rPr>
              <a:t>– </a:t>
            </a:r>
            <a:r>
              <a:rPr lang="en-CA" b="1" dirty="0" smtClean="0">
                <a:solidFill>
                  <a:srgbClr val="FF0000"/>
                </a:solidFill>
              </a:rPr>
              <a:t>9:15:  Introductions</a:t>
            </a:r>
          </a:p>
          <a:p>
            <a:pPr marL="514350" indent="-514350">
              <a:buFont typeface="+mj-lt"/>
              <a:buAutoNum type="arabicPeriod"/>
            </a:pPr>
            <a:r>
              <a:rPr lang="en-CA" b="1" dirty="0" smtClean="0">
                <a:solidFill>
                  <a:srgbClr val="FF0000"/>
                </a:solidFill>
              </a:rPr>
              <a:t>9:15 </a:t>
            </a:r>
            <a:r>
              <a:rPr lang="en-CA" b="1" dirty="0">
                <a:solidFill>
                  <a:srgbClr val="FF0000"/>
                </a:solidFill>
              </a:rPr>
              <a:t>–</a:t>
            </a:r>
            <a:r>
              <a:rPr lang="en-CA" b="1" dirty="0" smtClean="0">
                <a:solidFill>
                  <a:srgbClr val="FF0000"/>
                </a:solidFill>
              </a:rPr>
              <a:t> 10:30: Canadian education &amp; teacher ed.</a:t>
            </a:r>
            <a:endParaRPr lang="en-CA" b="1" dirty="0">
              <a:solidFill>
                <a:srgbClr val="FF0000"/>
              </a:solidFill>
            </a:endParaRPr>
          </a:p>
          <a:p>
            <a:pPr marL="514350" lvl="0" indent="-514350">
              <a:buFont typeface="+mj-lt"/>
              <a:buAutoNum type="arabicPeriod"/>
            </a:pPr>
            <a:r>
              <a:rPr lang="en-CA" b="1" dirty="0">
                <a:solidFill>
                  <a:srgbClr val="FF0000"/>
                </a:solidFill>
              </a:rPr>
              <a:t>10:30 – </a:t>
            </a:r>
            <a:r>
              <a:rPr lang="en-CA" b="1" dirty="0" smtClean="0">
                <a:solidFill>
                  <a:srgbClr val="FF0000"/>
                </a:solidFill>
              </a:rPr>
              <a:t>10-45: break</a:t>
            </a:r>
            <a:endParaRPr lang="en-CA" b="1" dirty="0">
              <a:solidFill>
                <a:srgbClr val="FF0000"/>
              </a:solidFill>
            </a:endParaRPr>
          </a:p>
          <a:p>
            <a:pPr marL="514350" lvl="0" indent="-514350">
              <a:buFont typeface="+mj-lt"/>
              <a:buAutoNum type="arabicPeriod"/>
            </a:pPr>
            <a:r>
              <a:rPr lang="en-CA" dirty="0"/>
              <a:t>10:45 – </a:t>
            </a:r>
            <a:r>
              <a:rPr lang="en-CA" dirty="0" smtClean="0"/>
              <a:t>12:15: Technology in M&amp;S </a:t>
            </a:r>
            <a:r>
              <a:rPr lang="en-CA" dirty="0"/>
              <a:t>teacher </a:t>
            </a:r>
            <a:r>
              <a:rPr lang="en-CA" dirty="0" smtClean="0"/>
              <a:t>ed.</a:t>
            </a:r>
            <a:endParaRPr lang="en-CA" dirty="0"/>
          </a:p>
          <a:p>
            <a:pPr marL="514350" lvl="0" indent="-514350">
              <a:buFont typeface="+mj-lt"/>
              <a:buAutoNum type="arabicPeriod"/>
            </a:pPr>
            <a:r>
              <a:rPr lang="en-CA" b="1" dirty="0"/>
              <a:t>Lunch </a:t>
            </a:r>
            <a:r>
              <a:rPr lang="en-CA" b="1" dirty="0" smtClean="0"/>
              <a:t>12:30</a:t>
            </a:r>
            <a:r>
              <a:rPr lang="en-CA" b="1" dirty="0"/>
              <a:t> – </a:t>
            </a:r>
            <a:r>
              <a:rPr lang="en-CA" b="1" dirty="0" smtClean="0"/>
              <a:t>2 </a:t>
            </a:r>
            <a:r>
              <a:rPr lang="en-CA" b="1" dirty="0"/>
              <a:t>pm</a:t>
            </a:r>
          </a:p>
          <a:p>
            <a:pPr marL="514350" lvl="0" indent="-514350">
              <a:buFont typeface="+mj-lt"/>
              <a:buAutoNum type="arabicPeriod"/>
            </a:pPr>
            <a:r>
              <a:rPr lang="en-CA" dirty="0"/>
              <a:t>2 pm – 3:15 </a:t>
            </a:r>
            <a:r>
              <a:rPr lang="en-CA" dirty="0" smtClean="0"/>
              <a:t>pm: A </a:t>
            </a:r>
            <a:r>
              <a:rPr lang="en-CA" dirty="0"/>
              <a:t>physics methods </a:t>
            </a:r>
            <a:r>
              <a:rPr lang="en-CA" dirty="0" smtClean="0"/>
              <a:t>course</a:t>
            </a:r>
            <a:endParaRPr lang="en-CA" dirty="0"/>
          </a:p>
          <a:p>
            <a:pPr marL="514350" lvl="0" indent="-514350">
              <a:buFont typeface="+mj-lt"/>
              <a:buAutoNum type="arabicPeriod"/>
            </a:pPr>
            <a:r>
              <a:rPr lang="en-CA" dirty="0" smtClean="0"/>
              <a:t>3:30: Exploring </a:t>
            </a:r>
            <a:r>
              <a:rPr lang="en-CA" dirty="0"/>
              <a:t>UBC </a:t>
            </a:r>
            <a:r>
              <a:rPr lang="en-CA" dirty="0" smtClean="0"/>
              <a:t>campus/Museum visit</a:t>
            </a:r>
            <a:endParaRPr lang="en-CA" dirty="0"/>
          </a:p>
          <a:p>
            <a:pPr marL="514350" lvl="0" indent="-514350">
              <a:buFont typeface="+mj-lt"/>
              <a:buAutoNum type="arabicPeriod"/>
            </a:pPr>
            <a:r>
              <a:rPr lang="en-CA" dirty="0" smtClean="0"/>
              <a:t>5 pm: Pick up </a:t>
            </a:r>
            <a:r>
              <a:rPr lang="en-CA" dirty="0"/>
              <a:t>at the Faculty of Education lobby. </a:t>
            </a:r>
          </a:p>
        </p:txBody>
      </p:sp>
    </p:spTree>
    <p:extLst>
      <p:ext uri="{BB962C8B-B14F-4D97-AF65-F5344CB8AC3E}">
        <p14:creationId xmlns:p14="http://schemas.microsoft.com/office/powerpoint/2010/main" val="1982935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Agenda for the Day</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17</a:t>
            </a:fld>
            <a:endParaRPr lang="en-US"/>
          </a:p>
        </p:txBody>
      </p:sp>
      <p:sp>
        <p:nvSpPr>
          <p:cNvPr id="2" name="Content Placeholder 1"/>
          <p:cNvSpPr>
            <a:spLocks noGrp="1"/>
          </p:cNvSpPr>
          <p:nvPr>
            <p:ph idx="1"/>
          </p:nvPr>
        </p:nvSpPr>
        <p:spPr>
          <a:xfrm>
            <a:off x="152400" y="1724313"/>
            <a:ext cx="8991600" cy="4525963"/>
          </a:xfrm>
        </p:spPr>
        <p:txBody>
          <a:bodyPr/>
          <a:lstStyle/>
          <a:p>
            <a:pPr marL="514350" indent="-514350">
              <a:buFont typeface="+mj-lt"/>
              <a:buAutoNum type="arabicPeriod"/>
            </a:pPr>
            <a:r>
              <a:rPr lang="en-CA" b="1" dirty="0" smtClean="0">
                <a:solidFill>
                  <a:srgbClr val="FF0000"/>
                </a:solidFill>
              </a:rPr>
              <a:t>9:00 </a:t>
            </a:r>
            <a:r>
              <a:rPr lang="en-CA" b="1" dirty="0">
                <a:solidFill>
                  <a:srgbClr val="FF0000"/>
                </a:solidFill>
              </a:rPr>
              <a:t>– </a:t>
            </a:r>
            <a:r>
              <a:rPr lang="en-CA" b="1" dirty="0" smtClean="0">
                <a:solidFill>
                  <a:srgbClr val="FF0000"/>
                </a:solidFill>
              </a:rPr>
              <a:t>9:15:  Introductions</a:t>
            </a:r>
          </a:p>
          <a:p>
            <a:pPr marL="514350" indent="-514350">
              <a:buFont typeface="+mj-lt"/>
              <a:buAutoNum type="arabicPeriod"/>
            </a:pPr>
            <a:r>
              <a:rPr lang="en-CA" b="1" dirty="0" smtClean="0">
                <a:solidFill>
                  <a:srgbClr val="FF0000"/>
                </a:solidFill>
              </a:rPr>
              <a:t>9:15 </a:t>
            </a:r>
            <a:r>
              <a:rPr lang="en-CA" b="1" dirty="0">
                <a:solidFill>
                  <a:srgbClr val="FF0000"/>
                </a:solidFill>
              </a:rPr>
              <a:t>–</a:t>
            </a:r>
            <a:r>
              <a:rPr lang="en-CA" b="1" dirty="0" smtClean="0">
                <a:solidFill>
                  <a:srgbClr val="FF0000"/>
                </a:solidFill>
              </a:rPr>
              <a:t> 10:30: Canadian education &amp; teacher ed.</a:t>
            </a:r>
            <a:endParaRPr lang="en-CA" b="1" dirty="0">
              <a:solidFill>
                <a:srgbClr val="FF0000"/>
              </a:solidFill>
            </a:endParaRPr>
          </a:p>
          <a:p>
            <a:pPr marL="514350" lvl="0" indent="-514350">
              <a:buFont typeface="+mj-lt"/>
              <a:buAutoNum type="arabicPeriod"/>
            </a:pPr>
            <a:r>
              <a:rPr lang="en-CA" b="1" dirty="0">
                <a:solidFill>
                  <a:srgbClr val="FF0000"/>
                </a:solidFill>
              </a:rPr>
              <a:t>10:30 – </a:t>
            </a:r>
            <a:r>
              <a:rPr lang="en-CA" b="1" dirty="0" smtClean="0">
                <a:solidFill>
                  <a:srgbClr val="FF0000"/>
                </a:solidFill>
              </a:rPr>
              <a:t>10-45: break</a:t>
            </a:r>
            <a:endParaRPr lang="en-CA" b="1" dirty="0">
              <a:solidFill>
                <a:srgbClr val="FF0000"/>
              </a:solidFill>
            </a:endParaRPr>
          </a:p>
          <a:p>
            <a:pPr marL="514350" lvl="0" indent="-514350">
              <a:buFont typeface="+mj-lt"/>
              <a:buAutoNum type="arabicPeriod"/>
            </a:pPr>
            <a:r>
              <a:rPr lang="en-CA" b="1" dirty="0">
                <a:solidFill>
                  <a:srgbClr val="FF0000"/>
                </a:solidFill>
              </a:rPr>
              <a:t>10:45 – </a:t>
            </a:r>
            <a:r>
              <a:rPr lang="en-CA" b="1" dirty="0" smtClean="0">
                <a:solidFill>
                  <a:srgbClr val="FF0000"/>
                </a:solidFill>
              </a:rPr>
              <a:t>12:15: Technology in M&amp;S </a:t>
            </a:r>
            <a:r>
              <a:rPr lang="en-CA" b="1" dirty="0">
                <a:solidFill>
                  <a:srgbClr val="FF0000"/>
                </a:solidFill>
              </a:rPr>
              <a:t>teacher </a:t>
            </a:r>
            <a:r>
              <a:rPr lang="en-CA" b="1" dirty="0" smtClean="0">
                <a:solidFill>
                  <a:srgbClr val="FF0000"/>
                </a:solidFill>
              </a:rPr>
              <a:t>ed.</a:t>
            </a:r>
            <a:endParaRPr lang="en-CA" b="1" dirty="0">
              <a:solidFill>
                <a:srgbClr val="FF0000"/>
              </a:solidFill>
            </a:endParaRPr>
          </a:p>
          <a:p>
            <a:pPr marL="514350" lvl="0" indent="-514350">
              <a:buFont typeface="+mj-lt"/>
              <a:buAutoNum type="arabicPeriod"/>
            </a:pPr>
            <a:r>
              <a:rPr lang="en-CA" b="1" dirty="0"/>
              <a:t>Lunch </a:t>
            </a:r>
            <a:r>
              <a:rPr lang="en-CA" b="1" dirty="0" smtClean="0"/>
              <a:t>12:30</a:t>
            </a:r>
            <a:r>
              <a:rPr lang="en-CA" b="1" dirty="0"/>
              <a:t> – </a:t>
            </a:r>
            <a:r>
              <a:rPr lang="en-CA" b="1" dirty="0" smtClean="0"/>
              <a:t>2 </a:t>
            </a:r>
            <a:r>
              <a:rPr lang="en-CA" b="1" dirty="0"/>
              <a:t>pm</a:t>
            </a:r>
          </a:p>
          <a:p>
            <a:pPr marL="514350" lvl="0" indent="-514350">
              <a:buFont typeface="+mj-lt"/>
              <a:buAutoNum type="arabicPeriod"/>
            </a:pPr>
            <a:r>
              <a:rPr lang="en-CA" dirty="0"/>
              <a:t>2 pm – 3:15 </a:t>
            </a:r>
            <a:r>
              <a:rPr lang="en-CA" dirty="0" smtClean="0"/>
              <a:t>pm: A </a:t>
            </a:r>
            <a:r>
              <a:rPr lang="en-CA" dirty="0"/>
              <a:t>physics methods </a:t>
            </a:r>
            <a:r>
              <a:rPr lang="en-CA" dirty="0" smtClean="0"/>
              <a:t>course</a:t>
            </a:r>
            <a:endParaRPr lang="en-CA" dirty="0"/>
          </a:p>
          <a:p>
            <a:pPr marL="514350" lvl="0" indent="-514350">
              <a:buFont typeface="+mj-lt"/>
              <a:buAutoNum type="arabicPeriod"/>
            </a:pPr>
            <a:r>
              <a:rPr lang="en-CA" dirty="0" smtClean="0"/>
              <a:t>3:30: Exploring </a:t>
            </a:r>
            <a:r>
              <a:rPr lang="en-CA" dirty="0"/>
              <a:t>UBC </a:t>
            </a:r>
            <a:r>
              <a:rPr lang="en-CA" dirty="0" smtClean="0"/>
              <a:t>campus/Museum visit</a:t>
            </a:r>
            <a:endParaRPr lang="en-CA" dirty="0"/>
          </a:p>
          <a:p>
            <a:pPr marL="514350" lvl="0" indent="-514350">
              <a:buFont typeface="+mj-lt"/>
              <a:buAutoNum type="arabicPeriod"/>
            </a:pPr>
            <a:r>
              <a:rPr lang="en-CA" dirty="0" smtClean="0"/>
              <a:t>5 pm: Pick up </a:t>
            </a:r>
            <a:r>
              <a:rPr lang="en-CA" dirty="0"/>
              <a:t>at the Faculty of Education lobby. </a:t>
            </a:r>
          </a:p>
        </p:txBody>
      </p:sp>
    </p:spTree>
    <p:extLst>
      <p:ext uri="{BB962C8B-B14F-4D97-AF65-F5344CB8AC3E}">
        <p14:creationId xmlns:p14="http://schemas.microsoft.com/office/powerpoint/2010/main" val="1300954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Clickers &amp; Active Learning</a:t>
              </a:r>
              <a:endParaRPr lang="en-US" sz="36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18</a:t>
            </a:fld>
            <a:endParaRPr lang="en-US"/>
          </a:p>
        </p:txBody>
      </p:sp>
      <p:grpSp>
        <p:nvGrpSpPr>
          <p:cNvPr id="24" name="Group 12"/>
          <p:cNvGrpSpPr>
            <a:grpSpLocks/>
          </p:cNvGrpSpPr>
          <p:nvPr/>
        </p:nvGrpSpPr>
        <p:grpSpPr bwMode="auto">
          <a:xfrm>
            <a:off x="160338" y="1581556"/>
            <a:ext cx="8488597" cy="3287604"/>
            <a:chOff x="348343" y="1040627"/>
            <a:chExt cx="8488597" cy="3286907"/>
          </a:xfrm>
        </p:grpSpPr>
        <p:pic>
          <p:nvPicPr>
            <p:cNvPr id="25" name="Picture 12"/>
            <p:cNvPicPr>
              <a:picLocks noChangeAspect="1" noChangeArrowheads="1"/>
            </p:cNvPicPr>
            <p:nvPr/>
          </p:nvPicPr>
          <p:blipFill>
            <a:blip r:embed="rId3" cstate="print"/>
            <a:srcRect l="2583" t="-6548" r="3552"/>
            <a:stretch>
              <a:fillRect/>
            </a:stretch>
          </p:blipFill>
          <p:spPr bwMode="auto">
            <a:xfrm>
              <a:off x="348343" y="1161143"/>
              <a:ext cx="8305800" cy="3166391"/>
            </a:xfrm>
            <a:prstGeom prst="flowChartDocument">
              <a:avLst/>
            </a:prstGeom>
            <a:noFill/>
            <a:ln w="9525">
              <a:solidFill>
                <a:schemeClr val="tx1"/>
              </a:solidFill>
              <a:miter lim="800000"/>
              <a:headEnd/>
              <a:tailEnd/>
            </a:ln>
          </p:spPr>
        </p:pic>
        <p:sp>
          <p:nvSpPr>
            <p:cNvPr id="26" name="TextBox 8"/>
            <p:cNvSpPr txBox="1">
              <a:spLocks noChangeArrowheads="1"/>
            </p:cNvSpPr>
            <p:nvPr/>
          </p:nvSpPr>
          <p:spPr bwMode="auto">
            <a:xfrm>
              <a:off x="3391853" y="1040627"/>
              <a:ext cx="5445087" cy="46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i="1" dirty="0">
                  <a:latin typeface="Calibri" pitchFamily="34" charset="0"/>
                </a:rPr>
                <a:t>2004, The Physics Teacher, 42(8), 47-48.</a:t>
              </a:r>
            </a:p>
          </p:txBody>
        </p:sp>
      </p:grpSp>
      <p:grpSp>
        <p:nvGrpSpPr>
          <p:cNvPr id="27" name="Group 14"/>
          <p:cNvGrpSpPr>
            <a:grpSpLocks/>
          </p:cNvGrpSpPr>
          <p:nvPr/>
        </p:nvGrpSpPr>
        <p:grpSpPr bwMode="auto">
          <a:xfrm>
            <a:off x="928688" y="3346276"/>
            <a:ext cx="7981701" cy="3467100"/>
            <a:chOff x="551543" y="3127821"/>
            <a:chExt cx="7981950" cy="3467100"/>
          </a:xfrm>
        </p:grpSpPr>
        <p:grpSp>
          <p:nvGrpSpPr>
            <p:cNvPr id="28" name="Group 10"/>
            <p:cNvGrpSpPr>
              <a:grpSpLocks/>
            </p:cNvGrpSpPr>
            <p:nvPr/>
          </p:nvGrpSpPr>
          <p:grpSpPr bwMode="auto">
            <a:xfrm>
              <a:off x="551543" y="3127821"/>
              <a:ext cx="7981950" cy="3467100"/>
              <a:chOff x="1009650" y="3523789"/>
              <a:chExt cx="7981950" cy="3467100"/>
            </a:xfrm>
          </p:grpSpPr>
          <p:sp>
            <p:nvSpPr>
              <p:cNvPr id="30" name="TextBox 9"/>
              <p:cNvSpPr txBox="1">
                <a:spLocks noChangeArrowheads="1"/>
              </p:cNvSpPr>
              <p:nvPr/>
            </p:nvSpPr>
            <p:spPr bwMode="auto">
              <a:xfrm>
                <a:off x="4130221" y="4085771"/>
                <a:ext cx="4716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i="1">
                    <a:latin typeface="Calibri" pitchFamily="34" charset="0"/>
                  </a:rPr>
                  <a:t>Journal of College Science Teaching</a:t>
                </a:r>
                <a:r>
                  <a:rPr lang="en-US">
                    <a:latin typeface="Calibri" pitchFamily="34" charset="0"/>
                  </a:rPr>
                  <a:t>, Fall 2009</a:t>
                </a:r>
              </a:p>
            </p:txBody>
          </p:sp>
          <p:pic>
            <p:nvPicPr>
              <p:cNvPr id="31" name="Picture 4"/>
              <p:cNvPicPr>
                <a:picLocks noChangeAspect="1" noChangeArrowheads="1"/>
              </p:cNvPicPr>
              <p:nvPr/>
            </p:nvPicPr>
            <p:blipFill>
              <a:blip r:embed="rId4" cstate="print"/>
              <a:srcRect b="27778"/>
              <a:stretch>
                <a:fillRect/>
              </a:stretch>
            </p:blipFill>
            <p:spPr bwMode="auto">
              <a:xfrm>
                <a:off x="1009650" y="3523789"/>
                <a:ext cx="7981950" cy="3467100"/>
              </a:xfrm>
              <a:prstGeom prst="flowChartDocument">
                <a:avLst/>
              </a:prstGeom>
              <a:noFill/>
              <a:ln w="9525">
                <a:solidFill>
                  <a:schemeClr val="tx1"/>
                </a:solidFill>
                <a:miter lim="800000"/>
                <a:headEnd/>
                <a:tailEnd/>
              </a:ln>
            </p:spPr>
          </p:pic>
        </p:grpSp>
        <p:sp>
          <p:nvSpPr>
            <p:cNvPr id="29" name="Rectangle 13"/>
            <p:cNvSpPr>
              <a:spLocks noChangeArrowheads="1"/>
            </p:cNvSpPr>
            <p:nvPr/>
          </p:nvSpPr>
          <p:spPr bwMode="auto">
            <a:xfrm>
              <a:off x="2970794" y="3824906"/>
              <a:ext cx="54741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i="1" dirty="0">
                  <a:latin typeface="Calibri" pitchFamily="34" charset="0"/>
                </a:rPr>
                <a:t>2010, Journal of College Science Teaching, </a:t>
              </a:r>
            </a:p>
            <a:p>
              <a:r>
                <a:rPr lang="en-US" sz="2400" i="1" dirty="0">
                  <a:latin typeface="Calibri" pitchFamily="34" charset="0"/>
                </a:rPr>
                <a:t>40(2), 18-22.</a:t>
              </a:r>
            </a:p>
            <a:p>
              <a:endParaRPr lang="en-US" sz="2400" i="1" dirty="0">
                <a:latin typeface="Calibri" pitchFamily="34" charset="0"/>
              </a:endParaRPr>
            </a:p>
          </p:txBody>
        </p:sp>
      </p:grpSp>
      <p:pic>
        <p:nvPicPr>
          <p:cNvPr id="3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8" y="5085184"/>
            <a:ext cx="1127339" cy="169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e-instruction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5458463"/>
            <a:ext cx="1240031" cy="139953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72147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Peer Instruction Pedagogy</a:t>
              </a:r>
              <a:endParaRPr lang="en-US" sz="3200" b="1" dirty="0">
                <a:solidFill>
                  <a:schemeClr val="bg1"/>
                </a:solidFill>
                <a:latin typeface="Arial" pitchFamily="34" charset="0"/>
                <a:cs typeface="Arial" pitchFamily="34" charset="0"/>
              </a:endParaRPr>
            </a:p>
          </p:txBody>
        </p:sp>
      </p:gr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09" y="1595602"/>
            <a:ext cx="7743123" cy="4552925"/>
          </a:xfrm>
          <a:prstGeom prst="flowChartDocumen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Rectangle 15"/>
          <p:cNvSpPr/>
          <p:nvPr/>
        </p:nvSpPr>
        <p:spPr>
          <a:xfrm>
            <a:off x="96134" y="6150114"/>
            <a:ext cx="8951731" cy="707886"/>
          </a:xfrm>
          <a:prstGeom prst="rect">
            <a:avLst/>
          </a:prstGeom>
        </p:spPr>
        <p:txBody>
          <a:bodyPr wrap="square">
            <a:spAutoFit/>
          </a:bodyPr>
          <a:lstStyle/>
          <a:p>
            <a:r>
              <a:rPr lang="en-CA" sz="2000" dirty="0" smtClean="0"/>
              <a:t>[LUMAT</a:t>
            </a:r>
            <a:r>
              <a:rPr lang="en-CA" sz="2000" dirty="0"/>
              <a:t>: Research and Practice in Math, Science </a:t>
            </a:r>
            <a:r>
              <a:rPr lang="en-CA" sz="2000" dirty="0" smtClean="0"/>
              <a:t>&amp; </a:t>
            </a:r>
            <a:r>
              <a:rPr lang="en-CA" sz="2000" dirty="0"/>
              <a:t>Technology Education, 2013. </a:t>
            </a:r>
            <a:r>
              <a:rPr lang="en-CA" sz="2000" b="1" dirty="0"/>
              <a:t>1</a:t>
            </a:r>
            <a:r>
              <a:rPr lang="en-CA" sz="2000" dirty="0"/>
              <a:t>(5): p. </a:t>
            </a:r>
            <a:r>
              <a:rPr lang="en-CA" sz="2000" dirty="0" smtClean="0"/>
              <a:t>525-544.]</a:t>
            </a:r>
            <a:endParaRPr lang="en-CA" sz="2000" dirty="0"/>
          </a:p>
        </p:txBody>
      </p:sp>
      <p:sp>
        <p:nvSpPr>
          <p:cNvPr id="8"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84417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Agenda for the Day</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2</a:t>
            </a:fld>
            <a:endParaRPr lang="en-US"/>
          </a:p>
        </p:txBody>
      </p:sp>
      <p:sp>
        <p:nvSpPr>
          <p:cNvPr id="2" name="Content Placeholder 1"/>
          <p:cNvSpPr>
            <a:spLocks noGrp="1"/>
          </p:cNvSpPr>
          <p:nvPr>
            <p:ph idx="1"/>
          </p:nvPr>
        </p:nvSpPr>
        <p:spPr>
          <a:xfrm>
            <a:off x="152400" y="1724313"/>
            <a:ext cx="8991600" cy="4525963"/>
          </a:xfrm>
        </p:spPr>
        <p:txBody>
          <a:bodyPr/>
          <a:lstStyle/>
          <a:p>
            <a:pPr marL="514350" indent="-514350">
              <a:buFont typeface="+mj-lt"/>
              <a:buAutoNum type="arabicPeriod"/>
            </a:pPr>
            <a:r>
              <a:rPr lang="en-CA" b="1" dirty="0" smtClean="0">
                <a:solidFill>
                  <a:srgbClr val="FF0000"/>
                </a:solidFill>
              </a:rPr>
              <a:t>9:00 </a:t>
            </a:r>
            <a:r>
              <a:rPr lang="en-CA" b="1" dirty="0">
                <a:solidFill>
                  <a:srgbClr val="FF0000"/>
                </a:solidFill>
              </a:rPr>
              <a:t>– </a:t>
            </a:r>
            <a:r>
              <a:rPr lang="en-CA" b="1" dirty="0" smtClean="0">
                <a:solidFill>
                  <a:srgbClr val="FF0000"/>
                </a:solidFill>
              </a:rPr>
              <a:t>9:15:  Introductions</a:t>
            </a:r>
          </a:p>
          <a:p>
            <a:pPr marL="514350" indent="-514350">
              <a:buFont typeface="+mj-lt"/>
              <a:buAutoNum type="arabicPeriod"/>
            </a:pPr>
            <a:r>
              <a:rPr lang="en-CA" dirty="0" smtClean="0"/>
              <a:t>9:15 </a:t>
            </a:r>
            <a:r>
              <a:rPr lang="en-CA" dirty="0"/>
              <a:t>–</a:t>
            </a:r>
            <a:r>
              <a:rPr lang="en-CA" dirty="0" smtClean="0"/>
              <a:t> 10:30: Canadian education and teacher ed.</a:t>
            </a:r>
            <a:endParaRPr lang="en-CA" dirty="0"/>
          </a:p>
          <a:p>
            <a:pPr marL="514350" lvl="0" indent="-514350">
              <a:buFont typeface="+mj-lt"/>
              <a:buAutoNum type="arabicPeriod"/>
            </a:pPr>
            <a:r>
              <a:rPr lang="en-CA" dirty="0"/>
              <a:t>10:30 – </a:t>
            </a:r>
            <a:r>
              <a:rPr lang="en-CA" dirty="0" smtClean="0"/>
              <a:t>10-45: break</a:t>
            </a:r>
            <a:endParaRPr lang="en-CA" dirty="0"/>
          </a:p>
          <a:p>
            <a:pPr marL="514350" lvl="0" indent="-514350">
              <a:buFont typeface="+mj-lt"/>
              <a:buAutoNum type="arabicPeriod"/>
            </a:pPr>
            <a:r>
              <a:rPr lang="en-CA" dirty="0"/>
              <a:t>10:45 – </a:t>
            </a:r>
            <a:r>
              <a:rPr lang="en-CA" dirty="0" smtClean="0"/>
              <a:t>12:15: Technology in M&amp;S </a:t>
            </a:r>
            <a:r>
              <a:rPr lang="en-CA" dirty="0"/>
              <a:t>teacher </a:t>
            </a:r>
            <a:r>
              <a:rPr lang="en-CA" dirty="0" smtClean="0"/>
              <a:t>ed.</a:t>
            </a:r>
            <a:endParaRPr lang="en-CA" dirty="0"/>
          </a:p>
          <a:p>
            <a:pPr marL="514350" lvl="0" indent="-514350">
              <a:buFont typeface="+mj-lt"/>
              <a:buAutoNum type="arabicPeriod"/>
            </a:pPr>
            <a:r>
              <a:rPr lang="en-CA" b="1" dirty="0"/>
              <a:t>Lunch </a:t>
            </a:r>
            <a:r>
              <a:rPr lang="en-CA" b="1" dirty="0" smtClean="0"/>
              <a:t>12:30</a:t>
            </a:r>
            <a:r>
              <a:rPr lang="en-CA" b="1" dirty="0"/>
              <a:t> – </a:t>
            </a:r>
            <a:r>
              <a:rPr lang="en-CA" b="1" dirty="0" smtClean="0"/>
              <a:t>2 </a:t>
            </a:r>
            <a:r>
              <a:rPr lang="en-CA" b="1" dirty="0"/>
              <a:t>pm</a:t>
            </a:r>
          </a:p>
          <a:p>
            <a:pPr marL="514350" lvl="0" indent="-514350">
              <a:buFont typeface="+mj-lt"/>
              <a:buAutoNum type="arabicPeriod"/>
            </a:pPr>
            <a:r>
              <a:rPr lang="en-CA" dirty="0"/>
              <a:t>2 pm – 3:15 </a:t>
            </a:r>
            <a:r>
              <a:rPr lang="en-CA" dirty="0" smtClean="0"/>
              <a:t>pm: A </a:t>
            </a:r>
            <a:r>
              <a:rPr lang="en-CA" dirty="0"/>
              <a:t>physics methods </a:t>
            </a:r>
            <a:r>
              <a:rPr lang="en-CA" dirty="0" smtClean="0"/>
              <a:t>course</a:t>
            </a:r>
            <a:endParaRPr lang="en-CA" dirty="0"/>
          </a:p>
          <a:p>
            <a:pPr marL="514350" lvl="0" indent="-514350">
              <a:buFont typeface="+mj-lt"/>
              <a:buAutoNum type="arabicPeriod"/>
            </a:pPr>
            <a:r>
              <a:rPr lang="en-CA" dirty="0" smtClean="0"/>
              <a:t>3:30: Exploring </a:t>
            </a:r>
            <a:r>
              <a:rPr lang="en-CA" dirty="0"/>
              <a:t>UBC </a:t>
            </a:r>
            <a:r>
              <a:rPr lang="en-CA" dirty="0" smtClean="0"/>
              <a:t>campus/Museum visit</a:t>
            </a:r>
            <a:endParaRPr lang="en-CA" dirty="0"/>
          </a:p>
          <a:p>
            <a:pPr marL="514350" lvl="0" indent="-514350">
              <a:buFont typeface="+mj-lt"/>
              <a:buAutoNum type="arabicPeriod"/>
            </a:pPr>
            <a:r>
              <a:rPr lang="en-CA" dirty="0" smtClean="0"/>
              <a:t>5 pm: Pick up </a:t>
            </a:r>
            <a:r>
              <a:rPr lang="en-CA" dirty="0"/>
              <a:t>at the Faculty of Education lobby. </a:t>
            </a:r>
          </a:p>
        </p:txBody>
      </p:sp>
    </p:spTree>
    <p:extLst>
      <p:ext uri="{BB962C8B-B14F-4D97-AF65-F5344CB8AC3E}">
        <p14:creationId xmlns:p14="http://schemas.microsoft.com/office/powerpoint/2010/main" val="1927556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Technology for Peer Instruction</a:t>
              </a:r>
              <a:endParaRPr lang="en-US" sz="3200" b="1" dirty="0">
                <a:solidFill>
                  <a:schemeClr val="bg1"/>
                </a:solidFill>
                <a:latin typeface="Arial" pitchFamily="34" charset="0"/>
                <a:cs typeface="Arial" pitchFamily="34" charset="0"/>
              </a:endParaRPr>
            </a:p>
          </p:txBody>
        </p:sp>
      </p:gr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998"/>
          <a:stretch/>
        </p:blipFill>
        <p:spPr bwMode="auto">
          <a:xfrm>
            <a:off x="152400" y="1676400"/>
            <a:ext cx="887598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2400" y="5586412"/>
            <a:ext cx="8991600" cy="1200329"/>
          </a:xfrm>
          <a:prstGeom prst="rect">
            <a:avLst/>
          </a:prstGeom>
          <a:noFill/>
        </p:spPr>
        <p:txBody>
          <a:bodyPr wrap="square" rtlCol="0">
            <a:spAutoFit/>
          </a:bodyPr>
          <a:lstStyle/>
          <a:p>
            <a:r>
              <a:rPr lang="en-US" sz="2400" dirty="0" smtClean="0"/>
              <a:t>In near future smart phones, </a:t>
            </a:r>
            <a:r>
              <a:rPr lang="en-US" sz="2400" dirty="0" err="1" smtClean="0"/>
              <a:t>i</a:t>
            </a:r>
            <a:r>
              <a:rPr lang="en-US" sz="2400" dirty="0" smtClean="0"/>
              <a:t>-pads and other devices will replace clickers, </a:t>
            </a:r>
            <a:r>
              <a:rPr lang="en-US" sz="2400" b="1" dirty="0" smtClean="0">
                <a:solidFill>
                  <a:srgbClr val="FF0000"/>
                </a:solidFill>
              </a:rPr>
              <a:t>but the basic pedagogy will remain the same</a:t>
            </a:r>
            <a:r>
              <a:rPr lang="en-US" sz="2400" dirty="0" smtClean="0"/>
              <a:t>…  </a:t>
            </a:r>
            <a:endParaRPr lang="en-US" sz="2400" dirty="0"/>
          </a:p>
        </p:txBody>
      </p:sp>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271" y="4167187"/>
            <a:ext cx="14192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3925762"/>
            <a:ext cx="1676400" cy="136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5347" y="4130904"/>
            <a:ext cx="1388351" cy="95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75533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1527175"/>
            <a:chOff x="0" y="0"/>
            <a:chExt cx="9144000" cy="1527175"/>
          </a:xfrm>
        </p:grpSpPr>
        <p:sp>
          <p:nvSpPr>
            <p:cNvPr id="6" name="Rectangle 5"/>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7"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8"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Peer Instruction </a:t>
              </a:r>
              <a:r>
                <a:rPr lang="en-US" sz="4000" b="1" dirty="0" smtClean="0">
                  <a:solidFill>
                    <a:schemeClr val="bg1"/>
                  </a:solidFill>
                  <a:latin typeface="Arial" pitchFamily="34" charset="0"/>
                  <a:cs typeface="Arial" pitchFamily="34" charset="0"/>
                </a:rPr>
                <a:t>Example 1</a:t>
              </a:r>
              <a:endParaRPr lang="en-US" sz="3200" b="1" dirty="0">
                <a:solidFill>
                  <a:schemeClr val="bg1"/>
                </a:solidFill>
                <a:latin typeface="Arial" pitchFamily="34" charset="0"/>
                <a:cs typeface="Arial" pitchFamily="34" charset="0"/>
              </a:endParaRPr>
            </a:p>
          </p:txBody>
        </p:sp>
      </p:grpSp>
      <p:sp>
        <p:nvSpPr>
          <p:cNvPr id="9" name="Rectangle 8"/>
          <p:cNvSpPr/>
          <p:nvPr/>
        </p:nvSpPr>
        <p:spPr>
          <a:xfrm>
            <a:off x="160639" y="6178377"/>
            <a:ext cx="5029200" cy="5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
        <p:nvSpPr>
          <p:cNvPr id="14" name="Rectangle 3"/>
          <p:cNvSpPr txBox="1">
            <a:spLocks noChangeArrowheads="1"/>
          </p:cNvSpPr>
          <p:nvPr>
            <p:custDataLst>
              <p:tags r:id="rId1"/>
            </p:custDataLst>
          </p:nvPr>
        </p:nvSpPr>
        <p:spPr bwMode="auto">
          <a:xfrm>
            <a:off x="409390" y="4276861"/>
            <a:ext cx="2336800" cy="237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nSpc>
                <a:spcPct val="90000"/>
              </a:lnSpc>
              <a:buFontTx/>
              <a:buAutoNum type="alphaUcPeriod"/>
            </a:pPr>
            <a:r>
              <a:rPr lang="en-US" sz="2800" dirty="0" smtClean="0"/>
              <a:t>600 N</a:t>
            </a:r>
          </a:p>
          <a:p>
            <a:pPr marL="609600" indent="-609600">
              <a:lnSpc>
                <a:spcPct val="90000"/>
              </a:lnSpc>
              <a:buFontTx/>
              <a:buAutoNum type="alphaUcPeriod"/>
            </a:pPr>
            <a:r>
              <a:rPr lang="en-US" sz="2800" dirty="0" smtClean="0"/>
              <a:t>450 N</a:t>
            </a:r>
          </a:p>
          <a:p>
            <a:pPr marL="609600" indent="-609600">
              <a:lnSpc>
                <a:spcPct val="90000"/>
              </a:lnSpc>
              <a:buFontTx/>
              <a:buAutoNum type="alphaUcPeriod"/>
            </a:pPr>
            <a:r>
              <a:rPr lang="en-US" sz="2800" dirty="0" smtClean="0"/>
              <a:t>300 N</a:t>
            </a:r>
          </a:p>
          <a:p>
            <a:pPr marL="609600" indent="-609600">
              <a:lnSpc>
                <a:spcPct val="90000"/>
              </a:lnSpc>
              <a:buFontTx/>
              <a:buAutoNum type="alphaUcPeriod"/>
            </a:pPr>
            <a:r>
              <a:rPr lang="en-US" sz="2800" dirty="0" smtClean="0"/>
              <a:t>200 N</a:t>
            </a:r>
          </a:p>
          <a:p>
            <a:pPr marL="609600" indent="-609600">
              <a:lnSpc>
                <a:spcPct val="90000"/>
              </a:lnSpc>
              <a:buFontTx/>
              <a:buAutoNum type="alphaUcPeriod"/>
            </a:pPr>
            <a:r>
              <a:rPr lang="en-US" sz="2800" dirty="0" smtClean="0"/>
              <a:t>150 N</a:t>
            </a:r>
            <a:endParaRPr lang="en-US" sz="2800" dirty="0"/>
          </a:p>
        </p:txBody>
      </p:sp>
      <p:pic>
        <p:nvPicPr>
          <p:cNvPr id="15" name="Picture 100"/>
          <p:cNvPicPr>
            <a:picLocks noChangeAspect="1" noChangeArrowheads="1"/>
          </p:cNvPicPr>
          <p:nvPr/>
        </p:nvPicPr>
        <p:blipFill>
          <a:blip r:embed="rId4">
            <a:extLst>
              <a:ext uri="{28A0092B-C50C-407E-A947-70E740481C1C}">
                <a14:useLocalDpi xmlns:a14="http://schemas.microsoft.com/office/drawing/2010/main" val="0"/>
              </a:ext>
            </a:extLst>
          </a:blip>
          <a:srcRect l="56555" t="43079" r="30087" b="25810"/>
          <a:stretch>
            <a:fillRect/>
          </a:stretch>
        </p:blipFill>
        <p:spPr bwMode="auto">
          <a:xfrm>
            <a:off x="5172695" y="2169392"/>
            <a:ext cx="3832760" cy="3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21"/>
          <p:cNvSpPr>
            <a:spLocks noChangeArrowheads="1"/>
          </p:cNvSpPr>
          <p:nvPr/>
        </p:nvSpPr>
        <p:spPr bwMode="auto">
          <a:xfrm>
            <a:off x="251520" y="1628800"/>
            <a:ext cx="502265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Find the magnitude of the force a 60 kg person has to pull the rope with  in order to pull himself upwards with </a:t>
            </a:r>
            <a:r>
              <a:rPr lang="en-US" sz="2800" dirty="0" smtClean="0"/>
              <a:t>a </a:t>
            </a:r>
            <a:r>
              <a:rPr lang="en-US" sz="2800" b="1" dirty="0" smtClean="0">
                <a:effectLst>
                  <a:outerShdw blurRad="38100" dist="38100" dir="2700000" algn="tl">
                    <a:srgbClr val="FFFFFF"/>
                  </a:outerShdw>
                </a:effectLst>
              </a:rPr>
              <a:t>constant speed.</a:t>
            </a:r>
            <a:r>
              <a:rPr lang="en-US" sz="2800" dirty="0" smtClean="0"/>
              <a:t> </a:t>
            </a:r>
            <a:endParaRPr lang="en-US" sz="2800" dirty="0"/>
          </a:p>
        </p:txBody>
      </p:sp>
    </p:spTree>
    <p:extLst>
      <p:ext uri="{BB962C8B-B14F-4D97-AF65-F5344CB8AC3E}">
        <p14:creationId xmlns:p14="http://schemas.microsoft.com/office/powerpoint/2010/main" val="4279940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6362" y="1877270"/>
            <a:ext cx="4598994" cy="4131022"/>
            <a:chOff x="156362" y="1877270"/>
            <a:chExt cx="4598994" cy="4131022"/>
          </a:xfrm>
        </p:grpSpPr>
        <p:grpSp>
          <p:nvGrpSpPr>
            <p:cNvPr id="8" name="Group 7"/>
            <p:cNvGrpSpPr/>
            <p:nvPr/>
          </p:nvGrpSpPr>
          <p:grpSpPr>
            <a:xfrm>
              <a:off x="156362" y="1877270"/>
              <a:ext cx="4598994" cy="4131022"/>
              <a:chOff x="3501185" y="1381096"/>
              <a:chExt cx="2983135" cy="2628000"/>
            </a:xfrm>
          </p:grpSpPr>
          <p:pic>
            <p:nvPicPr>
              <p:cNvPr id="6" name="Picture 5"/>
              <p:cNvPicPr>
                <a:picLocks noChangeAspect="1"/>
              </p:cNvPicPr>
              <p:nvPr/>
            </p:nvPicPr>
            <p:blipFill>
              <a:blip r:embed="rId3"/>
              <a:stretch>
                <a:fillRect/>
              </a:stretch>
            </p:blipFill>
            <p:spPr>
              <a:xfrm>
                <a:off x="3501185" y="1381096"/>
                <a:ext cx="2983135" cy="2628000"/>
              </a:xfrm>
              <a:prstGeom prst="rect">
                <a:avLst/>
              </a:prstGeom>
            </p:spPr>
          </p:pic>
          <p:sp>
            <p:nvSpPr>
              <p:cNvPr id="2" name="TextBox 1"/>
              <p:cNvSpPr txBox="1"/>
              <p:nvPr/>
            </p:nvSpPr>
            <p:spPr>
              <a:xfrm>
                <a:off x="3637985" y="1660350"/>
                <a:ext cx="2689953" cy="411171"/>
              </a:xfrm>
              <a:prstGeom prst="rect">
                <a:avLst/>
              </a:prstGeom>
              <a:solidFill>
                <a:schemeClr val="bg2"/>
              </a:solidFill>
            </p:spPr>
            <p:txBody>
              <a:bodyPr wrap="square" rtlCol="0">
                <a:spAutoFit/>
              </a:bodyPr>
              <a:lstStyle/>
              <a:p>
                <a:pPr algn="ctr"/>
                <a:r>
                  <a:rPr lang="en-CA" sz="3600" b="1" dirty="0" smtClean="0"/>
                  <a:t>Pre-Discussion Poll</a:t>
                </a:r>
                <a:endParaRPr lang="en-CA" sz="3600" b="1" dirty="0"/>
              </a:p>
            </p:txBody>
          </p:sp>
        </p:grpSp>
        <p:sp>
          <p:nvSpPr>
            <p:cNvPr id="10" name="TextBox 9"/>
            <p:cNvSpPr txBox="1"/>
            <p:nvPr/>
          </p:nvSpPr>
          <p:spPr>
            <a:xfrm>
              <a:off x="1872453" y="3866915"/>
              <a:ext cx="557213" cy="523220"/>
            </a:xfrm>
            <a:prstGeom prst="rect">
              <a:avLst/>
            </a:prstGeom>
            <a:solidFill>
              <a:schemeClr val="bg1"/>
            </a:solidFill>
          </p:spPr>
          <p:txBody>
            <a:bodyPr wrap="square" rtlCol="0">
              <a:spAutoFit/>
            </a:bodyPr>
            <a:lstStyle/>
            <a:p>
              <a:r>
                <a:rPr lang="en-CA" sz="2800" b="1" dirty="0" smtClean="0"/>
                <a:t>2</a:t>
              </a:r>
              <a:endParaRPr lang="en-CA" sz="2800" b="1" dirty="0"/>
            </a:p>
          </p:txBody>
        </p:sp>
        <p:sp>
          <p:nvSpPr>
            <p:cNvPr id="11" name="TextBox 10"/>
            <p:cNvSpPr txBox="1"/>
            <p:nvPr/>
          </p:nvSpPr>
          <p:spPr>
            <a:xfrm>
              <a:off x="2588014" y="3476713"/>
              <a:ext cx="557213" cy="523220"/>
            </a:xfrm>
            <a:prstGeom prst="rect">
              <a:avLst/>
            </a:prstGeom>
            <a:solidFill>
              <a:schemeClr val="bg1"/>
            </a:solidFill>
          </p:spPr>
          <p:txBody>
            <a:bodyPr wrap="square" rtlCol="0">
              <a:spAutoFit/>
            </a:bodyPr>
            <a:lstStyle/>
            <a:p>
              <a:r>
                <a:rPr lang="en-CA" sz="2800" b="1" dirty="0"/>
                <a:t>4</a:t>
              </a:r>
            </a:p>
          </p:txBody>
        </p:sp>
        <p:sp>
          <p:nvSpPr>
            <p:cNvPr id="12" name="TextBox 11"/>
            <p:cNvSpPr txBox="1"/>
            <p:nvPr/>
          </p:nvSpPr>
          <p:spPr>
            <a:xfrm>
              <a:off x="1243001" y="4308616"/>
              <a:ext cx="557213" cy="523220"/>
            </a:xfrm>
            <a:prstGeom prst="rect">
              <a:avLst/>
            </a:prstGeom>
            <a:solidFill>
              <a:schemeClr val="bg1"/>
            </a:solidFill>
          </p:spPr>
          <p:txBody>
            <a:bodyPr wrap="square" rtlCol="0">
              <a:spAutoFit/>
            </a:bodyPr>
            <a:lstStyle/>
            <a:p>
              <a:r>
                <a:rPr lang="en-CA" sz="2800" b="1" dirty="0"/>
                <a:t>0</a:t>
              </a:r>
            </a:p>
          </p:txBody>
        </p:sp>
        <p:sp>
          <p:nvSpPr>
            <p:cNvPr id="13" name="TextBox 12"/>
            <p:cNvSpPr txBox="1"/>
            <p:nvPr/>
          </p:nvSpPr>
          <p:spPr>
            <a:xfrm>
              <a:off x="3390104" y="3496095"/>
              <a:ext cx="557213" cy="523220"/>
            </a:xfrm>
            <a:prstGeom prst="rect">
              <a:avLst/>
            </a:prstGeom>
            <a:solidFill>
              <a:schemeClr val="bg1"/>
            </a:solidFill>
          </p:spPr>
          <p:txBody>
            <a:bodyPr wrap="square" rtlCol="0">
              <a:spAutoFit/>
            </a:bodyPr>
            <a:lstStyle/>
            <a:p>
              <a:r>
                <a:rPr lang="en-CA" sz="2800" b="1" dirty="0"/>
                <a:t>4</a:t>
              </a:r>
            </a:p>
          </p:txBody>
        </p:sp>
        <p:sp>
          <p:nvSpPr>
            <p:cNvPr id="14" name="TextBox 13"/>
            <p:cNvSpPr txBox="1"/>
            <p:nvPr/>
          </p:nvSpPr>
          <p:spPr>
            <a:xfrm>
              <a:off x="4060822" y="4085661"/>
              <a:ext cx="557213" cy="523220"/>
            </a:xfrm>
            <a:prstGeom prst="rect">
              <a:avLst/>
            </a:prstGeom>
            <a:solidFill>
              <a:schemeClr val="bg1"/>
            </a:solidFill>
          </p:spPr>
          <p:txBody>
            <a:bodyPr wrap="square" rtlCol="0">
              <a:spAutoFit/>
            </a:bodyPr>
            <a:lstStyle/>
            <a:p>
              <a:r>
                <a:rPr lang="en-CA" sz="2800" b="1" dirty="0" smtClean="0"/>
                <a:t>1</a:t>
              </a:r>
              <a:endParaRPr lang="en-CA" sz="2800" b="1" dirty="0"/>
            </a:p>
          </p:txBody>
        </p:sp>
      </p:grpSp>
      <p:grpSp>
        <p:nvGrpSpPr>
          <p:cNvPr id="4" name="Group 3"/>
          <p:cNvGrpSpPr/>
          <p:nvPr/>
        </p:nvGrpSpPr>
        <p:grpSpPr>
          <a:xfrm>
            <a:off x="4782798" y="1860861"/>
            <a:ext cx="4361202" cy="4147432"/>
            <a:chOff x="4782798" y="1860861"/>
            <a:chExt cx="4361202" cy="4147432"/>
          </a:xfrm>
        </p:grpSpPr>
        <p:grpSp>
          <p:nvGrpSpPr>
            <p:cNvPr id="9" name="Group 8"/>
            <p:cNvGrpSpPr/>
            <p:nvPr/>
          </p:nvGrpSpPr>
          <p:grpSpPr>
            <a:xfrm>
              <a:off x="4782798" y="1860861"/>
              <a:ext cx="4361202" cy="4147432"/>
              <a:chOff x="130167" y="3901981"/>
              <a:chExt cx="3016861" cy="2701844"/>
            </a:xfrm>
          </p:grpSpPr>
          <p:pic>
            <p:nvPicPr>
              <p:cNvPr id="5" name="Picture 4"/>
              <p:cNvPicPr>
                <a:picLocks noChangeAspect="1"/>
              </p:cNvPicPr>
              <p:nvPr/>
            </p:nvPicPr>
            <p:blipFill>
              <a:blip r:embed="rId4"/>
              <a:stretch>
                <a:fillRect/>
              </a:stretch>
            </p:blipFill>
            <p:spPr>
              <a:xfrm>
                <a:off x="130167" y="3901981"/>
                <a:ext cx="3016861" cy="2701844"/>
              </a:xfrm>
              <a:prstGeom prst="rect">
                <a:avLst/>
              </a:prstGeom>
            </p:spPr>
          </p:pic>
          <p:sp>
            <p:nvSpPr>
              <p:cNvPr id="7" name="TextBox 6"/>
              <p:cNvSpPr txBox="1"/>
              <p:nvPr/>
            </p:nvSpPr>
            <p:spPr>
              <a:xfrm>
                <a:off x="278424" y="4198636"/>
                <a:ext cx="1781666" cy="781954"/>
              </a:xfrm>
              <a:prstGeom prst="rect">
                <a:avLst/>
              </a:prstGeom>
              <a:solidFill>
                <a:schemeClr val="bg2"/>
              </a:solidFill>
            </p:spPr>
            <p:txBody>
              <a:bodyPr wrap="square" rtlCol="0">
                <a:spAutoFit/>
              </a:bodyPr>
              <a:lstStyle/>
              <a:p>
                <a:pPr algn="ctr"/>
                <a:r>
                  <a:rPr lang="en-CA" sz="3600" b="1" dirty="0" smtClean="0"/>
                  <a:t>Post-Disc. Poll</a:t>
                </a:r>
                <a:endParaRPr lang="en-CA" sz="3600" b="1" dirty="0"/>
              </a:p>
            </p:txBody>
          </p:sp>
        </p:grpSp>
        <p:sp>
          <p:nvSpPr>
            <p:cNvPr id="15" name="TextBox 14"/>
            <p:cNvSpPr txBox="1"/>
            <p:nvPr/>
          </p:nvSpPr>
          <p:spPr>
            <a:xfrm>
              <a:off x="8408193" y="2700957"/>
              <a:ext cx="557213" cy="523220"/>
            </a:xfrm>
            <a:prstGeom prst="rect">
              <a:avLst/>
            </a:prstGeom>
            <a:solidFill>
              <a:schemeClr val="bg1"/>
            </a:solidFill>
          </p:spPr>
          <p:txBody>
            <a:bodyPr wrap="square" rtlCol="0">
              <a:spAutoFit/>
            </a:bodyPr>
            <a:lstStyle/>
            <a:p>
              <a:r>
                <a:rPr lang="en-CA" sz="2800" b="1" dirty="0" smtClean="0"/>
                <a:t>10</a:t>
              </a:r>
              <a:endParaRPr lang="en-CA" sz="2800" b="1" dirty="0"/>
            </a:p>
          </p:txBody>
        </p:sp>
      </p:grpSp>
      <p:sp>
        <p:nvSpPr>
          <p:cNvPr id="16" name="TextBox 15"/>
          <p:cNvSpPr txBox="1"/>
          <p:nvPr/>
        </p:nvSpPr>
        <p:spPr>
          <a:xfrm>
            <a:off x="156362" y="6235908"/>
            <a:ext cx="8809044" cy="584775"/>
          </a:xfrm>
          <a:prstGeom prst="rect">
            <a:avLst/>
          </a:prstGeom>
          <a:noFill/>
        </p:spPr>
        <p:txBody>
          <a:bodyPr wrap="square" rtlCol="0">
            <a:spAutoFit/>
          </a:bodyPr>
          <a:lstStyle/>
          <a:p>
            <a:r>
              <a:rPr lang="en-CA" sz="3200" b="1" dirty="0" smtClean="0"/>
              <a:t>Respondents: </a:t>
            </a:r>
            <a:r>
              <a:rPr lang="en-CA" sz="3200" dirty="0" smtClean="0"/>
              <a:t>Physics Teacher-Candidates</a:t>
            </a:r>
            <a:endParaRPr lang="en-CA" sz="3200" dirty="0"/>
          </a:p>
        </p:txBody>
      </p:sp>
      <p:grpSp>
        <p:nvGrpSpPr>
          <p:cNvPr id="19" name="Group 18"/>
          <p:cNvGrpSpPr/>
          <p:nvPr/>
        </p:nvGrpSpPr>
        <p:grpSpPr>
          <a:xfrm>
            <a:off x="0" y="0"/>
            <a:ext cx="9144000" cy="1527175"/>
            <a:chOff x="0" y="0"/>
            <a:chExt cx="9144000" cy="1527175"/>
          </a:xfrm>
        </p:grpSpPr>
        <p:sp>
          <p:nvSpPr>
            <p:cNvPr id="20" name="Rectangle 1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2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2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Peer Instruction in Action</a:t>
              </a:r>
              <a:endParaRPr lang="en-US" sz="3200" b="1" dirty="0">
                <a:solidFill>
                  <a:schemeClr val="bg1"/>
                </a:solidFill>
                <a:latin typeface="Arial" pitchFamily="34" charset="0"/>
                <a:cs typeface="Arial" pitchFamily="34" charset="0"/>
              </a:endParaRPr>
            </a:p>
          </p:txBody>
        </p:sp>
      </p:grpSp>
      <p:sp>
        <p:nvSpPr>
          <p:cNvPr id="23"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6045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036" t="19358" r="1968" b="2681"/>
          <a:stretch/>
        </p:blipFill>
        <p:spPr>
          <a:xfrm>
            <a:off x="371469" y="1747838"/>
            <a:ext cx="8429624" cy="4863027"/>
          </a:xfrm>
          <a:prstGeom prst="rect">
            <a:avLst/>
          </a:prstGeom>
        </p:spPr>
      </p:pic>
      <p:grpSp>
        <p:nvGrpSpPr>
          <p:cNvPr id="5" name="Group 4"/>
          <p:cNvGrpSpPr/>
          <p:nvPr/>
        </p:nvGrpSpPr>
        <p:grpSpPr>
          <a:xfrm>
            <a:off x="0" y="0"/>
            <a:ext cx="9144000" cy="1527175"/>
            <a:chOff x="0" y="0"/>
            <a:chExt cx="9144000" cy="1527175"/>
          </a:xfrm>
        </p:grpSpPr>
        <p:sp>
          <p:nvSpPr>
            <p:cNvPr id="6" name="Rectangle 5"/>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7"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8"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Peer Instruction </a:t>
              </a:r>
              <a:r>
                <a:rPr lang="en-US" sz="4000" b="1" dirty="0" smtClean="0">
                  <a:solidFill>
                    <a:schemeClr val="bg1"/>
                  </a:solidFill>
                  <a:latin typeface="Arial" pitchFamily="34" charset="0"/>
                  <a:cs typeface="Arial" pitchFamily="34" charset="0"/>
                </a:rPr>
                <a:t>Example 2</a:t>
              </a:r>
              <a:endParaRPr lang="en-US" sz="3200" b="1" dirty="0">
                <a:solidFill>
                  <a:schemeClr val="bg1"/>
                </a:solidFill>
                <a:latin typeface="Arial" pitchFamily="34" charset="0"/>
                <a:cs typeface="Arial" pitchFamily="34" charset="0"/>
              </a:endParaRPr>
            </a:p>
          </p:txBody>
        </p:sp>
      </p:grpSp>
      <p:sp>
        <p:nvSpPr>
          <p:cNvPr id="9" name="Rectangle 8"/>
          <p:cNvSpPr/>
          <p:nvPr/>
        </p:nvSpPr>
        <p:spPr>
          <a:xfrm>
            <a:off x="160639" y="6178377"/>
            <a:ext cx="5029200" cy="5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05758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1527175"/>
            <a:chOff x="0" y="0"/>
            <a:chExt cx="9144000" cy="1527175"/>
          </a:xfrm>
        </p:grpSpPr>
        <p:sp>
          <p:nvSpPr>
            <p:cNvPr id="6" name="Rectangle 5"/>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7"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8"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Peer Instruction </a:t>
              </a:r>
              <a:r>
                <a:rPr lang="en-US" sz="4000" b="1" dirty="0" smtClean="0">
                  <a:solidFill>
                    <a:schemeClr val="bg1"/>
                  </a:solidFill>
                  <a:latin typeface="Arial" pitchFamily="34" charset="0"/>
                  <a:cs typeface="Arial" pitchFamily="34" charset="0"/>
                </a:rPr>
                <a:t>Example 3</a:t>
              </a:r>
              <a:endParaRPr lang="en-US" sz="3200" b="1" dirty="0">
                <a:solidFill>
                  <a:schemeClr val="bg1"/>
                </a:solidFill>
                <a:latin typeface="Arial" pitchFamily="34" charset="0"/>
                <a:cs typeface="Arial" pitchFamily="34" charset="0"/>
              </a:endParaRPr>
            </a:p>
          </p:txBody>
        </p:sp>
      </p:grpSp>
      <p:sp>
        <p:nvSpPr>
          <p:cNvPr id="9" name="Rectangle 8"/>
          <p:cNvSpPr/>
          <p:nvPr/>
        </p:nvSpPr>
        <p:spPr>
          <a:xfrm>
            <a:off x="160639" y="6178377"/>
            <a:ext cx="5029200" cy="5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
        <p:nvSpPr>
          <p:cNvPr id="11" name="Rectangle 3"/>
          <p:cNvSpPr txBox="1">
            <a:spLocks noChangeArrowheads="1"/>
          </p:cNvSpPr>
          <p:nvPr>
            <p:custDataLst>
              <p:tags r:id="rId1"/>
            </p:custDataLst>
          </p:nvPr>
        </p:nvSpPr>
        <p:spPr bwMode="auto">
          <a:xfrm>
            <a:off x="1111830" y="3811160"/>
            <a:ext cx="18161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FontTx/>
              <a:buAutoNum type="alphaUcPeriod"/>
            </a:pPr>
            <a:r>
              <a:rPr lang="en-US" smtClean="0"/>
              <a:t>(A)</a:t>
            </a:r>
          </a:p>
          <a:p>
            <a:pPr marL="609600" indent="-609600">
              <a:buFontTx/>
              <a:buAutoNum type="alphaUcPeriod"/>
            </a:pPr>
            <a:r>
              <a:rPr lang="en-US" smtClean="0"/>
              <a:t>(B)</a:t>
            </a:r>
          </a:p>
          <a:p>
            <a:pPr marL="609600" indent="-609600">
              <a:buFontTx/>
              <a:buAutoNum type="alphaUcPeriod"/>
            </a:pPr>
            <a:r>
              <a:rPr lang="en-US" smtClean="0"/>
              <a:t>(C)</a:t>
            </a:r>
          </a:p>
          <a:p>
            <a:pPr marL="609600" indent="-609600">
              <a:buFontTx/>
              <a:buAutoNum type="alphaUcPeriod"/>
            </a:pPr>
            <a:r>
              <a:rPr lang="en-US" smtClean="0"/>
              <a:t>(D)</a:t>
            </a:r>
          </a:p>
          <a:p>
            <a:pPr marL="609600" indent="-609600">
              <a:buFontTx/>
              <a:buAutoNum type="alphaUcPeriod"/>
            </a:pPr>
            <a:r>
              <a:rPr lang="en-US" smtClean="0"/>
              <a:t>(E)</a:t>
            </a:r>
            <a:endParaRPr lang="en-US"/>
          </a:p>
        </p:txBody>
      </p:sp>
      <p:pic>
        <p:nvPicPr>
          <p:cNvPr id="12" name="Picture 144"/>
          <p:cNvPicPr>
            <a:picLocks noChangeAspect="1" noChangeArrowheads="1"/>
          </p:cNvPicPr>
          <p:nvPr/>
        </p:nvPicPr>
        <p:blipFill>
          <a:blip r:embed="rId4">
            <a:extLst>
              <a:ext uri="{28A0092B-C50C-407E-A947-70E740481C1C}">
                <a14:useLocalDpi xmlns:a14="http://schemas.microsoft.com/office/drawing/2010/main" val="0"/>
              </a:ext>
            </a:extLst>
          </a:blip>
          <a:srcRect l="33553" t="35117" r="31564" b="35104"/>
          <a:stretch>
            <a:fillRect/>
          </a:stretch>
        </p:blipFill>
        <p:spPr bwMode="auto">
          <a:xfrm>
            <a:off x="3708980" y="3841323"/>
            <a:ext cx="4414838" cy="28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45"/>
          <p:cNvPicPr>
            <a:picLocks noChangeAspect="1" noChangeArrowheads="1"/>
          </p:cNvPicPr>
          <p:nvPr/>
        </p:nvPicPr>
        <p:blipFill>
          <a:blip r:embed="rId4">
            <a:extLst>
              <a:ext uri="{28A0092B-C50C-407E-A947-70E740481C1C}">
                <a14:useLocalDpi xmlns:a14="http://schemas.microsoft.com/office/drawing/2010/main" val="0"/>
              </a:ext>
            </a:extLst>
          </a:blip>
          <a:srcRect l="31459" t="65561" r="29036" b="21469"/>
          <a:stretch>
            <a:fillRect/>
          </a:stretch>
        </p:blipFill>
        <p:spPr bwMode="auto">
          <a:xfrm>
            <a:off x="335543" y="1577548"/>
            <a:ext cx="8515350"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856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1527175"/>
            <a:chOff x="0" y="0"/>
            <a:chExt cx="9144000" cy="1527175"/>
          </a:xfrm>
        </p:grpSpPr>
        <p:sp>
          <p:nvSpPr>
            <p:cNvPr id="6" name="Rectangle 5"/>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7"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8"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Peer Instruction </a:t>
              </a:r>
              <a:r>
                <a:rPr lang="en-US" sz="4000" b="1" dirty="0" smtClean="0">
                  <a:solidFill>
                    <a:schemeClr val="bg1"/>
                  </a:solidFill>
                  <a:latin typeface="Arial" pitchFamily="34" charset="0"/>
                  <a:cs typeface="Arial" pitchFamily="34" charset="0"/>
                </a:rPr>
                <a:t>Example 4</a:t>
              </a:r>
              <a:endParaRPr lang="en-US" sz="3200" b="1" dirty="0">
                <a:solidFill>
                  <a:schemeClr val="bg1"/>
                </a:solidFill>
                <a:latin typeface="Arial" pitchFamily="34" charset="0"/>
                <a:cs typeface="Arial" pitchFamily="34" charset="0"/>
              </a:endParaRPr>
            </a:p>
          </p:txBody>
        </p:sp>
      </p:grpSp>
      <p:sp>
        <p:nvSpPr>
          <p:cNvPr id="9" name="Rectangle 8"/>
          <p:cNvSpPr/>
          <p:nvPr/>
        </p:nvSpPr>
        <p:spPr>
          <a:xfrm>
            <a:off x="160639" y="6178377"/>
            <a:ext cx="5029200" cy="5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
        <p:nvSpPr>
          <p:cNvPr id="14" name="Content Placeholder 2"/>
          <p:cNvSpPr>
            <a:spLocks noGrp="1"/>
          </p:cNvSpPr>
          <p:nvPr>
            <p:ph idx="1"/>
          </p:nvPr>
        </p:nvSpPr>
        <p:spPr>
          <a:xfrm>
            <a:off x="251520" y="1528010"/>
            <a:ext cx="8784976" cy="5069341"/>
          </a:xfrm>
        </p:spPr>
        <p:txBody>
          <a:bodyPr>
            <a:normAutofit/>
          </a:bodyPr>
          <a:lstStyle/>
          <a:p>
            <a:pPr marL="0" indent="0">
              <a:buNone/>
            </a:pPr>
            <a:r>
              <a:rPr lang="en-CA" sz="3800" dirty="0" smtClean="0"/>
              <a:t>You have a uniform metal plate with a circular hole inside it. You heat it up by 200</a:t>
            </a:r>
            <a:r>
              <a:rPr lang="en-CA" sz="3800" baseline="30000" dirty="0" smtClean="0"/>
              <a:t>o</a:t>
            </a:r>
            <a:r>
              <a:rPr lang="en-CA" sz="3800" dirty="0" smtClean="0"/>
              <a:t>C. </a:t>
            </a:r>
            <a:r>
              <a:rPr lang="en-CA" sz="3800" b="1" dirty="0" smtClean="0"/>
              <a:t>As a result of heating, the hole will:</a:t>
            </a:r>
            <a:endParaRPr lang="en-CA" sz="3800" dirty="0"/>
          </a:p>
          <a:p>
            <a:pPr marL="0" indent="0">
              <a:buNone/>
            </a:pPr>
            <a:endParaRPr lang="en-CA" sz="4000" dirty="0" smtClean="0"/>
          </a:p>
          <a:p>
            <a:pPr marL="514350" indent="-514350">
              <a:buFont typeface="+mj-lt"/>
              <a:buAutoNum type="arabicPeriod"/>
            </a:pPr>
            <a:r>
              <a:rPr lang="en-CA" sz="4000" dirty="0" smtClean="0"/>
              <a:t>Increase</a:t>
            </a:r>
          </a:p>
          <a:p>
            <a:pPr marL="514350" indent="-514350">
              <a:buFont typeface="+mj-lt"/>
              <a:buAutoNum type="arabicPeriod"/>
            </a:pPr>
            <a:r>
              <a:rPr lang="en-CA" sz="4000" dirty="0" smtClean="0"/>
              <a:t>Decrease</a:t>
            </a:r>
          </a:p>
          <a:p>
            <a:pPr marL="514350" indent="-514350">
              <a:buFont typeface="+mj-lt"/>
              <a:buAutoNum type="arabicPeriod"/>
            </a:pPr>
            <a:r>
              <a:rPr lang="en-CA" sz="4000" dirty="0" smtClean="0"/>
              <a:t>Remain the same</a:t>
            </a:r>
            <a:endParaRPr lang="en-CA" sz="4000" dirty="0"/>
          </a:p>
        </p:txBody>
      </p:sp>
      <p:grpSp>
        <p:nvGrpSpPr>
          <p:cNvPr id="15" name="Group 14"/>
          <p:cNvGrpSpPr/>
          <p:nvPr/>
        </p:nvGrpSpPr>
        <p:grpSpPr>
          <a:xfrm>
            <a:off x="4957012" y="4100931"/>
            <a:ext cx="3501190" cy="1122613"/>
            <a:chOff x="4463716" y="4920458"/>
            <a:chExt cx="3501190" cy="1122613"/>
          </a:xfrm>
        </p:grpSpPr>
        <p:sp>
          <p:nvSpPr>
            <p:cNvPr id="16" name="Cube 15"/>
            <p:cNvSpPr/>
            <p:nvPr/>
          </p:nvSpPr>
          <p:spPr>
            <a:xfrm>
              <a:off x="4463716" y="4920458"/>
              <a:ext cx="3501190" cy="1122613"/>
            </a:xfrm>
            <a:prstGeom prst="cube">
              <a:avLst>
                <a:gd name="adj" fmla="val 9252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5648826" y="5171241"/>
              <a:ext cx="1130969" cy="409073"/>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5648826" y="5231813"/>
              <a:ext cx="1130969" cy="409073"/>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380853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1527175"/>
            <a:chOff x="0" y="0"/>
            <a:chExt cx="9144000" cy="1527175"/>
          </a:xfrm>
        </p:grpSpPr>
        <p:sp>
          <p:nvSpPr>
            <p:cNvPr id="13" name="Rectangle 12"/>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4"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5" name="Rectangle 15"/>
            <p:cNvSpPr>
              <a:spLocks noChangeArrowheads="1"/>
            </p:cNvSpPr>
            <p:nvPr/>
          </p:nvSpPr>
          <p:spPr bwMode="auto">
            <a:xfrm>
              <a:off x="1800224" y="223838"/>
              <a:ext cx="707105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Math &amp; Science Teaching &amp; Learning through Technology</a:t>
              </a:r>
              <a:endParaRPr lang="en-US" sz="2800" b="1" dirty="0">
                <a:solidFill>
                  <a:schemeClr val="bg1"/>
                </a:solidFill>
                <a:latin typeface="Arial" pitchFamily="34" charset="0"/>
                <a:cs typeface="Arial" pitchFamily="34" charset="0"/>
              </a:endParaRPr>
            </a:p>
          </p:txBody>
        </p:sp>
      </p:grpSp>
      <p:pic>
        <p:nvPicPr>
          <p:cNvPr id="1433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095" y="1747838"/>
            <a:ext cx="7248527" cy="401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
        <p:nvSpPr>
          <p:cNvPr id="2" name="Rectangle 1"/>
          <p:cNvSpPr/>
          <p:nvPr/>
        </p:nvSpPr>
        <p:spPr>
          <a:xfrm>
            <a:off x="1179095" y="5988072"/>
            <a:ext cx="7603958" cy="523220"/>
          </a:xfrm>
          <a:prstGeom prst="rect">
            <a:avLst/>
          </a:prstGeom>
        </p:spPr>
        <p:txBody>
          <a:bodyPr wrap="square">
            <a:spAutoFit/>
          </a:bodyPr>
          <a:lstStyle/>
          <a:p>
            <a:r>
              <a:rPr lang="en-CA" sz="2800" dirty="0">
                <a:hlinkClick r:id="rId3"/>
              </a:rPr>
              <a:t>http://scienceres-edcp-educ.sites.olt.ubc.ca</a:t>
            </a:r>
            <a:r>
              <a:rPr lang="en-CA" sz="2800" dirty="0" smtClean="0">
                <a:hlinkClick r:id="rId3"/>
              </a:rPr>
              <a:t>/</a:t>
            </a:r>
            <a:r>
              <a:rPr lang="en-CA" sz="2800" dirty="0" smtClean="0"/>
              <a:t> </a:t>
            </a:r>
            <a:endParaRPr lang="en-CA" sz="2800" dirty="0"/>
          </a:p>
        </p:txBody>
      </p:sp>
    </p:spTree>
    <p:extLst>
      <p:ext uri="{BB962C8B-B14F-4D97-AF65-F5344CB8AC3E}">
        <p14:creationId xmlns:p14="http://schemas.microsoft.com/office/powerpoint/2010/main" val="3935120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Technology-Enhanced </a:t>
              </a:r>
              <a:r>
                <a:rPr lang="en-US" sz="4000" b="1" dirty="0" smtClean="0">
                  <a:solidFill>
                    <a:schemeClr val="bg1"/>
                  </a:solidFill>
                  <a:latin typeface="Arial" pitchFamily="34" charset="0"/>
                  <a:cs typeface="Arial" pitchFamily="34" charset="0"/>
                </a:rPr>
                <a:t>Science Education</a:t>
              </a:r>
              <a:endParaRPr lang="en-US" sz="3200" b="1" dirty="0">
                <a:solidFill>
                  <a:schemeClr val="bg1"/>
                </a:solidFill>
                <a:latin typeface="Arial" pitchFamily="34" charset="0"/>
                <a:cs typeface="Arial" pitchFamily="34" charset="0"/>
              </a:endParaRPr>
            </a:p>
          </p:txBody>
        </p:sp>
      </p:gr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233" y="1576471"/>
            <a:ext cx="3536884" cy="294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16970" y="2204945"/>
            <a:ext cx="5053263" cy="2081129"/>
          </a:xfrm>
          <a:prstGeom prst="rect">
            <a:avLst/>
          </a:prstGeom>
          <a:noFill/>
          <a:ln>
            <a:noFill/>
          </a:ln>
        </p:spPr>
      </p:pic>
      <p:sp>
        <p:nvSpPr>
          <p:cNvPr id="2" name="TextBox 1"/>
          <p:cNvSpPr txBox="1"/>
          <p:nvPr/>
        </p:nvSpPr>
        <p:spPr>
          <a:xfrm>
            <a:off x="421104" y="4965432"/>
            <a:ext cx="8482264" cy="1200329"/>
          </a:xfrm>
          <a:prstGeom prst="rect">
            <a:avLst/>
          </a:prstGeom>
          <a:noFill/>
        </p:spPr>
        <p:txBody>
          <a:bodyPr wrap="square" rtlCol="0">
            <a:spAutoFit/>
          </a:bodyPr>
          <a:lstStyle/>
          <a:p>
            <a:r>
              <a:rPr lang="en-CA" sz="3600" b="1" dirty="0" smtClean="0">
                <a:solidFill>
                  <a:schemeClr val="tx2"/>
                </a:solidFill>
                <a:latin typeface="Arial" panose="020B0604020202020204" pitchFamily="34" charset="0"/>
                <a:cs typeface="Arial" panose="020B0604020202020204" pitchFamily="34" charset="0"/>
              </a:rPr>
              <a:t>Peer Instruction and PeerWise integration</a:t>
            </a:r>
            <a:endParaRPr lang="en-CA" sz="3600" b="1" dirty="0">
              <a:solidFill>
                <a:schemeClr val="tx2"/>
              </a:solidFill>
              <a:latin typeface="Arial" panose="020B0604020202020204" pitchFamily="34" charset="0"/>
              <a:cs typeface="Arial" panose="020B0604020202020204" pitchFamily="34" charset="0"/>
            </a:endParaRPr>
          </a:p>
        </p:txBody>
      </p:sp>
      <p:sp>
        <p:nvSpPr>
          <p:cNvPr id="13"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55639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PeerWise Online System</a:t>
              </a:r>
              <a:endParaRPr lang="en-US" sz="3200" b="1" dirty="0">
                <a:solidFill>
                  <a:schemeClr val="bg1"/>
                </a:solidFill>
                <a:latin typeface="Arial" pitchFamily="34" charset="0"/>
                <a:cs typeface="Arial" pitchFamily="34" charset="0"/>
              </a:endParaRPr>
            </a:p>
          </p:txBody>
        </p:sp>
      </p:gr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808"/>
            <a:ext cx="5680922" cy="473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78855" y="6023767"/>
            <a:ext cx="5986511" cy="584775"/>
          </a:xfrm>
          <a:prstGeom prst="rect">
            <a:avLst/>
          </a:prstGeom>
        </p:spPr>
        <p:txBody>
          <a:bodyPr wrap="none">
            <a:spAutoFit/>
          </a:bodyPr>
          <a:lstStyle/>
          <a:p>
            <a:r>
              <a:rPr lang="en-CA" sz="3200" dirty="0">
                <a:hlinkClick r:id="rId4"/>
              </a:rPr>
              <a:t>http://peerwise.cs.auckland.ac.nz/</a:t>
            </a:r>
            <a:endParaRPr lang="en-CA" sz="32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238649"/>
            <a:ext cx="3224416" cy="291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39273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Let us Play a Game</a:t>
              </a:r>
              <a:endParaRPr lang="en-US" sz="3200" b="1" dirty="0">
                <a:solidFill>
                  <a:schemeClr val="bg1"/>
                </a:solidFill>
                <a:latin typeface="Arial" pitchFamily="34" charset="0"/>
                <a:cs typeface="Arial" pitchFamily="34" charset="0"/>
              </a:endParaRPr>
            </a:p>
          </p:txBody>
        </p:sp>
      </p:grpSp>
      <p:sp>
        <p:nvSpPr>
          <p:cNvPr id="16"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1179095" y="2833185"/>
            <a:ext cx="1847850" cy="2466975"/>
          </a:xfrm>
          <a:prstGeom prst="rect">
            <a:avLst/>
          </a:prstGeom>
        </p:spPr>
      </p:pic>
      <p:sp>
        <p:nvSpPr>
          <p:cNvPr id="5" name="TextBox 4"/>
          <p:cNvSpPr txBox="1"/>
          <p:nvPr/>
        </p:nvSpPr>
        <p:spPr>
          <a:xfrm>
            <a:off x="3356810" y="2745615"/>
            <a:ext cx="5149516" cy="2554545"/>
          </a:xfrm>
          <a:prstGeom prst="rect">
            <a:avLst/>
          </a:prstGeom>
          <a:noFill/>
        </p:spPr>
        <p:txBody>
          <a:bodyPr wrap="square" rtlCol="0">
            <a:spAutoFit/>
          </a:bodyPr>
          <a:lstStyle/>
          <a:p>
            <a:r>
              <a:rPr lang="en-CA" sz="3200" dirty="0" smtClean="0"/>
              <a:t>You have a light bulb, a battery and a wire. Draw all possible way how you can connect them to light up the light bulb</a:t>
            </a:r>
            <a:endParaRPr lang="en-CA" sz="3200" dirty="0"/>
          </a:p>
        </p:txBody>
      </p:sp>
    </p:spTree>
    <p:extLst>
      <p:ext uri="{BB962C8B-B14F-4D97-AF65-F5344CB8AC3E}">
        <p14:creationId xmlns:p14="http://schemas.microsoft.com/office/powerpoint/2010/main" val="3292319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Dr. Marina Milner-Bolotin</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3</a:t>
            </a:fld>
            <a:endParaRPr lang="en-US"/>
          </a:p>
        </p:txBody>
      </p:sp>
      <p:sp>
        <p:nvSpPr>
          <p:cNvPr id="14" name="Content Placeholder 2"/>
          <p:cNvSpPr>
            <a:spLocks noGrp="1"/>
          </p:cNvSpPr>
          <p:nvPr>
            <p:ph idx="1"/>
          </p:nvPr>
        </p:nvSpPr>
        <p:spPr>
          <a:xfrm>
            <a:off x="107505" y="1747838"/>
            <a:ext cx="8875858" cy="4850670"/>
          </a:xfrm>
        </p:spPr>
        <p:txBody>
          <a:bodyPr/>
          <a:lstStyle/>
          <a:p>
            <a:pPr>
              <a:lnSpc>
                <a:spcPct val="150000"/>
              </a:lnSpc>
            </a:pPr>
            <a:r>
              <a:rPr lang="en-CA" dirty="0" smtClean="0"/>
              <a:t>Associate </a:t>
            </a:r>
            <a:r>
              <a:rPr lang="en-CA" dirty="0" smtClean="0"/>
              <a:t>Professor in                                                        Science Education,  UBC, Canada</a:t>
            </a:r>
          </a:p>
          <a:p>
            <a:pPr>
              <a:lnSpc>
                <a:spcPct val="150000"/>
              </a:lnSpc>
            </a:pPr>
            <a:r>
              <a:rPr lang="en-CA" dirty="0" smtClean="0"/>
              <a:t>Department of Curriculum &amp; </a:t>
            </a:r>
            <a:r>
              <a:rPr lang="en-CA" dirty="0" smtClean="0"/>
              <a:t>Pedagogy</a:t>
            </a:r>
            <a:endParaRPr lang="en-CA" dirty="0" smtClean="0">
              <a:hlinkClick r:id="rId3"/>
            </a:endParaRPr>
          </a:p>
          <a:p>
            <a:pPr>
              <a:lnSpc>
                <a:spcPct val="150000"/>
              </a:lnSpc>
            </a:pPr>
            <a:r>
              <a:rPr lang="en-CA" b="1" dirty="0" smtClean="0"/>
              <a:t>e-mail: </a:t>
            </a:r>
            <a:r>
              <a:rPr lang="en-CA" dirty="0" smtClean="0">
                <a:hlinkClick r:id="rId3"/>
              </a:rPr>
              <a:t>marina.milner-bolotin@ubc.ca</a:t>
            </a:r>
            <a:endParaRPr lang="en-CA" dirty="0" smtClean="0"/>
          </a:p>
          <a:p>
            <a:pPr>
              <a:lnSpc>
                <a:spcPct val="150000"/>
              </a:lnSpc>
            </a:pPr>
            <a:r>
              <a:rPr lang="en-CA" b="1" dirty="0" smtClean="0"/>
              <a:t>Web site: </a:t>
            </a:r>
            <a:r>
              <a:rPr lang="en-CA" dirty="0" smtClean="0">
                <a:hlinkClick r:id="rId4"/>
              </a:rPr>
              <a:t>http://blogs.ubc.ca/mmilner/</a:t>
            </a:r>
            <a:endParaRPr lang="en-CA" dirty="0" smtClean="0"/>
          </a:p>
        </p:txBody>
      </p:sp>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2878" y="149874"/>
            <a:ext cx="806430" cy="106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5"/>
          <p:cNvSpPr>
            <a:spLocks noChangeArrowheads="1"/>
          </p:cNvSpPr>
          <p:nvPr/>
        </p:nvSpPr>
        <p:spPr bwMode="auto">
          <a:xfrm>
            <a:off x="424352" y="223838"/>
            <a:ext cx="71172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1</a:t>
            </a:r>
            <a:endParaRPr lang="en-US" sz="3200" b="1" dirty="0">
              <a:solidFill>
                <a:schemeClr val="bg1"/>
              </a:solidFill>
              <a:latin typeface="Arial" pitchFamily="34" charset="0"/>
              <a:cs typeface="Arial" pitchFamily="34" charset="0"/>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40455" t="12778" r="15606" b="20973"/>
          <a:stretch/>
        </p:blipFill>
        <p:spPr>
          <a:xfrm>
            <a:off x="7175275" y="1613435"/>
            <a:ext cx="1788616" cy="1794784"/>
          </a:xfrm>
          <a:prstGeom prst="rect">
            <a:avLst/>
          </a:prstGeom>
        </p:spPr>
      </p:pic>
    </p:spTree>
    <p:extLst>
      <p:ext uri="{BB962C8B-B14F-4D97-AF65-F5344CB8AC3E}">
        <p14:creationId xmlns:p14="http://schemas.microsoft.com/office/powerpoint/2010/main" val="980828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How Students Learn</a:t>
              </a:r>
              <a:endParaRPr lang="en-US" sz="3200" b="1" dirty="0">
                <a:solidFill>
                  <a:schemeClr val="bg1"/>
                </a:solidFill>
                <a:latin typeface="Arial" pitchFamily="34" charset="0"/>
                <a:cs typeface="Arial" pitchFamily="34" charset="0"/>
              </a:endParaRPr>
            </a:p>
          </p:txBody>
        </p:sp>
      </p:grpSp>
      <p:sp>
        <p:nvSpPr>
          <p:cNvPr id="16"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1074298" y="2179006"/>
            <a:ext cx="7803233" cy="2561436"/>
          </a:xfrm>
          <a:prstGeom prst="rect">
            <a:avLst/>
          </a:prstGeom>
        </p:spPr>
      </p:pic>
      <p:sp>
        <p:nvSpPr>
          <p:cNvPr id="3" name="TextBox 2"/>
          <p:cNvSpPr txBox="1"/>
          <p:nvPr/>
        </p:nvSpPr>
        <p:spPr>
          <a:xfrm>
            <a:off x="2646948" y="5392273"/>
            <a:ext cx="4307589" cy="584775"/>
          </a:xfrm>
          <a:prstGeom prst="rect">
            <a:avLst/>
          </a:prstGeom>
          <a:noFill/>
        </p:spPr>
        <p:txBody>
          <a:bodyPr wrap="none" rtlCol="0">
            <a:spAutoFit/>
          </a:bodyPr>
          <a:lstStyle/>
          <a:p>
            <a:r>
              <a:rPr lang="en-CA" sz="3200" dirty="0" smtClean="0"/>
              <a:t>Unsuccessful attempts</a:t>
            </a:r>
            <a:endParaRPr lang="en-CA" sz="3200" dirty="0"/>
          </a:p>
        </p:txBody>
      </p:sp>
      <p:pic>
        <p:nvPicPr>
          <p:cNvPr id="13" name="Picture 4" descr="Frustrated smile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5727" y="5162660"/>
            <a:ext cx="1033664" cy="10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276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How Students Learn</a:t>
              </a:r>
              <a:endParaRPr lang="en-US" sz="3200" b="1" dirty="0">
                <a:solidFill>
                  <a:schemeClr val="bg1"/>
                </a:solidFill>
                <a:latin typeface="Arial" pitchFamily="34" charset="0"/>
                <a:cs typeface="Arial" pitchFamily="34" charset="0"/>
              </a:endParaRPr>
            </a:p>
          </p:txBody>
        </p:sp>
      </p:grpSp>
      <p:sp>
        <p:nvSpPr>
          <p:cNvPr id="16"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
        <p:nvSpPr>
          <p:cNvPr id="3" name="TextBox 2"/>
          <p:cNvSpPr txBox="1"/>
          <p:nvPr/>
        </p:nvSpPr>
        <p:spPr>
          <a:xfrm>
            <a:off x="3356811" y="5414211"/>
            <a:ext cx="2441694" cy="369332"/>
          </a:xfrm>
          <a:prstGeom prst="rect">
            <a:avLst/>
          </a:prstGeom>
          <a:noFill/>
        </p:spPr>
        <p:txBody>
          <a:bodyPr wrap="none" rtlCol="0">
            <a:spAutoFit/>
          </a:bodyPr>
          <a:lstStyle/>
          <a:p>
            <a:r>
              <a:rPr lang="en-CA" dirty="0" smtClean="0"/>
              <a:t>Unsuccessful </a:t>
            </a:r>
            <a:r>
              <a:rPr lang="en-CA" dirty="0" err="1" smtClean="0"/>
              <a:t>attemps</a:t>
            </a:r>
            <a:endParaRPr lang="en-CA" dirty="0"/>
          </a:p>
        </p:txBody>
      </p:sp>
      <p:pic>
        <p:nvPicPr>
          <p:cNvPr id="4" name="Picture 3"/>
          <p:cNvPicPr>
            <a:picLocks noChangeAspect="1"/>
          </p:cNvPicPr>
          <p:nvPr/>
        </p:nvPicPr>
        <p:blipFill>
          <a:blip r:embed="rId3"/>
          <a:stretch>
            <a:fillRect/>
          </a:stretch>
        </p:blipFill>
        <p:spPr>
          <a:xfrm>
            <a:off x="543096" y="1747838"/>
            <a:ext cx="8057808" cy="3411335"/>
          </a:xfrm>
          <a:prstGeom prst="rect">
            <a:avLst/>
          </a:prstGeom>
        </p:spPr>
      </p:pic>
      <p:pic>
        <p:nvPicPr>
          <p:cNvPr id="13" name="Picture 2" descr="http://upload.wikimedia.org/wikipedia/commons/thumb/8/85/Smiley.svg/2000px-Smiley.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376" y="4787419"/>
            <a:ext cx="1044077" cy="104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49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What is PhET?</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32</a:t>
            </a:fld>
            <a:endParaRPr lang="en-US"/>
          </a:p>
        </p:txBody>
      </p:sp>
      <p:pic>
        <p:nvPicPr>
          <p:cNvPr id="13" name="Picture 12">
            <a:hlinkClick r:id="rId3"/>
          </p:cNvPr>
          <p:cNvPicPr>
            <a:picLocks noChangeAspect="1"/>
          </p:cNvPicPr>
          <p:nvPr/>
        </p:nvPicPr>
        <p:blipFill>
          <a:blip r:embed="rId4"/>
          <a:stretch>
            <a:fillRect/>
          </a:stretch>
        </p:blipFill>
        <p:spPr>
          <a:xfrm>
            <a:off x="223838" y="1747838"/>
            <a:ext cx="6197262" cy="4908884"/>
          </a:xfrm>
          <a:prstGeom prst="rect">
            <a:avLst/>
          </a:prstGeom>
        </p:spPr>
      </p:pic>
      <p:sp>
        <p:nvSpPr>
          <p:cNvPr id="14" name="Text Box 6"/>
          <p:cNvSpPr txBox="1">
            <a:spLocks noChangeArrowheads="1"/>
          </p:cNvSpPr>
          <p:nvPr/>
        </p:nvSpPr>
        <p:spPr bwMode="auto">
          <a:xfrm>
            <a:off x="6448311" y="2786929"/>
            <a:ext cx="2468068"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buFontTx/>
              <a:buNone/>
            </a:pPr>
            <a:r>
              <a:rPr lang="en-US" altLang="en-US" sz="2400" dirty="0" smtClean="0">
                <a:latin typeface="Times New Roman" panose="02020603050405020304" pitchFamily="18" charset="0"/>
              </a:rPr>
              <a:t>PhET Computer simulations from the University of Colorado, Boulder </a:t>
            </a:r>
          </a:p>
          <a:p>
            <a:pPr>
              <a:spcBef>
                <a:spcPct val="50000"/>
              </a:spcBef>
              <a:buFontTx/>
              <a:buNone/>
            </a:pPr>
            <a:r>
              <a:rPr lang="en-US" altLang="en-US" sz="2400" i="1" dirty="0" smtClean="0">
                <a:solidFill>
                  <a:srgbClr val="FF0000"/>
                </a:solidFill>
                <a:latin typeface="Times New Roman" panose="02020603050405020304" pitchFamily="18" charset="0"/>
              </a:rPr>
              <a:t>You can download the simulations. You can also use Chinese!</a:t>
            </a:r>
            <a:endParaRPr lang="en-US" altLang="en-US" sz="2400" i="1" dirty="0">
              <a:solidFill>
                <a:srgbClr val="FF0000"/>
              </a:solidFill>
              <a:latin typeface="Times New Roman" panose="02020603050405020304" pitchFamily="18" charset="0"/>
            </a:endParaRPr>
          </a:p>
        </p:txBody>
      </p:sp>
      <p:pic>
        <p:nvPicPr>
          <p:cNvPr id="15" name="Picture 14"/>
          <p:cNvPicPr>
            <a:picLocks noChangeAspect="1"/>
          </p:cNvPicPr>
          <p:nvPr/>
        </p:nvPicPr>
        <p:blipFill>
          <a:blip r:embed="rId5"/>
          <a:stretch>
            <a:fillRect/>
          </a:stretch>
        </p:blipFill>
        <p:spPr>
          <a:xfrm>
            <a:off x="7589942" y="225335"/>
            <a:ext cx="1340292" cy="921451"/>
          </a:xfrm>
          <a:prstGeom prst="rect">
            <a:avLst/>
          </a:prstGeom>
        </p:spPr>
      </p:pic>
      <p:sp>
        <p:nvSpPr>
          <p:cNvPr id="16"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61483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Sensors in Physics Teaching</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33</a:t>
            </a:fld>
            <a:endParaRPr lang="en-US"/>
          </a:p>
        </p:txBody>
      </p:sp>
      <p:sp>
        <p:nvSpPr>
          <p:cNvPr id="17"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1163781" y="1640952"/>
            <a:ext cx="6922861" cy="4584204"/>
          </a:xfrm>
          <a:prstGeom prst="rect">
            <a:avLst/>
          </a:prstGeom>
        </p:spPr>
      </p:pic>
    </p:spTree>
    <p:extLst>
      <p:ext uri="{BB962C8B-B14F-4D97-AF65-F5344CB8AC3E}">
        <p14:creationId xmlns:p14="http://schemas.microsoft.com/office/powerpoint/2010/main" val="558285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Reconsidering Assessment</a:t>
              </a:r>
              <a:endParaRPr lang="en-US" sz="3200" b="1" dirty="0">
                <a:solidFill>
                  <a:schemeClr val="bg1"/>
                </a:solidFill>
                <a:latin typeface="Arial" pitchFamily="34" charset="0"/>
                <a:cs typeface="Arial" pitchFamily="34" charset="0"/>
              </a:endParaRPr>
            </a:p>
          </p:txBody>
        </p:sp>
      </p:grpSp>
      <p:sp>
        <p:nvSpPr>
          <p:cNvPr id="22" name="Slide Number Placeholder 5"/>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214EC255-ABA5-4C42-9C68-73793C5E93E3}" type="slidenum">
              <a:rPr lang="en-US" altLang="en-US" sz="1200" smtClean="0">
                <a:solidFill>
                  <a:srgbClr val="898989"/>
                </a:solidFill>
              </a:rPr>
              <a:pPr>
                <a:spcBef>
                  <a:spcPct val="0"/>
                </a:spcBef>
                <a:buFontTx/>
                <a:buNone/>
              </a:pPr>
              <a:t>34</a:t>
            </a:fld>
            <a:endParaRPr lang="en-US" altLang="en-US" sz="1200" smtClean="0">
              <a:solidFill>
                <a:srgbClr val="898989"/>
              </a:solidFill>
            </a:endParaRPr>
          </a:p>
        </p:txBody>
      </p:sp>
      <p:sp>
        <p:nvSpPr>
          <p:cNvPr id="15" name="Slide Number Placeholder 5"/>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6A3CA23-1919-4082-BFE2-A70C7ACD4ABF}" type="slidenum">
              <a:rPr lang="en-US" altLang="en-US" sz="1200" smtClean="0">
                <a:solidFill>
                  <a:srgbClr val="898989"/>
                </a:solidFill>
              </a:rPr>
              <a:pPr>
                <a:spcBef>
                  <a:spcPct val="0"/>
                </a:spcBef>
                <a:buFontTx/>
                <a:buNone/>
              </a:pPr>
              <a:t>34</a:t>
            </a:fld>
            <a:endParaRPr lang="en-US" altLang="en-US" sz="1200" smtClean="0">
              <a:solidFill>
                <a:srgbClr val="898989"/>
              </a:solidFill>
            </a:endParaRPr>
          </a:p>
        </p:txBody>
      </p:sp>
      <p:sp>
        <p:nvSpPr>
          <p:cNvPr id="21"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pic>
        <p:nvPicPr>
          <p:cNvPr id="23" name="Picture 15"/>
          <p:cNvPicPr>
            <a:picLocks noChangeAspect="1" noChangeArrowheads="1"/>
          </p:cNvPicPr>
          <p:nvPr/>
        </p:nvPicPr>
        <p:blipFill>
          <a:blip r:embed="rId3">
            <a:extLst>
              <a:ext uri="{28A0092B-C50C-407E-A947-70E740481C1C}">
                <a14:useLocalDpi xmlns:a14="http://schemas.microsoft.com/office/drawing/2010/main" val="0"/>
              </a:ext>
            </a:extLst>
          </a:blip>
          <a:srcRect l="14500" t="26031" r="13976" b="22920"/>
          <a:stretch>
            <a:fillRect/>
          </a:stretch>
        </p:blipFill>
        <p:spPr bwMode="auto">
          <a:xfrm>
            <a:off x="289719" y="1747838"/>
            <a:ext cx="8564562"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998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6928"/>
            <a:ext cx="8229600" cy="1143000"/>
          </a:xfrm>
        </p:spPr>
        <p:txBody>
          <a:bodyPr>
            <a:normAutofit/>
          </a:bodyPr>
          <a:lstStyle/>
          <a:p>
            <a:r>
              <a:rPr lang="en-CA" b="1" dirty="0" smtClean="0"/>
              <a:t>Workshop: </a:t>
            </a:r>
            <a:r>
              <a:rPr lang="en-CA" b="1" dirty="0" smtClean="0"/>
              <a:t>Feedback 1</a:t>
            </a:r>
            <a:endParaRPr lang="en-CA" b="1" dirty="0"/>
          </a:p>
        </p:txBody>
      </p:sp>
      <p:sp>
        <p:nvSpPr>
          <p:cNvPr id="3" name="Content Placeholder 2"/>
          <p:cNvSpPr>
            <a:spLocks noGrp="1"/>
          </p:cNvSpPr>
          <p:nvPr>
            <p:ph idx="1"/>
          </p:nvPr>
        </p:nvSpPr>
        <p:spPr>
          <a:xfrm>
            <a:off x="395536" y="1916832"/>
            <a:ext cx="8229600" cy="4525963"/>
          </a:xfrm>
        </p:spPr>
        <p:txBody>
          <a:bodyPr>
            <a:normAutofit/>
          </a:bodyPr>
          <a:lstStyle/>
          <a:p>
            <a:pPr marL="0" indent="0">
              <a:buNone/>
            </a:pPr>
            <a:r>
              <a:rPr lang="en-CA" sz="4000" dirty="0" smtClean="0"/>
              <a:t>How satisfied are you with the day?</a:t>
            </a:r>
          </a:p>
        </p:txBody>
      </p:sp>
      <p:sp>
        <p:nvSpPr>
          <p:cNvPr id="4" name="Date Placeholder 3"/>
          <p:cNvSpPr>
            <a:spLocks noGrp="1"/>
          </p:cNvSpPr>
          <p:nvPr>
            <p:ph type="dt" sz="half" idx="10"/>
          </p:nvPr>
        </p:nvSpPr>
        <p:spPr/>
        <p:txBody>
          <a:bodyPr/>
          <a:lstStyle/>
          <a:p>
            <a:fld id="{82DACAB0-255C-4C59-B9FF-9947B4057090}" type="datetime1">
              <a:rPr lang="en-CA" smtClean="0"/>
              <a:t>2016-10-16</a:t>
            </a:fld>
            <a:endParaRPr lang="en-CA"/>
          </a:p>
        </p:txBody>
      </p:sp>
      <p:sp>
        <p:nvSpPr>
          <p:cNvPr id="5" name="Slide Number Placeholder 4"/>
          <p:cNvSpPr>
            <a:spLocks noGrp="1"/>
          </p:cNvSpPr>
          <p:nvPr>
            <p:ph type="sldNum" sz="quarter" idx="12"/>
          </p:nvPr>
        </p:nvSpPr>
        <p:spPr/>
        <p:txBody>
          <a:bodyPr/>
          <a:lstStyle/>
          <a:p>
            <a:fld id="{DFE197FA-2B95-4BF6-8E6C-3B6E213396DF}" type="slidenum">
              <a:rPr lang="en-CA" smtClean="0"/>
              <a:t>35</a:t>
            </a:fld>
            <a:endParaRPr lang="en-CA"/>
          </a:p>
        </p:txBody>
      </p:sp>
      <p:cxnSp>
        <p:nvCxnSpPr>
          <p:cNvPr id="7" name="Straight Arrow Connector 6"/>
          <p:cNvCxnSpPr>
            <a:endCxn id="3" idx="3"/>
          </p:cNvCxnSpPr>
          <p:nvPr/>
        </p:nvCxnSpPr>
        <p:spPr>
          <a:xfrm flipV="1">
            <a:off x="1006076" y="4179814"/>
            <a:ext cx="76190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8546" name="Picture 2" descr="http://upload.wikimedia.org/wikipedia/commons/thumb/8/85/Smiley.svg/2000px-Smile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2574" y="4396635"/>
            <a:ext cx="1044077" cy="1044077"/>
          </a:xfrm>
          <a:prstGeom prst="rect">
            <a:avLst/>
          </a:prstGeom>
          <a:noFill/>
          <a:extLst>
            <a:ext uri="{909E8E84-426E-40DD-AFC4-6F175D3DCCD1}">
              <a14:hiddenFill xmlns:a14="http://schemas.microsoft.com/office/drawing/2010/main">
                <a:solidFill>
                  <a:srgbClr val="FFFFFF"/>
                </a:solidFill>
              </a14:hiddenFill>
            </a:ext>
          </a:extLst>
        </p:spPr>
      </p:pic>
      <p:pic>
        <p:nvPicPr>
          <p:cNvPr id="108548" name="Picture 4" descr="Frustrated smile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785" y="4396635"/>
            <a:ext cx="1033664"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08550" name="Picture 6" descr="http://www.clker.com/cliparts/I/X/g/L/q/2/yellow-neutral-face-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5005" y="4519484"/>
            <a:ext cx="941201" cy="9412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01458" y="3441993"/>
            <a:ext cx="8195193" cy="584775"/>
          </a:xfrm>
          <a:prstGeom prst="rect">
            <a:avLst/>
          </a:prstGeom>
          <a:noFill/>
        </p:spPr>
        <p:txBody>
          <a:bodyPr wrap="square" rtlCol="0">
            <a:spAutoFit/>
          </a:bodyPr>
          <a:lstStyle/>
          <a:p>
            <a:r>
              <a:rPr lang="en-CA" sz="3200" dirty="0" smtClean="0"/>
              <a:t>1                                3                              5</a:t>
            </a:r>
            <a:endParaRPr lang="en-CA" sz="3200" dirty="0"/>
          </a:p>
        </p:txBody>
      </p:sp>
      <p:pic>
        <p:nvPicPr>
          <p:cNvPr id="19" name="Picture 4" descr="https://encrypted-tbn2.gstatic.com/images?q=tbn:ANd9GcQzDUOTn63OW--3fvYgWn_zlPAqKxHCHD1hIS8xc-oQ2mWACnn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587" y="213067"/>
            <a:ext cx="1732665" cy="96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453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64" y="205365"/>
            <a:ext cx="8229600" cy="1143000"/>
          </a:xfrm>
        </p:spPr>
        <p:txBody>
          <a:bodyPr>
            <a:normAutofit/>
          </a:bodyPr>
          <a:lstStyle/>
          <a:p>
            <a:r>
              <a:rPr lang="en-CA" b="1" dirty="0" smtClean="0"/>
              <a:t>Workshop: </a:t>
            </a:r>
            <a:r>
              <a:rPr lang="en-CA" b="1" dirty="0" smtClean="0"/>
              <a:t>Feedback 2</a:t>
            </a:r>
            <a:endParaRPr lang="en-CA" b="1" dirty="0"/>
          </a:p>
        </p:txBody>
      </p:sp>
      <p:sp>
        <p:nvSpPr>
          <p:cNvPr id="3" name="Content Placeholder 2"/>
          <p:cNvSpPr>
            <a:spLocks noGrp="1"/>
          </p:cNvSpPr>
          <p:nvPr>
            <p:ph idx="1"/>
          </p:nvPr>
        </p:nvSpPr>
        <p:spPr>
          <a:xfrm>
            <a:off x="395536" y="1916832"/>
            <a:ext cx="8229600" cy="4525963"/>
          </a:xfrm>
        </p:spPr>
        <p:txBody>
          <a:bodyPr>
            <a:normAutofit/>
          </a:bodyPr>
          <a:lstStyle/>
          <a:p>
            <a:pPr marL="0" indent="0">
              <a:buNone/>
            </a:pPr>
            <a:r>
              <a:rPr lang="en-CA" sz="4000" dirty="0" smtClean="0"/>
              <a:t>Do you feel you have learned new ideas for math and science teaching?</a:t>
            </a:r>
          </a:p>
        </p:txBody>
      </p:sp>
      <p:sp>
        <p:nvSpPr>
          <p:cNvPr id="4" name="Date Placeholder 3"/>
          <p:cNvSpPr>
            <a:spLocks noGrp="1"/>
          </p:cNvSpPr>
          <p:nvPr>
            <p:ph type="dt" sz="half" idx="10"/>
          </p:nvPr>
        </p:nvSpPr>
        <p:spPr/>
        <p:txBody>
          <a:bodyPr/>
          <a:lstStyle/>
          <a:p>
            <a:fld id="{82DACAB0-255C-4C59-B9FF-9947B4057090}" type="datetime1">
              <a:rPr lang="en-CA" smtClean="0"/>
              <a:t>2016-10-16</a:t>
            </a:fld>
            <a:endParaRPr lang="en-CA"/>
          </a:p>
        </p:txBody>
      </p:sp>
      <p:sp>
        <p:nvSpPr>
          <p:cNvPr id="5" name="Slide Number Placeholder 4"/>
          <p:cNvSpPr>
            <a:spLocks noGrp="1"/>
          </p:cNvSpPr>
          <p:nvPr>
            <p:ph type="sldNum" sz="quarter" idx="12"/>
          </p:nvPr>
        </p:nvSpPr>
        <p:spPr/>
        <p:txBody>
          <a:bodyPr/>
          <a:lstStyle/>
          <a:p>
            <a:fld id="{DFE197FA-2B95-4BF6-8E6C-3B6E213396DF}" type="slidenum">
              <a:rPr lang="en-CA" smtClean="0"/>
              <a:t>36</a:t>
            </a:fld>
            <a:endParaRPr lang="en-CA"/>
          </a:p>
        </p:txBody>
      </p:sp>
      <p:grpSp>
        <p:nvGrpSpPr>
          <p:cNvPr id="6" name="Group 5"/>
          <p:cNvGrpSpPr/>
          <p:nvPr/>
        </p:nvGrpSpPr>
        <p:grpSpPr>
          <a:xfrm>
            <a:off x="268587" y="3832777"/>
            <a:ext cx="8384866" cy="2018692"/>
            <a:chOff x="511785" y="3441993"/>
            <a:chExt cx="8384866" cy="2018692"/>
          </a:xfrm>
        </p:grpSpPr>
        <p:cxnSp>
          <p:nvCxnSpPr>
            <p:cNvPr id="7" name="Straight Arrow Connector 6"/>
            <p:cNvCxnSpPr>
              <a:endCxn id="3" idx="3"/>
            </p:cNvCxnSpPr>
            <p:nvPr/>
          </p:nvCxnSpPr>
          <p:spPr>
            <a:xfrm flipV="1">
              <a:off x="1006076" y="4179814"/>
              <a:ext cx="76190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8546" name="Picture 2" descr="http://upload.wikimedia.org/wikipedia/commons/thumb/8/85/Smiley.svg/2000px-Smile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2574" y="4396635"/>
              <a:ext cx="1044077" cy="1044077"/>
            </a:xfrm>
            <a:prstGeom prst="rect">
              <a:avLst/>
            </a:prstGeom>
            <a:noFill/>
            <a:extLst>
              <a:ext uri="{909E8E84-426E-40DD-AFC4-6F175D3DCCD1}">
                <a14:hiddenFill xmlns:a14="http://schemas.microsoft.com/office/drawing/2010/main">
                  <a:solidFill>
                    <a:srgbClr val="FFFFFF"/>
                  </a:solidFill>
                </a14:hiddenFill>
              </a:ext>
            </a:extLst>
          </p:spPr>
        </p:pic>
        <p:pic>
          <p:nvPicPr>
            <p:cNvPr id="108548" name="Picture 4" descr="Frustrated smile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785" y="4396635"/>
              <a:ext cx="1033664"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08550" name="Picture 6" descr="http://www.clker.com/cliparts/I/X/g/L/q/2/yellow-neutral-face-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5005" y="4519484"/>
              <a:ext cx="941201" cy="9412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01458" y="3441993"/>
              <a:ext cx="8195193" cy="584775"/>
            </a:xfrm>
            <a:prstGeom prst="rect">
              <a:avLst/>
            </a:prstGeom>
            <a:noFill/>
          </p:spPr>
          <p:txBody>
            <a:bodyPr wrap="square" rtlCol="0">
              <a:spAutoFit/>
            </a:bodyPr>
            <a:lstStyle/>
            <a:p>
              <a:r>
                <a:rPr lang="en-CA" sz="3200" dirty="0" smtClean="0"/>
                <a:t>1                                3                              5</a:t>
              </a:r>
              <a:endParaRPr lang="en-CA" sz="3200" dirty="0"/>
            </a:p>
          </p:txBody>
        </p:sp>
      </p:grpSp>
      <p:pic>
        <p:nvPicPr>
          <p:cNvPr id="19" name="Picture 4" descr="https://encrypted-tbn2.gstatic.com/images?q=tbn:ANd9GcQzDUOTn63OW--3fvYgWn_zlPAqKxHCHD1hIS8xc-oQ2mWACnn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460" y="129940"/>
            <a:ext cx="1732665" cy="96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734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My Math  &amp; Science Education Trajectory</a:t>
              </a:r>
              <a:endParaRPr lang="en-US" sz="3200" b="1" dirty="0">
                <a:solidFill>
                  <a:schemeClr val="bg1"/>
                </a:solidFill>
                <a:latin typeface="Arial" pitchFamily="34" charset="0"/>
                <a:cs typeface="Arial" pitchFamily="34" charset="0"/>
              </a:endParaRPr>
            </a:p>
          </p:txBody>
        </p:sp>
      </p:grpSp>
      <p:sp>
        <p:nvSpPr>
          <p:cNvPr id="13" name="Slide Number Placeholder 3"/>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C779D17D-0A81-4FA0-88AA-4ED6D46F0683}" type="slidenum">
              <a:rPr lang="en-US" altLang="en-US" smtClean="0"/>
              <a:pPr>
                <a:defRPr/>
              </a:pPr>
              <a:t>4</a:t>
            </a:fld>
            <a:endParaRPr lang="en-US" altLang="en-US"/>
          </a:p>
        </p:txBody>
      </p:sp>
      <p:pic>
        <p:nvPicPr>
          <p:cNvPr id="18" name="Picture 17"/>
          <p:cNvPicPr>
            <a:picLocks noChangeAspect="1"/>
          </p:cNvPicPr>
          <p:nvPr/>
        </p:nvPicPr>
        <p:blipFill rotWithShape="1">
          <a:blip r:embed="rId3"/>
          <a:srcRect l="8779" t="29464" r="24878" b="13768"/>
          <a:stretch/>
        </p:blipFill>
        <p:spPr>
          <a:xfrm>
            <a:off x="187084" y="1723846"/>
            <a:ext cx="8743930" cy="2541399"/>
          </a:xfrm>
          <a:prstGeom prst="rect">
            <a:avLst/>
          </a:prstGeom>
        </p:spPr>
      </p:pic>
      <p:grpSp>
        <p:nvGrpSpPr>
          <p:cNvPr id="25" name="Group 24"/>
          <p:cNvGrpSpPr/>
          <p:nvPr/>
        </p:nvGrpSpPr>
        <p:grpSpPr>
          <a:xfrm>
            <a:off x="3156460" y="4591023"/>
            <a:ext cx="3132006" cy="2203877"/>
            <a:chOff x="3156460" y="4675693"/>
            <a:chExt cx="3132006" cy="2203877"/>
          </a:xfrm>
        </p:grpSpPr>
        <p:grpSp>
          <p:nvGrpSpPr>
            <p:cNvPr id="26" name="Group 25"/>
            <p:cNvGrpSpPr/>
            <p:nvPr/>
          </p:nvGrpSpPr>
          <p:grpSpPr>
            <a:xfrm>
              <a:off x="3156460" y="4675693"/>
              <a:ext cx="3132006" cy="2203877"/>
              <a:chOff x="2050195" y="4580666"/>
              <a:chExt cx="3132006" cy="2203877"/>
            </a:xfrm>
          </p:grpSpPr>
          <p:pic>
            <p:nvPicPr>
              <p:cNvPr id="28" name="Picture 4" descr="http://ej.iop.org/images/0031-9120/32/3/004/img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0195" y="4580666"/>
                <a:ext cx="3132006" cy="164842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319154" y="6261323"/>
                <a:ext cx="1484124" cy="523220"/>
              </a:xfrm>
              <a:prstGeom prst="rect">
                <a:avLst/>
              </a:prstGeom>
              <a:noFill/>
            </p:spPr>
            <p:txBody>
              <a:bodyPr wrap="none" rtlCol="0">
                <a:spAutoFit/>
              </a:bodyPr>
              <a:lstStyle/>
              <a:p>
                <a:r>
                  <a:rPr lang="en-CA" sz="2800" dirty="0" smtClean="0"/>
                  <a:t>V-scope</a:t>
                </a:r>
                <a:endParaRPr lang="en-CA" sz="2800" dirty="0"/>
              </a:p>
            </p:txBody>
          </p:sp>
        </p:grpSp>
        <p:pic>
          <p:nvPicPr>
            <p:cNvPr id="27" name="Picture 12" descr="http://upload.wikimedia.org/wikipedia/commons/thumb/d/d4/Flag_of_Israel.svg/2000px-Flag_of_Israel.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7217" y="6350603"/>
              <a:ext cx="727102" cy="5289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6591268" y="4588796"/>
            <a:ext cx="2339746" cy="2097812"/>
            <a:chOff x="6591268" y="4588796"/>
            <a:chExt cx="2339746" cy="2097812"/>
          </a:xfrm>
        </p:grpSpPr>
        <p:pic>
          <p:nvPicPr>
            <p:cNvPr id="3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7416" y="4588796"/>
              <a:ext cx="1299742" cy="6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descr="iclicker_tur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774446">
              <a:off x="6917605" y="4453602"/>
              <a:ext cx="606757" cy="125943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1494" y="5367182"/>
              <a:ext cx="1209520" cy="96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https://encrypted-tbn2.gstatic.com/images?q=tbn:ANd9GcTjYAyYOHPmHpOt14cwi56mkA7XTi7Uol-v5f6ppbX1qra7CkiftQ"/>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3103" y="5604815"/>
              <a:ext cx="936000" cy="4769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File:Flag of the United States.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30670" y="6194038"/>
              <a:ext cx="936000" cy="4925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226256" y="4461831"/>
            <a:ext cx="2841469" cy="2259644"/>
            <a:chOff x="226256" y="4461831"/>
            <a:chExt cx="2841469" cy="2259644"/>
          </a:xfrm>
        </p:grpSpPr>
        <p:grpSp>
          <p:nvGrpSpPr>
            <p:cNvPr id="19" name="Group 18"/>
            <p:cNvGrpSpPr/>
            <p:nvPr/>
          </p:nvGrpSpPr>
          <p:grpSpPr>
            <a:xfrm>
              <a:off x="226256" y="4461831"/>
              <a:ext cx="2841469" cy="2016834"/>
              <a:chOff x="207453" y="4588796"/>
              <a:chExt cx="2841469" cy="2016834"/>
            </a:xfrm>
          </p:grpSpPr>
          <p:pic>
            <p:nvPicPr>
              <p:cNvPr id="20" name="Picture 2" descr="http://www.kurzweilai.net/images/typewrite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77486" y="5510926"/>
                <a:ext cx="1114240" cy="10279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lsa.umich.edu/UMICH/physics/Home/Academics/Courses/zorn-blackboard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79792" y="4588796"/>
                <a:ext cx="1769130" cy="9251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upload.wikimedia.org/wikipedia/en/thumb/0/0b/Landau_%26_Lifshitz_-_Volume_1_-_Mechanics.jpg/125px-Landau_%26_Lifshitz_-_Volume_1_-_Mechanic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7453" y="4594498"/>
                <a:ext cx="993603" cy="14307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http://upload.wikimedia.org/wikipedia/commons/thumb/a/a9/Flag_of_the_Soviet_Union.svg/2000px-Flag_of_the_Soviet_Union.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4609" y="6107070"/>
                <a:ext cx="997120" cy="498560"/>
              </a:xfrm>
              <a:prstGeom prst="rect">
                <a:avLst/>
              </a:prstGeom>
              <a:noFill/>
              <a:extLst>
                <a:ext uri="{909E8E84-426E-40DD-AFC4-6F175D3DCCD1}">
                  <a14:hiddenFill xmlns:a14="http://schemas.microsoft.com/office/drawing/2010/main">
                    <a:solidFill>
                      <a:srgbClr val="FFFFFF"/>
                    </a:solidFill>
                  </a14:hiddenFill>
                </a:ext>
              </a:extLst>
            </p:spPr>
          </p:pic>
        </p:grpSp>
        <p:pic>
          <p:nvPicPr>
            <p:cNvPr id="99332" name="Picture 4" descr="http://upload.wikimedia.org/wikipedia/commons/thumb/4/49/Flag_of_Ukraine.svg/2000px-Flag_of_Ukraine.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45605" y="6224938"/>
              <a:ext cx="744991" cy="496537"/>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15"/>
          <p:cNvSpPr>
            <a:spLocks noChangeArrowheads="1"/>
          </p:cNvSpPr>
          <p:nvPr/>
        </p:nvSpPr>
        <p:spPr bwMode="auto">
          <a:xfrm>
            <a:off x="424352" y="223838"/>
            <a:ext cx="71172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1</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3920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750" fill="hold"/>
                                        <p:tgtEl>
                                          <p:spTgt spid="18"/>
                                        </p:tgtEl>
                                        <p:attrNameLst>
                                          <p:attrName>ppt_x</p:attrName>
                                        </p:attrNameLst>
                                      </p:cBhvr>
                                      <p:tavLst>
                                        <p:tav tm="0">
                                          <p:val>
                                            <p:strVal val="0-#ppt_w/2"/>
                                          </p:val>
                                        </p:tav>
                                        <p:tav tm="100000">
                                          <p:val>
                                            <p:strVal val="#ppt_x"/>
                                          </p:val>
                                        </p:tav>
                                      </p:tavLst>
                                    </p:anim>
                                    <p:anim calcmode="lin" valueType="num">
                                      <p:cBhvr additive="base">
                                        <p:cTn id="8" dur="17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000" fill="hold"/>
                                        <p:tgtEl>
                                          <p:spTgt spid="25"/>
                                        </p:tgtEl>
                                        <p:attrNameLst>
                                          <p:attrName>ppt_x</p:attrName>
                                        </p:attrNameLst>
                                      </p:cBhvr>
                                      <p:tavLst>
                                        <p:tav tm="0">
                                          <p:val>
                                            <p:strVal val="#ppt_x"/>
                                          </p:val>
                                        </p:tav>
                                        <p:tav tm="100000">
                                          <p:val>
                                            <p:strVal val="#ppt_x"/>
                                          </p:val>
                                        </p:tav>
                                      </p:tavLst>
                                    </p:anim>
                                    <p:anim calcmode="lin" valueType="num">
                                      <p:cBhvr additive="base">
                                        <p:cTn id="14"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ppt_x"/>
                                          </p:val>
                                        </p:tav>
                                        <p:tav tm="100000">
                                          <p:val>
                                            <p:strVal val="#ppt_x"/>
                                          </p:val>
                                        </p:tav>
                                      </p:tavLst>
                                    </p:anim>
                                    <p:anim calcmode="lin" valueType="num">
                                      <p:cBhvr additive="base">
                                        <p:cTn id="20"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UBC (University of British Columbia)</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5</a:t>
            </a:fld>
            <a:endParaRPr lang="en-US"/>
          </a:p>
        </p:txBody>
      </p:sp>
      <p:sp>
        <p:nvSpPr>
          <p:cNvPr id="13" name="Rectangle 15"/>
          <p:cNvSpPr>
            <a:spLocks noChangeArrowheads="1"/>
          </p:cNvSpPr>
          <p:nvPr/>
        </p:nvSpPr>
        <p:spPr bwMode="auto">
          <a:xfrm>
            <a:off x="424353" y="223838"/>
            <a:ext cx="9195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1</a:t>
            </a:r>
            <a:endParaRPr lang="en-US" sz="3200" b="1" dirty="0">
              <a:solidFill>
                <a:schemeClr val="bg1"/>
              </a:solidFill>
              <a:latin typeface="Arial" pitchFamily="34" charset="0"/>
              <a:cs typeface="Arial" pitchFamily="34" charset="0"/>
            </a:endParaRPr>
          </a:p>
        </p:txBody>
      </p:sp>
      <p:pic>
        <p:nvPicPr>
          <p:cNvPr id="3074" name="Picture 2" descr="https://www.campusvibez.ca/wp-content/uploads/ubc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04" y="2040449"/>
            <a:ext cx="4958111" cy="32293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21015" y="1550957"/>
            <a:ext cx="4022985" cy="5124480"/>
          </a:xfrm>
          <a:prstGeom prst="rect">
            <a:avLst/>
          </a:prstGeom>
          <a:noFill/>
        </p:spPr>
        <p:txBody>
          <a:bodyPr wrap="square" rtlCol="0">
            <a:spAutoFit/>
          </a:bodyPr>
          <a:lstStyle/>
          <a:p>
            <a:r>
              <a:rPr lang="en-CA" sz="2800" b="1" dirty="0" smtClean="0"/>
              <a:t>UBC Facts:</a:t>
            </a:r>
          </a:p>
          <a:p>
            <a:endParaRPr lang="en-CA" sz="2400" b="1" dirty="0" smtClean="0"/>
          </a:p>
          <a:p>
            <a:pPr marL="342900" indent="-342900">
              <a:spcBef>
                <a:spcPts val="600"/>
              </a:spcBef>
              <a:buFont typeface="Arial" panose="020B0604020202020204" pitchFamily="34" charset="0"/>
              <a:buChar char="•"/>
            </a:pPr>
            <a:r>
              <a:rPr lang="en-CA" sz="2400" dirty="0" smtClean="0"/>
              <a:t>Public university</a:t>
            </a:r>
          </a:p>
          <a:p>
            <a:pPr marL="342900" indent="-342900">
              <a:spcBef>
                <a:spcPts val="600"/>
              </a:spcBef>
              <a:buFont typeface="Arial" panose="020B0604020202020204" pitchFamily="34" charset="0"/>
              <a:buChar char="•"/>
            </a:pPr>
            <a:r>
              <a:rPr lang="en-CA" sz="2400" dirty="0" smtClean="0"/>
              <a:t>Established: 1908</a:t>
            </a:r>
          </a:p>
          <a:p>
            <a:pPr marL="342900" indent="-342900">
              <a:spcBef>
                <a:spcPts val="600"/>
              </a:spcBef>
              <a:buFont typeface="Arial" panose="020B0604020202020204" pitchFamily="34" charset="0"/>
              <a:buChar char="•"/>
            </a:pPr>
            <a:r>
              <a:rPr lang="en-CA" sz="2400" dirty="0" smtClean="0"/>
              <a:t>2 campuses: Vancouver &amp; Kelowna</a:t>
            </a:r>
          </a:p>
          <a:p>
            <a:pPr marL="342900" indent="-342900">
              <a:spcBef>
                <a:spcPts val="600"/>
              </a:spcBef>
              <a:buFont typeface="Arial" panose="020B0604020202020204" pitchFamily="34" charset="0"/>
              <a:buChar char="•"/>
            </a:pPr>
            <a:r>
              <a:rPr lang="en-CA" sz="2400" dirty="0" smtClean="0"/>
              <a:t>~</a:t>
            </a:r>
            <a:r>
              <a:rPr lang="en-CA" sz="2400" dirty="0" smtClean="0"/>
              <a:t>61,000 </a:t>
            </a:r>
            <a:r>
              <a:rPr lang="en-CA" sz="2400" dirty="0" smtClean="0"/>
              <a:t>students</a:t>
            </a:r>
          </a:p>
          <a:p>
            <a:pPr marL="342900" indent="-342900">
              <a:spcBef>
                <a:spcPts val="600"/>
              </a:spcBef>
              <a:buFont typeface="Arial" panose="020B0604020202020204" pitchFamily="34" charset="0"/>
              <a:buChar char="•"/>
            </a:pPr>
            <a:r>
              <a:rPr lang="en-CA" sz="2400" dirty="0" smtClean="0"/>
              <a:t>Academic staff: </a:t>
            </a:r>
            <a:r>
              <a:rPr lang="en-CA" sz="2400" dirty="0" smtClean="0"/>
              <a:t>5334+</a:t>
            </a:r>
            <a:endParaRPr lang="en-CA" sz="2400" dirty="0" smtClean="0"/>
          </a:p>
          <a:p>
            <a:pPr marL="342900" indent="-342900">
              <a:spcBef>
                <a:spcPts val="600"/>
              </a:spcBef>
              <a:buFont typeface="Arial" panose="020B0604020202020204" pitchFamily="34" charset="0"/>
              <a:buChar char="•"/>
            </a:pPr>
            <a:r>
              <a:rPr lang="en-CA" sz="2400" dirty="0" smtClean="0"/>
              <a:t>Acceptance rate: 64%</a:t>
            </a:r>
          </a:p>
          <a:p>
            <a:pPr marL="342900" indent="-342900">
              <a:spcBef>
                <a:spcPts val="600"/>
              </a:spcBef>
              <a:buFont typeface="Arial" panose="020B0604020202020204" pitchFamily="34" charset="0"/>
              <a:buChar char="•"/>
            </a:pPr>
            <a:r>
              <a:rPr lang="en-CA" sz="2400" dirty="0" smtClean="0"/>
              <a:t>International ranking – </a:t>
            </a:r>
            <a:r>
              <a:rPr lang="en-CA" sz="2400" dirty="0" smtClean="0"/>
              <a:t>34</a:t>
            </a:r>
            <a:r>
              <a:rPr lang="en-CA" sz="2400" baseline="30000" dirty="0" smtClean="0"/>
              <a:t>th</a:t>
            </a:r>
            <a:r>
              <a:rPr lang="en-CA" sz="2400" dirty="0" smtClean="0"/>
              <a:t> </a:t>
            </a:r>
            <a:r>
              <a:rPr lang="en-CA" sz="2400" dirty="0" smtClean="0"/>
              <a:t>(U.S. News and World Report </a:t>
            </a:r>
            <a:r>
              <a:rPr lang="en-CA" sz="2400" dirty="0" smtClean="0"/>
              <a:t>2016)</a:t>
            </a:r>
            <a:endParaRPr lang="en-CA" sz="2400" dirty="0"/>
          </a:p>
        </p:txBody>
      </p:sp>
      <p:sp>
        <p:nvSpPr>
          <p:cNvPr id="3" name="TextBox 2"/>
          <p:cNvSpPr txBox="1"/>
          <p:nvPr/>
        </p:nvSpPr>
        <p:spPr>
          <a:xfrm>
            <a:off x="162903" y="5783106"/>
            <a:ext cx="4824723" cy="830997"/>
          </a:xfrm>
          <a:prstGeom prst="rect">
            <a:avLst/>
          </a:prstGeom>
          <a:noFill/>
        </p:spPr>
        <p:txBody>
          <a:bodyPr wrap="square" rtlCol="0">
            <a:spAutoFit/>
          </a:bodyPr>
          <a:lstStyle/>
          <a:p>
            <a:r>
              <a:rPr lang="en-CA" sz="2400" b="1" dirty="0" smtClean="0"/>
              <a:t>13,189 </a:t>
            </a:r>
            <a:r>
              <a:rPr lang="en-CA" sz="2400" b="1" dirty="0" smtClean="0"/>
              <a:t>international students from 139 countries!</a:t>
            </a:r>
            <a:endParaRPr lang="en-CA" sz="2400" b="1" dirty="0"/>
          </a:p>
        </p:txBody>
      </p:sp>
    </p:spTree>
    <p:extLst>
      <p:ext uri="{BB962C8B-B14F-4D97-AF65-F5344CB8AC3E}">
        <p14:creationId xmlns:p14="http://schemas.microsoft.com/office/powerpoint/2010/main" val="3188004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UBC Outreach Experience</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6</a:t>
            </a:fld>
            <a:endParaRPr lang="en-US"/>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5937" y="1644194"/>
            <a:ext cx="806430" cy="106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1</a:t>
            </a:r>
            <a:endParaRPr lang="en-US" sz="3200" b="1" dirty="0">
              <a:solidFill>
                <a:schemeClr val="bg1"/>
              </a:solidFill>
              <a:latin typeface="Arial" pitchFamily="34" charset="0"/>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762" y="1645227"/>
            <a:ext cx="6747165" cy="5060373"/>
          </a:xfrm>
          <a:prstGeom prst="rect">
            <a:avLst/>
          </a:prstGeom>
        </p:spPr>
      </p:pic>
    </p:spTree>
    <p:extLst>
      <p:ext uri="{BB962C8B-B14F-4D97-AF65-F5344CB8AC3E}">
        <p14:creationId xmlns:p14="http://schemas.microsoft.com/office/powerpoint/2010/main" val="1204800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Getting to Know Each Other</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7</a:t>
            </a:fld>
            <a:endParaRPr lang="en-US"/>
          </a:p>
        </p:txBody>
      </p:sp>
      <p:sp>
        <p:nvSpPr>
          <p:cNvPr id="2" name="Content Placeholder 1"/>
          <p:cNvSpPr>
            <a:spLocks noGrp="1"/>
          </p:cNvSpPr>
          <p:nvPr>
            <p:ph idx="1"/>
          </p:nvPr>
        </p:nvSpPr>
        <p:spPr>
          <a:xfrm>
            <a:off x="193963" y="1675389"/>
            <a:ext cx="8229600" cy="4794684"/>
          </a:xfrm>
        </p:spPr>
        <p:txBody>
          <a:bodyPr/>
          <a:lstStyle/>
          <a:p>
            <a:pPr marL="0" indent="0">
              <a:lnSpc>
                <a:spcPct val="150000"/>
              </a:lnSpc>
              <a:buNone/>
            </a:pPr>
            <a:r>
              <a:rPr lang="en-CA" b="1" dirty="0" smtClean="0"/>
              <a:t>What subjects do you teach?</a:t>
            </a:r>
          </a:p>
          <a:p>
            <a:pPr marL="514350" indent="-514350">
              <a:lnSpc>
                <a:spcPct val="150000"/>
              </a:lnSpc>
              <a:buFont typeface="+mj-lt"/>
              <a:buAutoNum type="arabicPeriod"/>
            </a:pPr>
            <a:r>
              <a:rPr lang="en-CA" dirty="0" smtClean="0"/>
              <a:t>Mainly physics</a:t>
            </a:r>
            <a:endParaRPr lang="en-CA" dirty="0" smtClean="0"/>
          </a:p>
          <a:p>
            <a:pPr marL="514350" indent="-514350">
              <a:lnSpc>
                <a:spcPct val="150000"/>
              </a:lnSpc>
              <a:buFont typeface="+mj-lt"/>
              <a:buAutoNum type="arabicPeriod"/>
            </a:pPr>
            <a:r>
              <a:rPr lang="en-CA" dirty="0" smtClean="0"/>
              <a:t>Physics and mathematics</a:t>
            </a:r>
            <a:endParaRPr lang="en-CA" dirty="0" smtClean="0"/>
          </a:p>
          <a:p>
            <a:pPr marL="514350" indent="-514350">
              <a:lnSpc>
                <a:spcPct val="150000"/>
              </a:lnSpc>
              <a:buFont typeface="+mj-lt"/>
              <a:buAutoNum type="arabicPeriod"/>
            </a:pPr>
            <a:r>
              <a:rPr lang="en-CA" dirty="0" smtClean="0"/>
              <a:t>Physics and chemistry</a:t>
            </a:r>
            <a:endParaRPr lang="en-CA" dirty="0"/>
          </a:p>
          <a:p>
            <a:pPr marL="514350" indent="-514350">
              <a:lnSpc>
                <a:spcPct val="150000"/>
              </a:lnSpc>
              <a:buFont typeface="+mj-lt"/>
              <a:buAutoNum type="arabicPeriod"/>
            </a:pPr>
            <a:r>
              <a:rPr lang="en-CA" dirty="0" smtClean="0"/>
              <a:t>General science</a:t>
            </a:r>
            <a:endParaRPr lang="en-CA" dirty="0" smtClean="0"/>
          </a:p>
          <a:p>
            <a:pPr marL="514350" indent="-514350">
              <a:lnSpc>
                <a:spcPct val="150000"/>
              </a:lnSpc>
              <a:buFont typeface="+mj-lt"/>
              <a:buAutoNum type="arabicPeriod"/>
            </a:pPr>
            <a:r>
              <a:rPr lang="en-CA" dirty="0" smtClean="0"/>
              <a:t>Other</a:t>
            </a:r>
            <a:endParaRPr lang="en-CA" dirty="0"/>
          </a:p>
        </p:txBody>
      </p:sp>
      <p:sp>
        <p:nvSpPr>
          <p:cNvPr id="8"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1</a:t>
            </a:r>
            <a:endParaRPr lang="en-US" sz="3200" b="1" dirty="0">
              <a:solidFill>
                <a:schemeClr val="bg1"/>
              </a:solidFill>
              <a:latin typeface="Arial" pitchFamily="34" charset="0"/>
              <a:cs typeface="Arial" pitchFamily="34" charset="0"/>
            </a:endParaRPr>
          </a:p>
        </p:txBody>
      </p:sp>
      <p:pic>
        <p:nvPicPr>
          <p:cNvPr id="14" name="Picture 4" descr="https://encrypted-tbn2.gstatic.com/images?q=tbn:ANd9GcQzDUOTn63OW--3fvYgWn_zlPAqKxHCHD1hIS8xc-oQ2mWACnn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732" y="3252707"/>
            <a:ext cx="273367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662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Getting to Know Each Other</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8</a:t>
            </a:fld>
            <a:endParaRPr lang="en-US"/>
          </a:p>
        </p:txBody>
      </p:sp>
      <p:sp>
        <p:nvSpPr>
          <p:cNvPr id="2" name="Content Placeholder 1"/>
          <p:cNvSpPr>
            <a:spLocks noGrp="1"/>
          </p:cNvSpPr>
          <p:nvPr>
            <p:ph idx="1"/>
          </p:nvPr>
        </p:nvSpPr>
        <p:spPr>
          <a:xfrm>
            <a:off x="264990" y="1776910"/>
            <a:ext cx="8361651" cy="4912648"/>
          </a:xfrm>
        </p:spPr>
        <p:txBody>
          <a:bodyPr/>
          <a:lstStyle/>
          <a:p>
            <a:pPr marL="0" indent="0">
              <a:lnSpc>
                <a:spcPct val="150000"/>
              </a:lnSpc>
              <a:buNone/>
            </a:pPr>
            <a:r>
              <a:rPr lang="en-CA" b="1" dirty="0"/>
              <a:t>What is your favourite subject to teach?</a:t>
            </a:r>
          </a:p>
          <a:p>
            <a:pPr marL="514350" indent="-514350">
              <a:lnSpc>
                <a:spcPct val="150000"/>
              </a:lnSpc>
              <a:buFont typeface="+mj-lt"/>
              <a:buAutoNum type="arabicPeriod"/>
            </a:pPr>
            <a:r>
              <a:rPr lang="en-CA" dirty="0" smtClean="0"/>
              <a:t>Mathematics</a:t>
            </a:r>
          </a:p>
          <a:p>
            <a:pPr marL="514350" indent="-514350">
              <a:lnSpc>
                <a:spcPct val="150000"/>
              </a:lnSpc>
              <a:buFont typeface="+mj-lt"/>
              <a:buAutoNum type="arabicPeriod"/>
            </a:pPr>
            <a:r>
              <a:rPr lang="en-CA" dirty="0" smtClean="0"/>
              <a:t>Biology</a:t>
            </a:r>
          </a:p>
          <a:p>
            <a:pPr marL="514350" indent="-514350">
              <a:lnSpc>
                <a:spcPct val="150000"/>
              </a:lnSpc>
              <a:buFont typeface="+mj-lt"/>
              <a:buAutoNum type="arabicPeriod"/>
            </a:pPr>
            <a:r>
              <a:rPr lang="en-CA" dirty="0" smtClean="0"/>
              <a:t>Chemistry </a:t>
            </a:r>
            <a:endParaRPr lang="en-CA" dirty="0"/>
          </a:p>
          <a:p>
            <a:pPr marL="514350" indent="-514350">
              <a:lnSpc>
                <a:spcPct val="150000"/>
              </a:lnSpc>
              <a:buFont typeface="+mj-lt"/>
              <a:buAutoNum type="arabicPeriod"/>
            </a:pPr>
            <a:r>
              <a:rPr lang="en-CA" dirty="0" smtClean="0"/>
              <a:t>Physics and astronomy</a:t>
            </a:r>
          </a:p>
          <a:p>
            <a:pPr marL="514350" indent="-514350">
              <a:lnSpc>
                <a:spcPct val="150000"/>
              </a:lnSpc>
              <a:buFont typeface="+mj-lt"/>
              <a:buAutoNum type="arabicPeriod"/>
            </a:pPr>
            <a:r>
              <a:rPr lang="en-CA" dirty="0" smtClean="0"/>
              <a:t>Other science</a:t>
            </a:r>
            <a:endParaRPr lang="en-CA" dirty="0"/>
          </a:p>
        </p:txBody>
      </p:sp>
      <p:sp>
        <p:nvSpPr>
          <p:cNvPr id="8"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1</a:t>
            </a:r>
            <a:endParaRPr lang="en-US" sz="3200" b="1" dirty="0">
              <a:solidFill>
                <a:schemeClr val="bg1"/>
              </a:solidFill>
              <a:latin typeface="Arial" pitchFamily="34" charset="0"/>
              <a:cs typeface="Arial" pitchFamily="34" charset="0"/>
            </a:endParaRPr>
          </a:p>
        </p:txBody>
      </p:sp>
      <p:pic>
        <p:nvPicPr>
          <p:cNvPr id="13" name="Picture 2" descr="http://arts.monash.edu.au/philosophy/peer-instruction/images/flashcards.jpg"/>
          <p:cNvPicPr>
            <a:picLocks noChangeAspect="1" noChangeArrowheads="1"/>
          </p:cNvPicPr>
          <p:nvPr/>
        </p:nvPicPr>
        <p:blipFill rotWithShape="1">
          <a:blip r:embed="rId3">
            <a:extLst>
              <a:ext uri="{28A0092B-C50C-407E-A947-70E740481C1C}">
                <a14:useLocalDpi xmlns:a14="http://schemas.microsoft.com/office/drawing/2010/main" val="0"/>
              </a:ext>
            </a:extLst>
          </a:blip>
          <a:srcRect l="1692" t="4583" r="1269" b="-1767"/>
          <a:stretch/>
        </p:blipFill>
        <p:spPr bwMode="auto">
          <a:xfrm>
            <a:off x="6810415" y="4967447"/>
            <a:ext cx="2182940" cy="1568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encrypted-tbn2.gstatic.com/images?q=tbn:ANd9GcQzDUOTn63OW--3fvYgWn_zlPAqKxHCHD1hIS8xc-oQ2mWACnn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114" y="2698525"/>
            <a:ext cx="273367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096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Agenda for the Day</a:t>
              </a:r>
              <a:endParaRPr lang="en-US" sz="32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pPr>
                <a:defRPr/>
              </a:pPr>
              <a:t>9</a:t>
            </a:fld>
            <a:endParaRPr lang="en-US"/>
          </a:p>
        </p:txBody>
      </p:sp>
      <p:sp>
        <p:nvSpPr>
          <p:cNvPr id="2" name="Content Placeholder 1"/>
          <p:cNvSpPr>
            <a:spLocks noGrp="1"/>
          </p:cNvSpPr>
          <p:nvPr>
            <p:ph idx="1"/>
          </p:nvPr>
        </p:nvSpPr>
        <p:spPr>
          <a:xfrm>
            <a:off x="152400" y="1724313"/>
            <a:ext cx="8991600" cy="4525963"/>
          </a:xfrm>
        </p:spPr>
        <p:txBody>
          <a:bodyPr/>
          <a:lstStyle/>
          <a:p>
            <a:pPr marL="514350" indent="-514350">
              <a:buFont typeface="+mj-lt"/>
              <a:buAutoNum type="arabicPeriod"/>
            </a:pPr>
            <a:r>
              <a:rPr lang="en-CA" b="1" dirty="0" smtClean="0">
                <a:solidFill>
                  <a:srgbClr val="FF0000"/>
                </a:solidFill>
              </a:rPr>
              <a:t>9:00 </a:t>
            </a:r>
            <a:r>
              <a:rPr lang="en-CA" b="1" dirty="0">
                <a:solidFill>
                  <a:srgbClr val="FF0000"/>
                </a:solidFill>
              </a:rPr>
              <a:t>– </a:t>
            </a:r>
            <a:r>
              <a:rPr lang="en-CA" b="1" dirty="0" smtClean="0">
                <a:solidFill>
                  <a:srgbClr val="FF0000"/>
                </a:solidFill>
              </a:rPr>
              <a:t>9:15:  Introductions</a:t>
            </a:r>
          </a:p>
          <a:p>
            <a:pPr marL="514350" indent="-514350">
              <a:buFont typeface="+mj-lt"/>
              <a:buAutoNum type="arabicPeriod"/>
            </a:pPr>
            <a:r>
              <a:rPr lang="en-CA" b="1" dirty="0" smtClean="0">
                <a:solidFill>
                  <a:srgbClr val="FF0000"/>
                </a:solidFill>
              </a:rPr>
              <a:t>9:15 </a:t>
            </a:r>
            <a:r>
              <a:rPr lang="en-CA" b="1" dirty="0">
                <a:solidFill>
                  <a:srgbClr val="FF0000"/>
                </a:solidFill>
              </a:rPr>
              <a:t>–</a:t>
            </a:r>
            <a:r>
              <a:rPr lang="en-CA" b="1" dirty="0" smtClean="0">
                <a:solidFill>
                  <a:srgbClr val="FF0000"/>
                </a:solidFill>
              </a:rPr>
              <a:t> 10:30: Canadian education &amp; teacher ed.</a:t>
            </a:r>
            <a:endParaRPr lang="en-CA" b="1" dirty="0">
              <a:solidFill>
                <a:srgbClr val="FF0000"/>
              </a:solidFill>
            </a:endParaRPr>
          </a:p>
          <a:p>
            <a:pPr marL="514350" lvl="0" indent="-514350">
              <a:buFont typeface="+mj-lt"/>
              <a:buAutoNum type="arabicPeriod"/>
            </a:pPr>
            <a:r>
              <a:rPr lang="en-CA" dirty="0"/>
              <a:t>10:30 – </a:t>
            </a:r>
            <a:r>
              <a:rPr lang="en-CA" dirty="0" smtClean="0"/>
              <a:t>10-45: break</a:t>
            </a:r>
            <a:endParaRPr lang="en-CA" dirty="0"/>
          </a:p>
          <a:p>
            <a:pPr marL="514350" lvl="0" indent="-514350">
              <a:buFont typeface="+mj-lt"/>
              <a:buAutoNum type="arabicPeriod"/>
            </a:pPr>
            <a:r>
              <a:rPr lang="en-CA" dirty="0"/>
              <a:t>10:45 – </a:t>
            </a:r>
            <a:r>
              <a:rPr lang="en-CA" dirty="0" smtClean="0"/>
              <a:t>12:15: Technology in M&amp;S </a:t>
            </a:r>
            <a:r>
              <a:rPr lang="en-CA" dirty="0"/>
              <a:t>teacher </a:t>
            </a:r>
            <a:r>
              <a:rPr lang="en-CA" dirty="0" smtClean="0"/>
              <a:t>ed.</a:t>
            </a:r>
            <a:endParaRPr lang="en-CA" dirty="0"/>
          </a:p>
          <a:p>
            <a:pPr marL="514350" lvl="0" indent="-514350">
              <a:buFont typeface="+mj-lt"/>
              <a:buAutoNum type="arabicPeriod"/>
            </a:pPr>
            <a:r>
              <a:rPr lang="en-CA" b="1" dirty="0"/>
              <a:t>Lunch </a:t>
            </a:r>
            <a:r>
              <a:rPr lang="en-CA" b="1" dirty="0" smtClean="0"/>
              <a:t>12:30</a:t>
            </a:r>
            <a:r>
              <a:rPr lang="en-CA" b="1" dirty="0"/>
              <a:t> – </a:t>
            </a:r>
            <a:r>
              <a:rPr lang="en-CA" b="1" dirty="0" smtClean="0"/>
              <a:t>2 </a:t>
            </a:r>
            <a:r>
              <a:rPr lang="en-CA" b="1" dirty="0"/>
              <a:t>pm</a:t>
            </a:r>
          </a:p>
          <a:p>
            <a:pPr marL="514350" lvl="0" indent="-514350">
              <a:buFont typeface="+mj-lt"/>
              <a:buAutoNum type="arabicPeriod"/>
            </a:pPr>
            <a:r>
              <a:rPr lang="en-CA" dirty="0"/>
              <a:t>2 pm – 3:15 </a:t>
            </a:r>
            <a:r>
              <a:rPr lang="en-CA" dirty="0" smtClean="0"/>
              <a:t>pm: A </a:t>
            </a:r>
            <a:r>
              <a:rPr lang="en-CA" dirty="0"/>
              <a:t>physics methods </a:t>
            </a:r>
            <a:r>
              <a:rPr lang="en-CA" dirty="0" smtClean="0"/>
              <a:t>course</a:t>
            </a:r>
            <a:endParaRPr lang="en-CA" dirty="0"/>
          </a:p>
          <a:p>
            <a:pPr marL="514350" lvl="0" indent="-514350">
              <a:buFont typeface="+mj-lt"/>
              <a:buAutoNum type="arabicPeriod"/>
            </a:pPr>
            <a:r>
              <a:rPr lang="en-CA" dirty="0" smtClean="0"/>
              <a:t>3:30: Exploring </a:t>
            </a:r>
            <a:r>
              <a:rPr lang="en-CA" dirty="0"/>
              <a:t>UBC </a:t>
            </a:r>
            <a:r>
              <a:rPr lang="en-CA" dirty="0" smtClean="0"/>
              <a:t>campus/Museum visit</a:t>
            </a:r>
            <a:endParaRPr lang="en-CA" dirty="0"/>
          </a:p>
          <a:p>
            <a:pPr marL="514350" lvl="0" indent="-514350">
              <a:buFont typeface="+mj-lt"/>
              <a:buAutoNum type="arabicPeriod"/>
            </a:pPr>
            <a:r>
              <a:rPr lang="en-CA" dirty="0" smtClean="0"/>
              <a:t>5 pm: Pick up </a:t>
            </a:r>
            <a:r>
              <a:rPr lang="en-CA" dirty="0"/>
              <a:t>at the Faculty of Education lobby. </a:t>
            </a:r>
          </a:p>
        </p:txBody>
      </p:sp>
    </p:spTree>
    <p:extLst>
      <p:ext uri="{BB962C8B-B14F-4D97-AF65-F5344CB8AC3E}">
        <p14:creationId xmlns:p14="http://schemas.microsoft.com/office/powerpoint/2010/main" val="40544185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
</p:tagLst>
</file>

<file path=ppt/tags/tag2.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3.xml><?xml version="1.0" encoding="utf-8"?>
<p:tagLst xmlns:a="http://schemas.openxmlformats.org/drawingml/2006/main" xmlns:r="http://schemas.openxmlformats.org/officeDocument/2006/relationships" xmlns:p="http://schemas.openxmlformats.org/presentationml/2006/main">
  <p:tag name="CPSSHAPETYPE" val="AnswerStem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7325</TotalTime>
  <Words>2038</Words>
  <Application>Microsoft Office PowerPoint</Application>
  <PresentationFormat>On-screen Show (4:3)</PresentationFormat>
  <Paragraphs>277</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PISA 2012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Feedback 1</vt:lpstr>
      <vt:lpstr>Workshop: Feedback 2</vt:lpstr>
    </vt:vector>
  </TitlesOfParts>
  <Company>Ryerson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Projects in Large Introductory Physics Courses at Ryerson University</dc:title>
  <dc:creator>Marina Milner-Bolotin</dc:creator>
  <cp:lastModifiedBy>Marina Milner-Bolotin</cp:lastModifiedBy>
  <cp:revision>308</cp:revision>
  <dcterms:created xsi:type="dcterms:W3CDTF">2009-01-06T03:05:43Z</dcterms:created>
  <dcterms:modified xsi:type="dcterms:W3CDTF">2016-10-17T02:33:27Z</dcterms:modified>
</cp:coreProperties>
</file>