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8"/>
  </p:notesMasterIdLst>
  <p:sldIdLst>
    <p:sldId id="256" r:id="rId2"/>
    <p:sldId id="272" r:id="rId3"/>
    <p:sldId id="273" r:id="rId4"/>
    <p:sldId id="257" r:id="rId5"/>
    <p:sldId id="258" r:id="rId6"/>
    <p:sldId id="261" r:id="rId7"/>
    <p:sldId id="262" r:id="rId8"/>
    <p:sldId id="263" r:id="rId9"/>
    <p:sldId id="260" r:id="rId10"/>
    <p:sldId id="264" r:id="rId11"/>
    <p:sldId id="270" r:id="rId12"/>
    <p:sldId id="265" r:id="rId13"/>
    <p:sldId id="267" r:id="rId14"/>
    <p:sldId id="271" r:id="rId15"/>
    <p:sldId id="269" r:id="rId16"/>
    <p:sldId id="259"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0" d="100"/>
          <a:sy n="100" d="100"/>
        </p:scale>
        <p:origin x="-1104" y="88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68CE9F-7328-514F-B6F0-5AB4DDE8F22A}" type="datetimeFigureOut">
              <a:rPr lang="en-US" smtClean="0"/>
              <a:t>16-05-12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5AC6F0-5A77-AE43-A273-B66208FFF904}" type="slidenum">
              <a:rPr lang="en-US" smtClean="0"/>
              <a:t>‹#›</a:t>
            </a:fld>
            <a:endParaRPr lang="en-US"/>
          </a:p>
        </p:txBody>
      </p:sp>
    </p:spTree>
    <p:extLst>
      <p:ext uri="{BB962C8B-B14F-4D97-AF65-F5344CB8AC3E}">
        <p14:creationId xmlns:p14="http://schemas.microsoft.com/office/powerpoint/2010/main" val="97293648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Enrolment figures over period under study: </a:t>
            </a:r>
          </a:p>
          <a:p>
            <a:pPr marL="82296" indent="0">
              <a:buNone/>
            </a:pPr>
            <a:r>
              <a:rPr lang="en-US" sz="1200" dirty="0" smtClean="0"/>
              <a:t>	1919 -1925: 301</a:t>
            </a:r>
            <a:endParaRPr lang="en-CA" sz="1200" dirty="0" smtClean="0"/>
          </a:p>
          <a:p>
            <a:pPr marL="82296" indent="0">
              <a:buNone/>
            </a:pPr>
            <a:r>
              <a:rPr lang="en-US" sz="1200" dirty="0" smtClean="0"/>
              <a:t>	1925 -1930: 593</a:t>
            </a:r>
            <a:endParaRPr lang="en-CA" sz="1200" dirty="0" smtClean="0"/>
          </a:p>
          <a:p>
            <a:pPr marL="82296" indent="0">
              <a:buNone/>
            </a:pPr>
            <a:r>
              <a:rPr lang="en-US" sz="1200" dirty="0" smtClean="0"/>
              <a:t>	1930 -1935: 1097</a:t>
            </a:r>
          </a:p>
          <a:p>
            <a:pPr marL="82296" indent="0">
              <a:buNone/>
            </a:pPr>
            <a:r>
              <a:rPr lang="en-US" sz="1200" dirty="0" smtClean="0"/>
              <a:t>	1935 -1940: 1120</a:t>
            </a:r>
          </a:p>
          <a:p>
            <a:pPr marL="82296" indent="0">
              <a:buNone/>
            </a:pPr>
            <a:r>
              <a:rPr lang="en-US" sz="1200" dirty="0" smtClean="0"/>
              <a:t>	1940 - 1945: 1563</a:t>
            </a:r>
          </a:p>
          <a:p>
            <a:pPr marL="82296" indent="0">
              <a:buNone/>
            </a:pPr>
            <a:r>
              <a:rPr lang="en-US" sz="1200" dirty="0" smtClean="0"/>
              <a:t>	1945 - 1950: 1624</a:t>
            </a:r>
          </a:p>
          <a:p>
            <a:r>
              <a:rPr lang="en-US" sz="1200" dirty="0" smtClean="0"/>
              <a:t>Steady growth until end of the 1960s</a:t>
            </a:r>
          </a:p>
          <a:p>
            <a:endParaRPr lang="en-US" dirty="0"/>
          </a:p>
        </p:txBody>
      </p:sp>
      <p:sp>
        <p:nvSpPr>
          <p:cNvPr id="4" name="Slide Number Placeholder 3"/>
          <p:cNvSpPr>
            <a:spLocks noGrp="1"/>
          </p:cNvSpPr>
          <p:nvPr>
            <p:ph type="sldNum" sz="quarter" idx="10"/>
          </p:nvPr>
        </p:nvSpPr>
        <p:spPr/>
        <p:txBody>
          <a:bodyPr/>
          <a:lstStyle/>
          <a:p>
            <a:fld id="{F65AC6F0-5A77-AE43-A273-B66208FFF904}" type="slidenum">
              <a:rPr lang="en-US" smtClean="0"/>
              <a:t>4</a:t>
            </a:fld>
            <a:endParaRPr lang="en-US"/>
          </a:p>
        </p:txBody>
      </p:sp>
    </p:spTree>
    <p:extLst>
      <p:ext uri="{BB962C8B-B14F-4D97-AF65-F5344CB8AC3E}">
        <p14:creationId xmlns:p14="http://schemas.microsoft.com/office/powerpoint/2010/main" val="798423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CA0C9DC6-A5B3-804F-B6EF-93F5E2CA8E25}" type="datetimeFigureOut">
              <a:rPr lang="en-US" smtClean="0"/>
              <a:t>16-05-12</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86E27130-1230-CA4C-80A9-996C361C788A}"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A0C9DC6-A5B3-804F-B6EF-93F5E2CA8E25}" type="datetimeFigureOut">
              <a:rPr lang="en-US" smtClean="0"/>
              <a:t>16-05-12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6E27130-1230-CA4C-80A9-996C361C788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A0C9DC6-A5B3-804F-B6EF-93F5E2CA8E25}" type="datetimeFigureOut">
              <a:rPr lang="en-US" smtClean="0"/>
              <a:t>16-05-12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6E27130-1230-CA4C-80A9-996C361C788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A0C9DC6-A5B3-804F-B6EF-93F5E2CA8E25}" type="datetimeFigureOut">
              <a:rPr lang="en-US" smtClean="0"/>
              <a:t>16-05-12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6E27130-1230-CA4C-80A9-996C361C788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A0C9DC6-A5B3-804F-B6EF-93F5E2CA8E25}" type="datetimeFigureOut">
              <a:rPr lang="en-US" smtClean="0"/>
              <a:t>16-05-12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6E27130-1230-CA4C-80A9-996C361C788A}"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A0C9DC6-A5B3-804F-B6EF-93F5E2CA8E25}" type="datetimeFigureOut">
              <a:rPr lang="en-US" smtClean="0"/>
              <a:t>16-05-12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6E27130-1230-CA4C-80A9-996C361C788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A0C9DC6-A5B3-804F-B6EF-93F5E2CA8E25}" type="datetimeFigureOut">
              <a:rPr lang="en-US" smtClean="0"/>
              <a:t>16-05-12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6E27130-1230-CA4C-80A9-996C361C788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A0C9DC6-A5B3-804F-B6EF-93F5E2CA8E25}" type="datetimeFigureOut">
              <a:rPr lang="en-US" smtClean="0"/>
              <a:t>16-05-12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6E27130-1230-CA4C-80A9-996C361C788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A0C9DC6-A5B3-804F-B6EF-93F5E2CA8E25}" type="datetimeFigureOut">
              <a:rPr lang="en-US" smtClean="0"/>
              <a:t>16-05-12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6E27130-1230-CA4C-80A9-996C361C788A}"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A0C9DC6-A5B3-804F-B6EF-93F5E2CA8E25}" type="datetimeFigureOut">
              <a:rPr lang="en-US" smtClean="0"/>
              <a:t>16-05-12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6E27130-1230-CA4C-80A9-996C361C788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CA0C9DC6-A5B3-804F-B6EF-93F5E2CA8E25}" type="datetimeFigureOut">
              <a:rPr lang="en-US" smtClean="0"/>
              <a:t>16-05-12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6E27130-1230-CA4C-80A9-996C361C788A}"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Drag picture to placeholder or click icon to add</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A0C9DC6-A5B3-804F-B6EF-93F5E2CA8E25}" type="datetimeFigureOut">
              <a:rPr lang="en-US" smtClean="0"/>
              <a:t>16-05-12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6E27130-1230-CA4C-80A9-996C361C788A}"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mona.gleason@ubc.ca"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ESSHC 2016</a:t>
            </a:r>
            <a:br>
              <a:rPr lang="en-US" dirty="0" smtClean="0"/>
            </a:br>
            <a:r>
              <a:rPr lang="en-US" dirty="0" smtClean="0"/>
              <a:t>University of Valencia</a:t>
            </a:r>
            <a:endParaRPr lang="en-US" dirty="0"/>
          </a:p>
        </p:txBody>
      </p:sp>
      <p:sp>
        <p:nvSpPr>
          <p:cNvPr id="3" name="Subtitle 2"/>
          <p:cNvSpPr>
            <a:spLocks noGrp="1"/>
          </p:cNvSpPr>
          <p:nvPr>
            <p:ph type="subTitle" idx="1"/>
          </p:nvPr>
        </p:nvSpPr>
        <p:spPr>
          <a:xfrm>
            <a:off x="1432560" y="1850063"/>
            <a:ext cx="7406640" cy="4880937"/>
          </a:xfrm>
          <a:ln w="28575">
            <a:solidFill>
              <a:schemeClr val="accent2">
                <a:lumMod val="75000"/>
              </a:schemeClr>
            </a:solidFill>
          </a:ln>
        </p:spPr>
        <p:txBody>
          <a:bodyPr/>
          <a:lstStyle/>
          <a:p>
            <a:endParaRPr lang="en-US" dirty="0" smtClean="0"/>
          </a:p>
          <a:p>
            <a:r>
              <a:rPr lang="en-US" b="1" i="1" dirty="0" smtClean="0"/>
              <a:t>“Families </a:t>
            </a:r>
            <a:r>
              <a:rPr lang="en-US" b="1" i="1" dirty="0"/>
              <a:t>Without Schools: </a:t>
            </a:r>
            <a:r>
              <a:rPr lang="en-US" b="1" i="1" dirty="0" err="1"/>
              <a:t>Rurality</a:t>
            </a:r>
            <a:r>
              <a:rPr lang="en-US" b="1" i="1" dirty="0"/>
              <a:t>, Remoteness, and the Promise of Schooling in Western Canada, 1919 to the </a:t>
            </a:r>
            <a:r>
              <a:rPr lang="en-US" b="1" i="1" dirty="0" smtClean="0"/>
              <a:t>1940s</a:t>
            </a:r>
            <a:r>
              <a:rPr lang="en-CA" dirty="0" smtClean="0"/>
              <a:t>”</a:t>
            </a:r>
          </a:p>
          <a:p>
            <a:endParaRPr lang="en-CA" dirty="0"/>
          </a:p>
          <a:p>
            <a:r>
              <a:rPr lang="en-US" dirty="0"/>
              <a:t>Mona Gleason, </a:t>
            </a:r>
            <a:r>
              <a:rPr lang="en-US" dirty="0" smtClean="0"/>
              <a:t>Department of Educational Studies</a:t>
            </a:r>
          </a:p>
          <a:p>
            <a:r>
              <a:rPr lang="en-US" dirty="0" smtClean="0"/>
              <a:t>University </a:t>
            </a:r>
            <a:r>
              <a:rPr lang="en-US" dirty="0"/>
              <a:t>of British Columbia</a:t>
            </a:r>
          </a:p>
          <a:p>
            <a:r>
              <a:rPr lang="en-US" dirty="0" smtClean="0">
                <a:hlinkClick r:id="rId2"/>
              </a:rPr>
              <a:t>mona.gleason@</a:t>
            </a:r>
            <a:r>
              <a:rPr lang="en-US" dirty="0" smtClean="0">
                <a:hlinkClick r:id="rId2"/>
              </a:rPr>
              <a:t>ubc.ca</a:t>
            </a:r>
            <a:endParaRPr lang="en-US" dirty="0" smtClean="0"/>
          </a:p>
          <a:p>
            <a:endParaRPr lang="en-US" dirty="0"/>
          </a:p>
          <a:p>
            <a:r>
              <a:rPr lang="en-US" i="1" smtClean="0"/>
              <a:t>(Not </a:t>
            </a:r>
            <a:r>
              <a:rPr lang="en-US" i="1" dirty="0" smtClean="0"/>
              <a:t>for citation </a:t>
            </a:r>
            <a:r>
              <a:rPr lang="en-US" i="1" smtClean="0"/>
              <a:t>or download. </a:t>
            </a:r>
            <a:r>
              <a:rPr lang="en-US" i="1" dirty="0" smtClean="0"/>
              <a:t>© of author)</a:t>
            </a:r>
          </a:p>
          <a:p>
            <a:endParaRPr lang="en-US" dirty="0" smtClean="0"/>
          </a:p>
        </p:txBody>
      </p:sp>
    </p:spTree>
    <p:extLst>
      <p:ext uri="{BB962C8B-B14F-4D97-AF65-F5344CB8AC3E}">
        <p14:creationId xmlns:p14="http://schemas.microsoft.com/office/powerpoint/2010/main" val="122872352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Evidence from the Letters and Theoretical Framings</a:t>
            </a:r>
          </a:p>
        </p:txBody>
      </p:sp>
      <p:sp>
        <p:nvSpPr>
          <p:cNvPr id="3" name="Content Placeholder 2"/>
          <p:cNvSpPr>
            <a:spLocks noGrp="1"/>
          </p:cNvSpPr>
          <p:nvPr>
            <p:ph idx="1"/>
          </p:nvPr>
        </p:nvSpPr>
        <p:spPr/>
        <p:txBody>
          <a:bodyPr/>
          <a:lstStyle/>
          <a:p>
            <a:r>
              <a:rPr lang="en-US" sz="1800" b="1" dirty="0" smtClean="0"/>
              <a:t>2) Unequal </a:t>
            </a:r>
            <a:r>
              <a:rPr lang="en-US" sz="1800" b="1" dirty="0"/>
              <a:t>relations of power: </a:t>
            </a:r>
            <a:r>
              <a:rPr lang="en-US" sz="1800" b="1" dirty="0" smtClean="0"/>
              <a:t>race, gender, class, and age</a:t>
            </a:r>
          </a:p>
          <a:p>
            <a:r>
              <a:rPr lang="en-US" sz="1800" dirty="0" smtClean="0"/>
              <a:t>Gender: mothers overburdened and sometimes pushing back</a:t>
            </a:r>
            <a:endParaRPr lang="en-US" sz="1800" dirty="0"/>
          </a:p>
          <a:p>
            <a:pPr marL="82296" indent="0">
              <a:buNone/>
            </a:pPr>
            <a:endParaRPr lang="en-US" dirty="0" smtClean="0"/>
          </a:p>
        </p:txBody>
      </p:sp>
      <p:pic>
        <p:nvPicPr>
          <p:cNvPr id="4" name="Picture 3" descr="ECS Letter 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2717800" y="2362200"/>
            <a:ext cx="3708400" cy="4064000"/>
          </a:xfrm>
          <a:prstGeom prst="rect">
            <a:avLst/>
          </a:prstGeom>
        </p:spPr>
      </p:pic>
    </p:spTree>
    <p:extLst>
      <p:ext uri="{BB962C8B-B14F-4D97-AF65-F5344CB8AC3E}">
        <p14:creationId xmlns:p14="http://schemas.microsoft.com/office/powerpoint/2010/main" val="83904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Mothers Pushing Back </a:t>
            </a:r>
            <a:endParaRPr lang="en-US" dirty="0"/>
          </a:p>
        </p:txBody>
      </p:sp>
      <p:sp>
        <p:nvSpPr>
          <p:cNvPr id="3" name="Content Placeholder 2"/>
          <p:cNvSpPr>
            <a:spLocks noGrp="1"/>
          </p:cNvSpPr>
          <p:nvPr>
            <p:ph idx="1"/>
          </p:nvPr>
        </p:nvSpPr>
        <p:spPr/>
        <p:txBody>
          <a:bodyPr>
            <a:normAutofit fontScale="85000" lnSpcReduction="10000"/>
          </a:bodyPr>
          <a:lstStyle/>
          <a:p>
            <a:pPr marL="0" indent="0">
              <a:spcBef>
                <a:spcPts val="0"/>
              </a:spcBef>
              <a:buNone/>
            </a:pPr>
            <a:r>
              <a:rPr lang="en-US" i="1" dirty="0" smtClean="0"/>
              <a:t>“…</a:t>
            </a:r>
            <a:r>
              <a:rPr lang="en-US" i="1" dirty="0"/>
              <a:t>.all we are asking for is one reader and a pack of drawing paper.</a:t>
            </a:r>
            <a:endParaRPr lang="en-CA" i="1" dirty="0"/>
          </a:p>
          <a:p>
            <a:pPr marL="0" indent="0">
              <a:spcBef>
                <a:spcPts val="0"/>
              </a:spcBef>
              <a:buNone/>
            </a:pPr>
            <a:r>
              <a:rPr lang="en-US" i="1" dirty="0"/>
              <a:t>I may say I would not take the trouble to send for it if it were </a:t>
            </a:r>
            <a:r>
              <a:rPr lang="en-US" i="1" dirty="0" smtClean="0"/>
              <a:t>not</a:t>
            </a:r>
            <a:r>
              <a:rPr lang="en-CA" i="1" dirty="0"/>
              <a:t> </a:t>
            </a:r>
            <a:r>
              <a:rPr lang="en-US" i="1" dirty="0" smtClean="0"/>
              <a:t>needed</a:t>
            </a:r>
            <a:r>
              <a:rPr lang="en-US" i="1" dirty="0"/>
              <a:t>. What do you suppose we are doing with the other material?</a:t>
            </a:r>
            <a:endParaRPr lang="en-CA" i="1" dirty="0"/>
          </a:p>
          <a:p>
            <a:pPr marL="0" indent="0">
              <a:spcBef>
                <a:spcPts val="0"/>
              </a:spcBef>
              <a:buNone/>
            </a:pPr>
            <a:r>
              <a:rPr lang="en-US" i="1" dirty="0"/>
              <a:t>Why, we used it of course…Seeing that our taxes for school to educate </a:t>
            </a:r>
            <a:r>
              <a:rPr lang="en-US" i="1" dirty="0" smtClean="0"/>
              <a:t>other </a:t>
            </a:r>
            <a:r>
              <a:rPr lang="en-US" i="1" dirty="0"/>
              <a:t>children are $15.00 which we consider out of all reason (our </a:t>
            </a:r>
            <a:r>
              <a:rPr lang="en-US" i="1" dirty="0" smtClean="0"/>
              <a:t>own </a:t>
            </a:r>
            <a:r>
              <a:rPr lang="en-US" i="1" dirty="0"/>
              <a:t>children receiving no benefit at all from it.) Mr. Walter wishes </a:t>
            </a:r>
            <a:r>
              <a:rPr lang="en-US" i="1" dirty="0" smtClean="0"/>
              <a:t>me </a:t>
            </a:r>
            <a:r>
              <a:rPr lang="en-US" i="1" dirty="0"/>
              <a:t>to say he will be much obliged to receive the necessary material </a:t>
            </a:r>
            <a:endParaRPr lang="en-CA" i="1" dirty="0"/>
          </a:p>
          <a:p>
            <a:pPr marL="0" indent="0">
              <a:spcBef>
                <a:spcPts val="0"/>
              </a:spcBef>
              <a:buNone/>
            </a:pPr>
            <a:r>
              <a:rPr lang="en-US" i="1" dirty="0"/>
              <a:t>as soon as possible so that our children may lose no time.  If not, he </a:t>
            </a:r>
            <a:r>
              <a:rPr lang="en-US" i="1" dirty="0" smtClean="0"/>
              <a:t>will </a:t>
            </a:r>
            <a:r>
              <a:rPr lang="en-US" i="1" dirty="0"/>
              <a:t>have to take the matter further</a:t>
            </a:r>
            <a:r>
              <a:rPr lang="en-US" i="1" dirty="0" smtClean="0"/>
              <a:t>...” </a:t>
            </a:r>
          </a:p>
          <a:p>
            <a:pPr marL="0" indent="0">
              <a:spcBef>
                <a:spcPts val="0"/>
              </a:spcBef>
              <a:buNone/>
            </a:pPr>
            <a:r>
              <a:rPr lang="en-US" sz="1800" i="1" dirty="0" smtClean="0"/>
              <a:t>Mrs. S.G. Walter, 100 Mile House, BC, 1928</a:t>
            </a:r>
            <a:endParaRPr lang="en-CA" sz="2100" i="1" dirty="0"/>
          </a:p>
          <a:p>
            <a:endParaRPr lang="en-US" dirty="0"/>
          </a:p>
        </p:txBody>
      </p:sp>
    </p:spTree>
    <p:extLst>
      <p:ext uri="{BB962C8B-B14F-4D97-AF65-F5344CB8AC3E}">
        <p14:creationId xmlns:p14="http://schemas.microsoft.com/office/powerpoint/2010/main" val="2314317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Evidence from the Letters and Theoretical Framings</a:t>
            </a:r>
          </a:p>
        </p:txBody>
      </p:sp>
      <p:sp>
        <p:nvSpPr>
          <p:cNvPr id="3" name="Content Placeholder 2"/>
          <p:cNvSpPr>
            <a:spLocks noGrp="1"/>
          </p:cNvSpPr>
          <p:nvPr>
            <p:ph idx="1"/>
          </p:nvPr>
        </p:nvSpPr>
        <p:spPr>
          <a:xfrm>
            <a:off x="1435608" y="1536700"/>
            <a:ext cx="7498080" cy="4800600"/>
          </a:xfrm>
          <a:solidFill>
            <a:srgbClr val="D9D9D9"/>
          </a:solidFill>
          <a:ln w="28575" cmpd="sng">
            <a:solidFill>
              <a:schemeClr val="accent5">
                <a:lumMod val="60000"/>
                <a:lumOff val="40000"/>
              </a:schemeClr>
            </a:solidFill>
          </a:ln>
        </p:spPr>
        <p:txBody>
          <a:bodyPr>
            <a:normAutofit fontScale="85000" lnSpcReduction="20000"/>
          </a:bodyPr>
          <a:lstStyle/>
          <a:p>
            <a:r>
              <a:rPr lang="en-US" sz="2400" b="1" dirty="0"/>
              <a:t>2) Unequal relations of power: race, gender, class, and </a:t>
            </a:r>
            <a:r>
              <a:rPr lang="en-US" sz="2400" b="1" dirty="0" smtClean="0"/>
              <a:t>age</a:t>
            </a:r>
          </a:p>
          <a:p>
            <a:endParaRPr lang="en-US" sz="2400" b="1" dirty="0" smtClean="0"/>
          </a:p>
          <a:p>
            <a:r>
              <a:rPr lang="en-US" sz="2400" dirty="0"/>
              <a:t>Class: rural working class realities, necessity of social assistance, children’s </a:t>
            </a:r>
            <a:r>
              <a:rPr lang="en-US" sz="2400" dirty="0" err="1" smtClean="0"/>
              <a:t>labour</a:t>
            </a:r>
            <a:endParaRPr lang="en-US" sz="2400" dirty="0" smtClean="0"/>
          </a:p>
          <a:p>
            <a:pPr marL="82296" indent="0">
              <a:buNone/>
            </a:pPr>
            <a:endParaRPr lang="en-US" sz="2400" dirty="0" smtClean="0"/>
          </a:p>
          <a:p>
            <a:r>
              <a:rPr lang="en-US" sz="2400" i="1" dirty="0" smtClean="0"/>
              <a:t>Letter:</a:t>
            </a:r>
          </a:p>
          <a:p>
            <a:pPr marL="82296" indent="0">
              <a:buNone/>
            </a:pPr>
            <a:r>
              <a:rPr lang="en-US" sz="2400" i="1" dirty="0" smtClean="0"/>
              <a:t> “…</a:t>
            </a:r>
            <a:r>
              <a:rPr lang="en-US" sz="2400" i="1" dirty="0"/>
              <a:t>.we applied for relief and received a small monthly allowance</a:t>
            </a:r>
            <a:endParaRPr lang="en-CA" sz="2400" i="1" dirty="0"/>
          </a:p>
          <a:p>
            <a:pPr marL="82296" indent="0">
              <a:buNone/>
            </a:pPr>
            <a:r>
              <a:rPr lang="en-US" sz="2400" i="1" dirty="0"/>
              <a:t>just enough for groceries and, by scrimping on them, a few of the </a:t>
            </a:r>
            <a:endParaRPr lang="en-CA" sz="2400" i="1" dirty="0"/>
          </a:p>
          <a:p>
            <a:pPr marL="82296" indent="0">
              <a:buNone/>
            </a:pPr>
            <a:r>
              <a:rPr lang="en-US" sz="2400" i="1" dirty="0"/>
              <a:t>most necessary clothing. Mr. Piper asked to be allowed enough</a:t>
            </a:r>
            <a:endParaRPr lang="en-CA" sz="2400" i="1" dirty="0"/>
          </a:p>
          <a:p>
            <a:pPr marL="82296" indent="0">
              <a:buNone/>
            </a:pPr>
            <a:r>
              <a:rPr lang="en-US" sz="2400" i="1" dirty="0"/>
              <a:t>to pay postage and school supplies but he was refused…the </a:t>
            </a:r>
            <a:endParaRPr lang="en-CA" sz="2400" i="1" dirty="0"/>
          </a:p>
          <a:p>
            <a:pPr marL="82296" indent="0">
              <a:buNone/>
            </a:pPr>
            <a:r>
              <a:rPr lang="en-US" sz="2400" i="1" dirty="0"/>
              <a:t>children have to help me get the garden stuff in and cut a supply </a:t>
            </a:r>
            <a:endParaRPr lang="en-CA" sz="2400" i="1" dirty="0"/>
          </a:p>
          <a:p>
            <a:pPr marL="82296" indent="0">
              <a:buNone/>
            </a:pPr>
            <a:r>
              <a:rPr lang="en-US" sz="2400" i="1" dirty="0"/>
              <a:t>of wood before the deep snow or real cold weather sets in.</a:t>
            </a:r>
            <a:endParaRPr lang="en-CA" sz="2400" i="1" dirty="0"/>
          </a:p>
          <a:p>
            <a:pPr marL="82296" indent="0">
              <a:buNone/>
            </a:pPr>
            <a:r>
              <a:rPr lang="en-US" sz="2400" i="1" dirty="0"/>
              <a:t>I do not think children can do good lessons when they are tired</a:t>
            </a:r>
            <a:endParaRPr lang="en-CA" sz="2400" i="1" dirty="0"/>
          </a:p>
          <a:p>
            <a:pPr marL="82296" indent="0">
              <a:buNone/>
            </a:pPr>
            <a:r>
              <a:rPr lang="en-US" sz="2400" i="1" dirty="0"/>
              <a:t>from outside work</a:t>
            </a:r>
            <a:r>
              <a:rPr lang="en-US" sz="2400" i="1" dirty="0" smtClean="0"/>
              <a:t>.”</a:t>
            </a:r>
            <a:r>
              <a:rPr lang="en-US" sz="1600" i="1" dirty="0" smtClean="0"/>
              <a:t> Mrs. D. Piper, </a:t>
            </a:r>
            <a:r>
              <a:rPr lang="en-US" sz="1600" i="1" dirty="0" err="1" smtClean="0"/>
              <a:t>Giscome</a:t>
            </a:r>
            <a:r>
              <a:rPr lang="en-US" sz="1600" i="1" dirty="0" smtClean="0"/>
              <a:t>, BC, 1935</a:t>
            </a:r>
            <a:endParaRPr lang="en-CA" sz="2400" i="1" dirty="0"/>
          </a:p>
          <a:p>
            <a:pPr marL="82296" indent="0">
              <a:buNone/>
            </a:pPr>
            <a:r>
              <a:rPr lang="en-US" sz="2400" dirty="0"/>
              <a:t> </a:t>
            </a:r>
            <a:endParaRPr lang="en-CA" sz="2400" dirty="0"/>
          </a:p>
          <a:p>
            <a:pPr marL="82296" indent="0">
              <a:buNone/>
            </a:pPr>
            <a:endParaRPr lang="en-US" sz="2400" dirty="0" smtClean="0"/>
          </a:p>
          <a:p>
            <a:pPr marL="82296" indent="0">
              <a:buNone/>
            </a:pPr>
            <a:endParaRPr lang="en-US" sz="2400" dirty="0"/>
          </a:p>
          <a:p>
            <a:pPr marL="82296" indent="0">
              <a:buNone/>
            </a:pPr>
            <a:endParaRPr lang="en-US" sz="2400" dirty="0"/>
          </a:p>
        </p:txBody>
      </p:sp>
    </p:spTree>
    <p:extLst>
      <p:ext uri="{BB962C8B-B14F-4D97-AF65-F5344CB8AC3E}">
        <p14:creationId xmlns:p14="http://schemas.microsoft.com/office/powerpoint/2010/main" val="10555611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dissolv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dissolv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dissolv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dissolve">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dissolve">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dissolve">
                                      <p:cBhvr>
                                        <p:cTn id="57" dur="500"/>
                                        <p:tgtEl>
                                          <p:spTgt spid="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dissolve">
                                      <p:cBhvr>
                                        <p:cTn id="62" dur="500"/>
                                        <p:tgtEl>
                                          <p:spTgt spid="3">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Effect transition="in" filter="dissolve">
                                      <p:cBhvr>
                                        <p:cTn id="67"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Evidence from the Letters and Theoretical Framings</a:t>
            </a:r>
          </a:p>
        </p:txBody>
      </p:sp>
      <p:sp>
        <p:nvSpPr>
          <p:cNvPr id="3" name="Content Placeholder 2"/>
          <p:cNvSpPr>
            <a:spLocks noGrp="1"/>
          </p:cNvSpPr>
          <p:nvPr>
            <p:ph idx="1"/>
          </p:nvPr>
        </p:nvSpPr>
        <p:spPr/>
        <p:txBody>
          <a:bodyPr/>
          <a:lstStyle/>
          <a:p>
            <a:r>
              <a:rPr lang="en-US" sz="2000" b="1" dirty="0"/>
              <a:t>2) Unequal relations of power: race, gender, class, and age</a:t>
            </a:r>
          </a:p>
          <a:p>
            <a:r>
              <a:rPr lang="en-US" sz="2000" dirty="0" smtClean="0"/>
              <a:t>Age: </a:t>
            </a:r>
            <a:r>
              <a:rPr lang="en-US" sz="2000" dirty="0"/>
              <a:t> </a:t>
            </a:r>
            <a:r>
              <a:rPr lang="en-US" sz="2000" dirty="0" smtClean="0"/>
              <a:t>a significant source of tension </a:t>
            </a:r>
            <a:r>
              <a:rPr lang="en-US" sz="2000" dirty="0"/>
              <a:t>and </a:t>
            </a:r>
            <a:r>
              <a:rPr lang="en-US" sz="2000" dirty="0" smtClean="0"/>
              <a:t>difficulty </a:t>
            </a:r>
            <a:r>
              <a:rPr lang="en-US" sz="2000" dirty="0"/>
              <a:t>faced by ECS families was the need to comply with young people’s </a:t>
            </a:r>
            <a:r>
              <a:rPr lang="en-US" sz="2000" dirty="0" smtClean="0"/>
              <a:t>social/normative </a:t>
            </a:r>
            <a:r>
              <a:rPr lang="en-US" sz="2000" dirty="0"/>
              <a:t>construction as primarily “students.” </a:t>
            </a:r>
            <a:endParaRPr lang="en-US" sz="2000" dirty="0" smtClean="0"/>
          </a:p>
          <a:p>
            <a:endParaRPr lang="en-US" sz="2000" dirty="0"/>
          </a:p>
        </p:txBody>
      </p:sp>
      <p:pic>
        <p:nvPicPr>
          <p:cNvPr id="4" name="Picture 3" descr="ECS Letter 2 From Lili Vett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2622550" y="2787650"/>
            <a:ext cx="3898900" cy="4064000"/>
          </a:xfrm>
          <a:prstGeom prst="rect">
            <a:avLst/>
          </a:prstGeom>
        </p:spPr>
      </p:pic>
    </p:spTree>
    <p:extLst>
      <p:ext uri="{BB962C8B-B14F-4D97-AF65-F5344CB8AC3E}">
        <p14:creationId xmlns:p14="http://schemas.microsoft.com/office/powerpoint/2010/main" val="13146785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Children:  work and school in tension </a:t>
            </a:r>
            <a:endParaRPr lang="en-US" dirty="0"/>
          </a:p>
        </p:txBody>
      </p:sp>
      <p:sp>
        <p:nvSpPr>
          <p:cNvPr id="3" name="Content Placeholder 2"/>
          <p:cNvSpPr>
            <a:spLocks noGrp="1"/>
          </p:cNvSpPr>
          <p:nvPr>
            <p:ph idx="1"/>
          </p:nvPr>
        </p:nvSpPr>
        <p:spPr>
          <a:solidFill>
            <a:schemeClr val="bg1">
              <a:lumMod val="85000"/>
            </a:schemeClr>
          </a:solidFill>
          <a:ln w="57150" cmpd="sng">
            <a:solidFill>
              <a:schemeClr val="accent5"/>
            </a:solidFill>
          </a:ln>
        </p:spPr>
        <p:txBody>
          <a:bodyPr>
            <a:normAutofit fontScale="92500" lnSpcReduction="10000"/>
          </a:bodyPr>
          <a:lstStyle/>
          <a:p>
            <a:r>
              <a:rPr lang="en-CA" dirty="0" smtClean="0"/>
              <a:t>“</a:t>
            </a:r>
            <a:r>
              <a:rPr lang="en-CA" dirty="0"/>
              <a:t>I keep house for my father, brother, and sister and it sure does keep me busy cooking, washing and looking after the house, I am home most of the time alone, but I have one very nice girl who has just moved in for a friend.”</a:t>
            </a:r>
          </a:p>
          <a:p>
            <a:r>
              <a:rPr lang="en-CA" dirty="0" smtClean="0"/>
              <a:t>For example, John </a:t>
            </a:r>
            <a:r>
              <a:rPr lang="en-CA" dirty="0" err="1" smtClean="0"/>
              <a:t>Welton</a:t>
            </a:r>
            <a:r>
              <a:rPr lang="en-CA" dirty="0" smtClean="0"/>
              <a:t>, 15 in 1938, wrote to this teachers that along with helping on the farm, he had a trap line for pelts that “helped his family a lot” during the winter months. </a:t>
            </a:r>
            <a:endParaRPr lang="en-US" dirty="0"/>
          </a:p>
        </p:txBody>
      </p:sp>
    </p:spTree>
    <p:extLst>
      <p:ext uri="{BB962C8B-B14F-4D97-AF65-F5344CB8AC3E}">
        <p14:creationId xmlns:p14="http://schemas.microsoft.com/office/powerpoint/2010/main" val="7364849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dissolv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Evidence from the Letters and Theoretical Framings</a:t>
            </a:r>
          </a:p>
        </p:txBody>
      </p:sp>
      <p:sp>
        <p:nvSpPr>
          <p:cNvPr id="3" name="Content Placeholder 2"/>
          <p:cNvSpPr>
            <a:spLocks noGrp="1"/>
          </p:cNvSpPr>
          <p:nvPr>
            <p:ph idx="1"/>
          </p:nvPr>
        </p:nvSpPr>
        <p:spPr>
          <a:solidFill>
            <a:schemeClr val="bg1">
              <a:lumMod val="85000"/>
            </a:schemeClr>
          </a:solidFill>
          <a:ln w="57150" cmpd="sng">
            <a:solidFill>
              <a:schemeClr val="accent4">
                <a:lumMod val="60000"/>
                <a:lumOff val="40000"/>
              </a:schemeClr>
            </a:solidFill>
          </a:ln>
        </p:spPr>
        <p:txBody>
          <a:bodyPr>
            <a:normAutofit fontScale="92500"/>
          </a:bodyPr>
          <a:lstStyle/>
          <a:p>
            <a:r>
              <a:rPr lang="en-US" sz="2000" b="1" dirty="0" smtClean="0"/>
              <a:t>3) Lack of governmental prioritizing around schooling for rural and remotely located settlers</a:t>
            </a:r>
          </a:p>
          <a:p>
            <a:pPr algn="ctr"/>
            <a:endParaRPr lang="en-US" sz="2000" dirty="0"/>
          </a:p>
          <a:p>
            <a:pPr marL="82296" indent="0">
              <a:buNone/>
            </a:pPr>
            <a:r>
              <a:rPr lang="en-US" sz="2000" dirty="0" smtClean="0"/>
              <a:t>		</a:t>
            </a:r>
            <a:r>
              <a:rPr lang="en-US" sz="2000" i="1" dirty="0" smtClean="0"/>
              <a:t>The children of rural Canada are the caretakers of the</a:t>
            </a:r>
          </a:p>
          <a:p>
            <a:pPr marL="82296" indent="0">
              <a:buNone/>
            </a:pPr>
            <a:r>
              <a:rPr lang="en-US" sz="2000" i="1" dirty="0"/>
              <a:t>	</a:t>
            </a:r>
            <a:r>
              <a:rPr lang="en-US" sz="2000" i="1" dirty="0" smtClean="0"/>
              <a:t>	nation’s food supply and compared to the city child sacrifice</a:t>
            </a:r>
          </a:p>
          <a:p>
            <a:pPr marL="82296" indent="0">
              <a:buNone/>
            </a:pPr>
            <a:r>
              <a:rPr lang="en-US" sz="2000" i="1" dirty="0"/>
              <a:t>	</a:t>
            </a:r>
            <a:r>
              <a:rPr lang="en-US" sz="2000" i="1" dirty="0" smtClean="0"/>
              <a:t>	their education in order that urban populations may eat</a:t>
            </a:r>
          </a:p>
          <a:p>
            <a:pPr marL="82296" indent="0">
              <a:buNone/>
            </a:pPr>
            <a:r>
              <a:rPr lang="en-US" sz="2000" i="1" dirty="0"/>
              <a:t>	</a:t>
            </a:r>
            <a:r>
              <a:rPr lang="en-US" sz="2000" i="1" dirty="0" smtClean="0"/>
              <a:t>	without any regard to the cost of production</a:t>
            </a:r>
            <a:r>
              <a:rPr lang="is-IS" sz="2000" i="1" dirty="0" smtClean="0"/>
              <a:t>…the trouble is</a:t>
            </a:r>
          </a:p>
          <a:p>
            <a:pPr marL="82296" indent="0">
              <a:buNone/>
            </a:pPr>
            <a:r>
              <a:rPr lang="is-IS" sz="2000" i="1" dirty="0"/>
              <a:t>	</a:t>
            </a:r>
            <a:r>
              <a:rPr lang="is-IS" sz="2000" i="1" dirty="0" smtClean="0"/>
              <a:t>	purely economic…</a:t>
            </a:r>
            <a:r>
              <a:rPr lang="en-US" sz="2000" i="1" dirty="0" smtClean="0"/>
              <a:t> </a:t>
            </a:r>
            <a:r>
              <a:rPr lang="en-US" sz="2000" i="1" dirty="0"/>
              <a:t>I am on relief with 90% </a:t>
            </a:r>
            <a:endParaRPr lang="en-CA" sz="2000" i="1" dirty="0"/>
          </a:p>
          <a:p>
            <a:pPr marL="82296" indent="0">
              <a:buNone/>
            </a:pPr>
            <a:r>
              <a:rPr lang="en-US" sz="2000" i="1" dirty="0"/>
              <a:t>		of this District and have been compelled to put in my work in this </a:t>
            </a:r>
            <a:endParaRPr lang="en-CA" sz="2000" i="1" dirty="0"/>
          </a:p>
          <a:p>
            <a:pPr marL="82296" indent="0">
              <a:buNone/>
            </a:pPr>
            <a:r>
              <a:rPr lang="en-US" sz="2000" i="1" dirty="0"/>
              <a:t>		connection 28 miles from home…(work at home) falls upon these</a:t>
            </a:r>
            <a:endParaRPr lang="en-CA" sz="2000" i="1" dirty="0"/>
          </a:p>
          <a:p>
            <a:pPr marL="82296" indent="0">
              <a:buNone/>
            </a:pPr>
            <a:r>
              <a:rPr lang="en-US" sz="2000" i="1" dirty="0"/>
              <a:t>		two boys during my long absences to the serious detriment of their</a:t>
            </a:r>
            <a:endParaRPr lang="en-CA" sz="2000" i="1" dirty="0"/>
          </a:p>
          <a:p>
            <a:pPr marL="82296" indent="0">
              <a:buNone/>
            </a:pPr>
            <a:r>
              <a:rPr lang="en-US" sz="2000" i="1" dirty="0"/>
              <a:t>		schooling</a:t>
            </a:r>
            <a:r>
              <a:rPr lang="en-US" sz="2000" i="1" dirty="0" smtClean="0"/>
              <a:t>. (Frank </a:t>
            </a:r>
            <a:r>
              <a:rPr lang="en-US" sz="2000" i="1" dirty="0" err="1" smtClean="0"/>
              <a:t>Ellard</a:t>
            </a:r>
            <a:r>
              <a:rPr lang="en-US" sz="2000" i="1" dirty="0" smtClean="0"/>
              <a:t>, </a:t>
            </a:r>
            <a:r>
              <a:rPr lang="en-US" sz="2000" i="1" dirty="0" err="1" smtClean="0"/>
              <a:t>Mapes</a:t>
            </a:r>
            <a:r>
              <a:rPr lang="en-US" sz="2000" i="1" dirty="0" smtClean="0"/>
              <a:t>, BC 1934)</a:t>
            </a:r>
            <a:endParaRPr lang="en-CA" sz="2000" i="1" dirty="0"/>
          </a:p>
          <a:p>
            <a:pPr marL="82296" indent="0">
              <a:buNone/>
            </a:pPr>
            <a:r>
              <a:rPr lang="en-US" sz="2000" i="1" dirty="0"/>
              <a:t> </a:t>
            </a:r>
            <a:endParaRPr lang="en-CA" sz="2000" i="1" dirty="0"/>
          </a:p>
          <a:p>
            <a:endParaRPr lang="en-US" sz="2000" b="1" dirty="0"/>
          </a:p>
        </p:txBody>
      </p:sp>
    </p:spTree>
    <p:extLst>
      <p:ext uri="{BB962C8B-B14F-4D97-AF65-F5344CB8AC3E}">
        <p14:creationId xmlns:p14="http://schemas.microsoft.com/office/powerpoint/2010/main" val="4007188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dissolve">
                                      <p:cBhvr>
                                        <p:cTn id="7" dur="500"/>
                                        <p:tgtEl>
                                          <p:spTgt spid="3">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dissolve">
                                      <p:cBhvr>
                                        <p:cTn id="10" dur="500"/>
                                        <p:tgtEl>
                                          <p:spTgt spid="3">
                                            <p:txEl>
                                              <p:pRg st="0" end="0"/>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ssolve">
                                      <p:cBhvr>
                                        <p:cTn id="16" dur="500"/>
                                        <p:tgtEl>
                                          <p:spTgt spid="3">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dissolve">
                                      <p:cBhvr>
                                        <p:cTn id="19" dur="500"/>
                                        <p:tgtEl>
                                          <p:spTgt spid="3">
                                            <p:txEl>
                                              <p:pRg st="4" end="4"/>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ssolve">
                                      <p:cBhvr>
                                        <p:cTn id="22" dur="500"/>
                                        <p:tgtEl>
                                          <p:spTgt spid="3">
                                            <p:txEl>
                                              <p:pRg st="5" end="5"/>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dissolve">
                                      <p:cBhvr>
                                        <p:cTn id="25" dur="500"/>
                                        <p:tgtEl>
                                          <p:spTgt spid="3">
                                            <p:txEl>
                                              <p:pRg st="6" end="6"/>
                                            </p:txEl>
                                          </p:spTgt>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dissolve">
                                      <p:cBhvr>
                                        <p:cTn id="28" dur="500"/>
                                        <p:tgtEl>
                                          <p:spTgt spid="3">
                                            <p:txEl>
                                              <p:pRg st="7" end="7"/>
                                            </p:txEl>
                                          </p:spTgt>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dissolve">
                                      <p:cBhvr>
                                        <p:cTn id="31" dur="500"/>
                                        <p:tgtEl>
                                          <p:spTgt spid="3">
                                            <p:txEl>
                                              <p:pRg st="8" end="8"/>
                                            </p:txEl>
                                          </p:spTgt>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dissolve">
                                      <p:cBhvr>
                                        <p:cTn id="34" dur="500"/>
                                        <p:tgtEl>
                                          <p:spTgt spid="3">
                                            <p:txEl>
                                              <p:pRg st="9" end="9"/>
                                            </p:txEl>
                                          </p:spTgt>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dissolve">
                                      <p:cBhvr>
                                        <p:cTn id="37" dur="500"/>
                                        <p:tgtEl>
                                          <p:spTgt spid="3">
                                            <p:txEl>
                                              <p:pRg st="10" end="10"/>
                                            </p:txEl>
                                          </p:spTgt>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dissolve">
                                      <p:cBhvr>
                                        <p:cTn id="40"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Some Tentative Conclusions</a:t>
            </a:r>
            <a:endParaRPr lang="en-US" dirty="0"/>
          </a:p>
        </p:txBody>
      </p:sp>
      <p:sp>
        <p:nvSpPr>
          <p:cNvPr id="3" name="Content Placeholder 2"/>
          <p:cNvSpPr>
            <a:spLocks noGrp="1"/>
          </p:cNvSpPr>
          <p:nvPr>
            <p:ph idx="1"/>
          </p:nvPr>
        </p:nvSpPr>
        <p:spPr>
          <a:solidFill>
            <a:schemeClr val="bg1">
              <a:lumMod val="85000"/>
            </a:schemeClr>
          </a:solidFill>
          <a:ln w="76200" cmpd="sng">
            <a:solidFill>
              <a:schemeClr val="accent4">
                <a:lumMod val="40000"/>
                <a:lumOff val="60000"/>
              </a:schemeClr>
            </a:solidFill>
          </a:ln>
        </p:spPr>
        <p:txBody>
          <a:bodyPr>
            <a:normAutofit fontScale="85000" lnSpcReduction="20000"/>
          </a:bodyPr>
          <a:lstStyle/>
          <a:p>
            <a:r>
              <a:rPr lang="en-US" dirty="0" smtClean="0">
                <a:solidFill>
                  <a:srgbClr val="000000"/>
                </a:solidFill>
              </a:rPr>
              <a:t>ECS family letters help fill some gaps in knowledge</a:t>
            </a:r>
          </a:p>
          <a:p>
            <a:r>
              <a:rPr lang="en-US" dirty="0" smtClean="0">
                <a:solidFill>
                  <a:srgbClr val="000000"/>
                </a:solidFill>
              </a:rPr>
              <a:t>Understand schooling from the vantage point of working class rural settlers in BC’s rural and remote communities</a:t>
            </a:r>
          </a:p>
          <a:p>
            <a:r>
              <a:rPr lang="en-US" dirty="0" smtClean="0">
                <a:solidFill>
                  <a:srgbClr val="000000"/>
                </a:solidFill>
              </a:rPr>
              <a:t>Emergent themes: isolation, remoteness, anxiety about school success – </a:t>
            </a:r>
            <a:r>
              <a:rPr lang="en-US" dirty="0" err="1" smtClean="0">
                <a:solidFill>
                  <a:srgbClr val="000000"/>
                </a:solidFill>
              </a:rPr>
              <a:t>rurality</a:t>
            </a:r>
            <a:r>
              <a:rPr lang="en-US" dirty="0" smtClean="0">
                <a:solidFill>
                  <a:srgbClr val="000000"/>
                </a:solidFill>
              </a:rPr>
              <a:t> as frame</a:t>
            </a:r>
          </a:p>
          <a:p>
            <a:r>
              <a:rPr lang="en-US" dirty="0" smtClean="0">
                <a:solidFill>
                  <a:srgbClr val="000000"/>
                </a:solidFill>
              </a:rPr>
              <a:t>Race, gender, class and age - unequal relations of power as frame</a:t>
            </a:r>
          </a:p>
          <a:p>
            <a:r>
              <a:rPr lang="en-US" dirty="0" smtClean="0">
                <a:solidFill>
                  <a:srgbClr val="000000"/>
                </a:solidFill>
              </a:rPr>
              <a:t>Despite governmental rhetoric praising the triumph of widespread public schooling over these years, many families continued to cope without schools well into the twentieth century. </a:t>
            </a:r>
          </a:p>
          <a:p>
            <a:pPr marL="82296" indent="0">
              <a:buNone/>
            </a:pPr>
            <a:endParaRPr lang="en-US" dirty="0" smtClean="0">
              <a:solidFill>
                <a:srgbClr val="000000"/>
              </a:solidFill>
            </a:endParaRPr>
          </a:p>
        </p:txBody>
      </p:sp>
    </p:spTree>
    <p:extLst>
      <p:ext uri="{BB962C8B-B14F-4D97-AF65-F5344CB8AC3E}">
        <p14:creationId xmlns:p14="http://schemas.microsoft.com/office/powerpoint/2010/main" val="11653303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1" nodeType="clickEffect">
                                  <p:stCondLst>
                                    <p:cond delay="0"/>
                                  </p:stCondLst>
                                  <p:childTnLst>
                                    <p:set>
                                      <p:cBhvr>
                                        <p:cTn id="36" dur="1" fill="hold">
                                          <p:stCondLst>
                                            <p:cond delay="0"/>
                                          </p:stCondLst>
                                        </p:cTn>
                                        <p:tgtEl>
                                          <p:spTgt spid="3">
                                            <p:bg/>
                                          </p:spTgt>
                                        </p:tgtEl>
                                        <p:attrNameLst>
                                          <p:attrName>style.visibility</p:attrName>
                                        </p:attrNameLst>
                                      </p:cBhvr>
                                      <p:to>
                                        <p:strVal val="visible"/>
                                      </p:to>
                                    </p:set>
                                    <p:anim calcmode="lin" valueType="num">
                                      <p:cBhvr additive="base">
                                        <p:cTn id="37" dur="500"/>
                                        <p:tgtEl>
                                          <p:spTgt spid="3">
                                            <p:bg/>
                                          </p:spTgt>
                                        </p:tgtEl>
                                        <p:attrNameLst>
                                          <p:attrName>ppt_y</p:attrName>
                                        </p:attrNameLst>
                                      </p:cBhvr>
                                      <p:tavLst>
                                        <p:tav tm="0">
                                          <p:val>
                                            <p:strVal val="#ppt_y+#ppt_h*1.125000"/>
                                          </p:val>
                                        </p:tav>
                                        <p:tav tm="100000">
                                          <p:val>
                                            <p:strVal val="#ppt_y"/>
                                          </p:val>
                                        </p:tav>
                                      </p:tavLst>
                                    </p:anim>
                                    <p:animEffect transition="in" filter="wipe(up)">
                                      <p:cBhvr>
                                        <p:cTn id="38" dur="500"/>
                                        <p:tgtEl>
                                          <p:spTgt spid="3">
                                            <p:bg/>
                                          </p:spTgt>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grpId="1" nodeType="clickEffect">
                                  <p:stCondLst>
                                    <p:cond delay="0"/>
                                  </p:stCondLst>
                                  <p:childTnLst>
                                    <p:set>
                                      <p:cBhvr>
                                        <p:cTn id="42" dur="1" fill="hold">
                                          <p:stCondLst>
                                            <p:cond delay="0"/>
                                          </p:stCondLst>
                                        </p:cTn>
                                        <p:tgtEl>
                                          <p:spTgt spid="3">
                                            <p:txEl>
                                              <p:pRg st="0" end="0"/>
                                            </p:txEl>
                                          </p:spTgt>
                                        </p:tgtEl>
                                        <p:attrNameLst>
                                          <p:attrName>style.visibility</p:attrName>
                                        </p:attrNameLst>
                                      </p:cBhvr>
                                      <p:to>
                                        <p:strVal val="visible"/>
                                      </p:to>
                                    </p:set>
                                    <p:anim calcmode="lin" valueType="num">
                                      <p:cBhvr additive="base">
                                        <p:cTn id="43"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44" dur="500"/>
                                        <p:tgtEl>
                                          <p:spTgt spid="3">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2" presetClass="entr" presetSubtype="4" fill="hold" grpId="1" nodeType="clickEffect">
                                  <p:stCondLst>
                                    <p:cond delay="0"/>
                                  </p:stCondLst>
                                  <p:childTnLst>
                                    <p:set>
                                      <p:cBhvr>
                                        <p:cTn id="48" dur="1" fill="hold">
                                          <p:stCondLst>
                                            <p:cond delay="0"/>
                                          </p:stCondLst>
                                        </p:cTn>
                                        <p:tgtEl>
                                          <p:spTgt spid="3">
                                            <p:txEl>
                                              <p:pRg st="1" end="1"/>
                                            </p:txEl>
                                          </p:spTgt>
                                        </p:tgtEl>
                                        <p:attrNameLst>
                                          <p:attrName>style.visibility</p:attrName>
                                        </p:attrNameLst>
                                      </p:cBhvr>
                                      <p:to>
                                        <p:strVal val="visible"/>
                                      </p:to>
                                    </p:set>
                                    <p:anim calcmode="lin" valueType="num">
                                      <p:cBhvr additive="base">
                                        <p:cTn id="49"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50" dur="500"/>
                                        <p:tgtEl>
                                          <p:spTgt spid="3">
                                            <p:txEl>
                                              <p:pRg st="1" end="1"/>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2" presetClass="entr" presetSubtype="4" fill="hold" grpId="1" nodeType="clickEffect">
                                  <p:stCondLst>
                                    <p:cond delay="0"/>
                                  </p:stCondLst>
                                  <p:childTnLst>
                                    <p:set>
                                      <p:cBhvr>
                                        <p:cTn id="54" dur="1" fill="hold">
                                          <p:stCondLst>
                                            <p:cond delay="0"/>
                                          </p:stCondLst>
                                        </p:cTn>
                                        <p:tgtEl>
                                          <p:spTgt spid="3">
                                            <p:txEl>
                                              <p:pRg st="2" end="2"/>
                                            </p:txEl>
                                          </p:spTgt>
                                        </p:tgtEl>
                                        <p:attrNameLst>
                                          <p:attrName>style.visibility</p:attrName>
                                        </p:attrNameLst>
                                      </p:cBhvr>
                                      <p:to>
                                        <p:strVal val="visible"/>
                                      </p:to>
                                    </p:set>
                                    <p:anim calcmode="lin" valueType="num">
                                      <p:cBhvr additive="base">
                                        <p:cTn id="55"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56" dur="500"/>
                                        <p:tgtEl>
                                          <p:spTgt spid="3">
                                            <p:txEl>
                                              <p:pRg st="2" end="2"/>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2" presetClass="entr" presetSubtype="4" fill="hold" grpId="1"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 calcmode="lin" valueType="num">
                                      <p:cBhvr additive="base">
                                        <p:cTn id="61"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62" dur="500"/>
                                        <p:tgtEl>
                                          <p:spTgt spid="3">
                                            <p:txEl>
                                              <p:pRg st="3" end="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2" presetClass="entr" presetSubtype="4" fill="hold" grpId="1" nodeType="clickEffect">
                                  <p:stCondLst>
                                    <p:cond delay="0"/>
                                  </p:stCondLst>
                                  <p:childTnLst>
                                    <p:set>
                                      <p:cBhvr>
                                        <p:cTn id="66" dur="1" fill="hold">
                                          <p:stCondLst>
                                            <p:cond delay="0"/>
                                          </p:stCondLst>
                                        </p:cTn>
                                        <p:tgtEl>
                                          <p:spTgt spid="3">
                                            <p:txEl>
                                              <p:pRg st="4" end="4"/>
                                            </p:txEl>
                                          </p:spTgt>
                                        </p:tgtEl>
                                        <p:attrNameLst>
                                          <p:attrName>style.visibility</p:attrName>
                                        </p:attrNameLst>
                                      </p:cBhvr>
                                      <p:to>
                                        <p:strVal val="visible"/>
                                      </p:to>
                                    </p:set>
                                    <p:anim calcmode="lin" valueType="num">
                                      <p:cBhvr additive="base">
                                        <p:cTn id="67"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6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3" grpI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anada.jpg"/>
          <p:cNvPicPr>
            <a:picLocks noGrp="1" noChangeAspect="1"/>
          </p:cNvPicPr>
          <p:nvPr>
            <p:ph idx="1"/>
          </p:nvPr>
        </p:nvPicPr>
        <p:blipFill>
          <a:blip r:embed="rId2">
            <a:extLst>
              <a:ext uri="{28A0092B-C50C-407E-A947-70E740481C1C}">
                <a14:useLocalDpi xmlns:a14="http://schemas.microsoft.com/office/drawing/2010/main" val="0"/>
              </a:ext>
            </a:extLst>
          </a:blip>
          <a:srcRect t="10414" b="10414"/>
          <a:stretch>
            <a:fillRect/>
          </a:stretch>
        </p:blipFill>
        <p:spPr>
          <a:xfrm>
            <a:off x="1028700" y="762000"/>
            <a:ext cx="8115300" cy="5486400"/>
          </a:xfrm>
        </p:spPr>
      </p:pic>
    </p:spTree>
    <p:extLst>
      <p:ext uri="{BB962C8B-B14F-4D97-AF65-F5344CB8AC3E}">
        <p14:creationId xmlns:p14="http://schemas.microsoft.com/office/powerpoint/2010/main" val="152007000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Regions of BC.pdf"/>
          <p:cNvPicPr>
            <a:picLocks noGrp="1" noChangeAspect="1"/>
          </p:cNvPicPr>
          <p:nvPr>
            <p:ph idx="1"/>
          </p:nvPr>
        </p:nvPicPr>
        <p:blipFill>
          <a:blip r:embed="rId2">
            <a:extLst>
              <a:ext uri="{28A0092B-C50C-407E-A947-70E740481C1C}">
                <a14:useLocalDpi xmlns:a14="http://schemas.microsoft.com/office/drawing/2010/main" val="0"/>
              </a:ext>
            </a:extLst>
          </a:blip>
          <a:srcRect t="8579" b="8579"/>
          <a:stretch>
            <a:fillRect/>
          </a:stretch>
        </p:blipFill>
        <p:spPr>
          <a:xfrm>
            <a:off x="0" y="274638"/>
            <a:ext cx="9144000" cy="6723062"/>
          </a:xfrm>
        </p:spPr>
      </p:pic>
    </p:spTree>
    <p:extLst>
      <p:ext uri="{BB962C8B-B14F-4D97-AF65-F5344CB8AC3E}">
        <p14:creationId xmlns:p14="http://schemas.microsoft.com/office/powerpoint/2010/main" val="235876299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Contextualizing the ECS</a:t>
            </a:r>
            <a:endParaRPr lang="en-US" dirty="0"/>
          </a:p>
        </p:txBody>
      </p:sp>
      <p:sp>
        <p:nvSpPr>
          <p:cNvPr id="3" name="Content Placeholder 2"/>
          <p:cNvSpPr>
            <a:spLocks noGrp="1"/>
          </p:cNvSpPr>
          <p:nvPr>
            <p:ph idx="1"/>
          </p:nvPr>
        </p:nvSpPr>
        <p:spPr>
          <a:solidFill>
            <a:schemeClr val="bg1">
              <a:lumMod val="85000"/>
            </a:schemeClr>
          </a:solidFill>
          <a:ln w="76200" cmpd="sng">
            <a:solidFill>
              <a:schemeClr val="accent4">
                <a:lumMod val="40000"/>
                <a:lumOff val="60000"/>
              </a:schemeClr>
            </a:solidFill>
          </a:ln>
        </p:spPr>
        <p:txBody>
          <a:bodyPr>
            <a:normAutofit lnSpcReduction="10000"/>
          </a:bodyPr>
          <a:lstStyle/>
          <a:p>
            <a:pPr>
              <a:spcBef>
                <a:spcPts val="0"/>
              </a:spcBef>
            </a:pPr>
            <a:r>
              <a:rPr lang="en-US" sz="2400" dirty="0" smtClean="0"/>
              <a:t>Began in 1919 to help isolated children and families</a:t>
            </a:r>
          </a:p>
          <a:p>
            <a:pPr>
              <a:spcBef>
                <a:spcPts val="0"/>
              </a:spcBef>
            </a:pPr>
            <a:r>
              <a:rPr lang="en-US" sz="2400" dirty="0" smtClean="0"/>
              <a:t>1925 – 8600 elementary students in provincial public schools</a:t>
            </a:r>
          </a:p>
          <a:p>
            <a:pPr>
              <a:spcBef>
                <a:spcPts val="0"/>
              </a:spcBef>
            </a:pPr>
            <a:r>
              <a:rPr lang="en-US" sz="2400" dirty="0" smtClean="0"/>
              <a:t>By 1929 – ECS became a separate branch of the </a:t>
            </a:r>
            <a:r>
              <a:rPr lang="en-US" sz="2400" dirty="0" err="1" smtClean="0"/>
              <a:t>Dept</a:t>
            </a:r>
            <a:r>
              <a:rPr lang="en-US" sz="2400" dirty="0" smtClean="0"/>
              <a:t> of Education and served over 600 children -  grew to 900 in 1934; and 1400 by the end of 1940s</a:t>
            </a:r>
          </a:p>
          <a:p>
            <a:pPr>
              <a:spcBef>
                <a:spcPts val="0"/>
              </a:spcBef>
            </a:pPr>
            <a:r>
              <a:rPr lang="en-US" sz="2400" dirty="0" smtClean="0"/>
              <a:t>Directors:  James Hargreaves (1919-1933); Isobel </a:t>
            </a:r>
            <a:r>
              <a:rPr lang="en-US" sz="2400" dirty="0" err="1" smtClean="0"/>
              <a:t>Bescoby</a:t>
            </a:r>
            <a:r>
              <a:rPr lang="en-US" sz="2400" dirty="0" smtClean="0"/>
              <a:t> (1934-37);  Anna Miller (1937-1950) </a:t>
            </a:r>
          </a:p>
          <a:p>
            <a:pPr>
              <a:spcBef>
                <a:spcPts val="0"/>
              </a:spcBef>
            </a:pPr>
            <a:r>
              <a:rPr lang="en-US" sz="2400" dirty="0" smtClean="0"/>
              <a:t>ECS catered to children 5 miles from an established school</a:t>
            </a:r>
          </a:p>
          <a:p>
            <a:pPr>
              <a:spcBef>
                <a:spcPts val="0"/>
              </a:spcBef>
            </a:pPr>
            <a:r>
              <a:rPr lang="en-US" sz="2400" dirty="0" smtClean="0"/>
              <a:t>(High school courses commenced in 1929 – first Canadian province to offer this service)</a:t>
            </a:r>
          </a:p>
          <a:p>
            <a:pPr>
              <a:spcBef>
                <a:spcPts val="0"/>
              </a:spcBef>
            </a:pPr>
            <a:r>
              <a:rPr lang="en-US" sz="2400" dirty="0" smtClean="0"/>
              <a:t>Families would initiate the process of enrolment</a:t>
            </a:r>
          </a:p>
          <a:p>
            <a:endParaRPr lang="en-US" dirty="0"/>
          </a:p>
        </p:txBody>
      </p:sp>
    </p:spTree>
    <p:extLst>
      <p:ext uri="{BB962C8B-B14F-4D97-AF65-F5344CB8AC3E}">
        <p14:creationId xmlns:p14="http://schemas.microsoft.com/office/powerpoint/2010/main" val="30901791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dissolve">
                                      <p:cBhvr>
                                        <p:cTn id="7" dur="8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8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8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8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8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ssolve">
                                      <p:cBhvr>
                                        <p:cTn id="32" dur="8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dissolve">
                                      <p:cBhvr>
                                        <p:cTn id="37" dur="8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dissolve">
                                      <p:cBhvr>
                                        <p:cTn id="42" dur="8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68362"/>
          </a:xfrm>
        </p:spPr>
        <p:txBody>
          <a:bodyPr>
            <a:normAutofit/>
          </a:bodyPr>
          <a:lstStyle/>
          <a:p>
            <a:r>
              <a:rPr lang="en-US" sz="3200" dirty="0" smtClean="0"/>
              <a:t> Focus of research in the historiography</a:t>
            </a:r>
            <a:endParaRPr lang="en-US" sz="3200" dirty="0"/>
          </a:p>
        </p:txBody>
      </p:sp>
      <p:sp>
        <p:nvSpPr>
          <p:cNvPr id="3" name="Content Placeholder 2"/>
          <p:cNvSpPr>
            <a:spLocks noGrp="1"/>
          </p:cNvSpPr>
          <p:nvPr>
            <p:ph idx="1"/>
          </p:nvPr>
        </p:nvSpPr>
        <p:spPr>
          <a:xfrm>
            <a:off x="1435608" y="1168400"/>
            <a:ext cx="7498080" cy="5105400"/>
          </a:xfrm>
          <a:solidFill>
            <a:schemeClr val="bg1">
              <a:lumMod val="85000"/>
            </a:schemeClr>
          </a:solidFill>
          <a:ln w="76200" cmpd="sng">
            <a:solidFill>
              <a:srgbClr val="F19B9B"/>
            </a:solidFill>
          </a:ln>
        </p:spPr>
        <p:txBody>
          <a:bodyPr>
            <a:normAutofit fontScale="92500" lnSpcReduction="20000"/>
          </a:bodyPr>
          <a:lstStyle/>
          <a:p>
            <a:r>
              <a:rPr lang="en-US" dirty="0" smtClean="0"/>
              <a:t>Rural vs. Urban; working class vs. middle class</a:t>
            </a:r>
          </a:p>
          <a:p>
            <a:r>
              <a:rPr lang="en-US" i="1" dirty="0" smtClean="0"/>
              <a:t>“</a:t>
            </a:r>
            <a:r>
              <a:rPr lang="is-IS" i="1" dirty="0" smtClean="0"/>
              <a:t>…</a:t>
            </a:r>
            <a:r>
              <a:rPr lang="en-US" i="1" dirty="0" smtClean="0"/>
              <a:t>living </a:t>
            </a:r>
            <a:r>
              <a:rPr lang="en-US" i="1" dirty="0"/>
              <a:t>and working largely outside the close disciplinary gaze of the bureaucratic state well into the twentieth century, rural people arguably had lives that differed significantly from their urban and suburban counterparts as the twentieth century progressed; unfortunately, they are very difficult to ‘see’ in the kind of easily-accessible collections of documents available to many urban historians.”   </a:t>
            </a:r>
            <a:r>
              <a:rPr lang="en-US" sz="2100" dirty="0" smtClean="0"/>
              <a:t>Ruth </a:t>
            </a:r>
            <a:r>
              <a:rPr lang="en-US" sz="2100" dirty="0" err="1" smtClean="0"/>
              <a:t>Sandwell</a:t>
            </a:r>
            <a:r>
              <a:rPr lang="en-US" sz="2100" dirty="0"/>
              <a:t>, “Introduction to Special Issue on the History of Rural Education in Canada,” </a:t>
            </a:r>
            <a:r>
              <a:rPr lang="en-US" sz="2100" i="1" dirty="0"/>
              <a:t>Historical Studies in Education / Revue </a:t>
            </a:r>
            <a:r>
              <a:rPr lang="en-US" sz="2100" i="1" dirty="0" err="1"/>
              <a:t>d’histoire</a:t>
            </a:r>
            <a:r>
              <a:rPr lang="en-US" sz="2100" i="1" dirty="0"/>
              <a:t> de </a:t>
            </a:r>
            <a:r>
              <a:rPr lang="en-US" sz="2100" i="1" dirty="0" err="1"/>
              <a:t>l’éducation</a:t>
            </a:r>
            <a:r>
              <a:rPr lang="en-US" sz="2100" i="1" dirty="0"/>
              <a:t> </a:t>
            </a:r>
            <a:r>
              <a:rPr lang="en-US" sz="2100" dirty="0"/>
              <a:t>24, 1 (Spring 2012): 43-46.</a:t>
            </a:r>
            <a:endParaRPr lang="en-CA" sz="2100" dirty="0"/>
          </a:p>
          <a:p>
            <a:pPr marL="82296" indent="0">
              <a:buNone/>
            </a:pPr>
            <a:endParaRPr lang="en-US" dirty="0" smtClean="0"/>
          </a:p>
          <a:p>
            <a:endParaRPr lang="en-US" dirty="0" smtClean="0"/>
          </a:p>
        </p:txBody>
      </p:sp>
    </p:spTree>
    <p:extLst>
      <p:ext uri="{BB962C8B-B14F-4D97-AF65-F5344CB8AC3E}">
        <p14:creationId xmlns:p14="http://schemas.microsoft.com/office/powerpoint/2010/main" val="26328086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1"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Contextualizing the ECS in British Columbia</a:t>
            </a:r>
            <a:br>
              <a:rPr lang="en-US" sz="3200" dirty="0" smtClean="0"/>
            </a:br>
            <a:endParaRPr lang="en-US" sz="3200" dirty="0"/>
          </a:p>
        </p:txBody>
      </p:sp>
      <p:sp>
        <p:nvSpPr>
          <p:cNvPr id="3" name="Content Placeholder 2"/>
          <p:cNvSpPr>
            <a:spLocks noGrp="1"/>
          </p:cNvSpPr>
          <p:nvPr>
            <p:ph idx="1"/>
          </p:nvPr>
        </p:nvSpPr>
        <p:spPr>
          <a:xfrm>
            <a:off x="1435608" y="952500"/>
            <a:ext cx="7498080" cy="5295900"/>
          </a:xfrm>
        </p:spPr>
        <p:txBody>
          <a:bodyPr/>
          <a:lstStyle/>
          <a:p>
            <a:endParaRPr lang="en-US" dirty="0"/>
          </a:p>
        </p:txBody>
      </p:sp>
      <p:sp>
        <p:nvSpPr>
          <p:cNvPr id="4" name="Title 1"/>
          <p:cNvSpPr txBox="1">
            <a:spLocks/>
          </p:cNvSpPr>
          <p:nvPr/>
        </p:nvSpPr>
        <p:spPr>
          <a:xfrm>
            <a:off x="1588008" y="427038"/>
            <a:ext cx="7498080" cy="1143000"/>
          </a:xfrm>
          <a:prstGeom prst="rect">
            <a:avLst/>
          </a:prstGeom>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endParaRPr lang="en-US" sz="3200" dirty="0"/>
          </a:p>
        </p:txBody>
      </p:sp>
      <p:sp>
        <p:nvSpPr>
          <p:cNvPr id="5" name="Content Placeholder 2"/>
          <p:cNvSpPr txBox="1">
            <a:spLocks/>
          </p:cNvSpPr>
          <p:nvPr/>
        </p:nvSpPr>
        <p:spPr>
          <a:xfrm>
            <a:off x="1588008" y="1130300"/>
            <a:ext cx="7498080" cy="5308600"/>
          </a:xfrm>
          <a:prstGeom prst="rect">
            <a:avLst/>
          </a:prstGeom>
          <a:solidFill>
            <a:schemeClr val="bg1">
              <a:lumMod val="85000"/>
            </a:schemeClr>
          </a:solidFill>
          <a:ln w="76200" cmpd="sng">
            <a:solidFill>
              <a:srgbClr val="F19B9B"/>
            </a:solidFill>
          </a:ln>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r>
              <a:rPr lang="en-US" dirty="0" smtClean="0"/>
              <a:t>Settlers vs.  Aboriginal peoples</a:t>
            </a:r>
          </a:p>
          <a:p>
            <a:r>
              <a:rPr lang="en-US" sz="2400" i="1" dirty="0" smtClean="0"/>
              <a:t>“By 1900 British Columbia possessed fourteen residential and twenty-eight day schools, enrolling some 40 percent of Indian children across the province. By the end of the First World War most attended school for at least a year or two. </a:t>
            </a:r>
            <a:r>
              <a:rPr lang="en-US" sz="2400" i="1" dirty="0"/>
              <a:t> </a:t>
            </a:r>
            <a:r>
              <a:rPr lang="en-US" sz="2400" i="1" dirty="0" smtClean="0"/>
              <a:t>This achievement was somewhat misleading. Whereas virtually all of pupils in provincial schools completed the elementary grades, the overwhelming majority of Indian children never got beyond grade one or two. In the 1940s just 6 percent of native peoples reached grade six or higher.”</a:t>
            </a:r>
          </a:p>
          <a:p>
            <a:r>
              <a:rPr lang="en-US" sz="1800" dirty="0" smtClean="0"/>
              <a:t>Jean Barman, </a:t>
            </a:r>
            <a:r>
              <a:rPr lang="en-US" sz="1800" i="1" dirty="0"/>
              <a:t> </a:t>
            </a:r>
            <a:r>
              <a:rPr lang="en-US" sz="1800" i="1" dirty="0" smtClean="0"/>
              <a:t>The West Beyond the West: A History of British Columbia </a:t>
            </a:r>
            <a:r>
              <a:rPr lang="en-US" sz="1800" dirty="0" smtClean="0"/>
              <a:t>(Toronto: University of Toronto Press, 1991), p. 161-162.</a:t>
            </a:r>
            <a:endParaRPr lang="en-US" sz="1800" dirty="0"/>
          </a:p>
          <a:p>
            <a:pPr marL="82296" indent="0">
              <a:buFont typeface="Wingdings 2"/>
              <a:buNone/>
            </a:pPr>
            <a:endParaRPr lang="en-US" dirty="0" smtClean="0"/>
          </a:p>
          <a:p>
            <a:endParaRPr lang="en-US" dirty="0" smtClean="0"/>
          </a:p>
        </p:txBody>
      </p:sp>
    </p:spTree>
    <p:extLst>
      <p:ext uri="{BB962C8B-B14F-4D97-AF65-F5344CB8AC3E}">
        <p14:creationId xmlns:p14="http://schemas.microsoft.com/office/powerpoint/2010/main" val="15357901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ECS Letters</a:t>
            </a:r>
            <a:endParaRPr lang="en-US" dirty="0"/>
          </a:p>
        </p:txBody>
      </p:sp>
      <p:sp>
        <p:nvSpPr>
          <p:cNvPr id="3" name="Content Placeholder 2"/>
          <p:cNvSpPr>
            <a:spLocks noGrp="1"/>
          </p:cNvSpPr>
          <p:nvPr>
            <p:ph idx="1"/>
          </p:nvPr>
        </p:nvSpPr>
        <p:spPr>
          <a:solidFill>
            <a:schemeClr val="bg1">
              <a:lumMod val="75000"/>
            </a:schemeClr>
          </a:solidFill>
          <a:ln w="76200" cmpd="sng">
            <a:solidFill>
              <a:schemeClr val="accent4">
                <a:lumMod val="60000"/>
                <a:lumOff val="40000"/>
              </a:schemeClr>
            </a:solidFill>
          </a:ln>
        </p:spPr>
        <p:txBody>
          <a:bodyPr>
            <a:normAutofit/>
          </a:bodyPr>
          <a:lstStyle/>
          <a:p>
            <a:r>
              <a:rPr lang="en-US" dirty="0" smtClean="0"/>
              <a:t>How </a:t>
            </a:r>
            <a:r>
              <a:rPr lang="en-US" dirty="0"/>
              <a:t>did settler parents and children in </a:t>
            </a:r>
            <a:r>
              <a:rPr lang="en-US" dirty="0" smtClean="0"/>
              <a:t>rural and remote </a:t>
            </a:r>
            <a:r>
              <a:rPr lang="en-US" dirty="0"/>
              <a:t>areas of the province </a:t>
            </a:r>
            <a:r>
              <a:rPr lang="en-US" dirty="0" smtClean="0"/>
              <a:t>secure access to schooling? What </a:t>
            </a:r>
            <a:r>
              <a:rPr lang="en-US" dirty="0"/>
              <a:t>were the difficulties in doing so and how did families respond?</a:t>
            </a:r>
            <a:r>
              <a:rPr lang="en-CA" dirty="0"/>
              <a:t> </a:t>
            </a:r>
            <a:endParaRPr lang="en-US" dirty="0" smtClean="0"/>
          </a:p>
          <a:p>
            <a:r>
              <a:rPr lang="en-US" dirty="0" smtClean="0"/>
              <a:t>Important limitations: distance from “the truth,” what was thrown out in the files? Why? Be mindful of perspective</a:t>
            </a:r>
          </a:p>
          <a:p>
            <a:endParaRPr lang="en-US" dirty="0"/>
          </a:p>
        </p:txBody>
      </p:sp>
    </p:spTree>
    <p:extLst>
      <p:ext uri="{BB962C8B-B14F-4D97-AF65-F5344CB8AC3E}">
        <p14:creationId xmlns:p14="http://schemas.microsoft.com/office/powerpoint/2010/main" val="20549435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800"/>
                                        <p:tgtEl>
                                          <p:spTgt spid="3">
                                            <p:bg/>
                                          </p:spTgt>
                                        </p:tgtEl>
                                        <p:attrNameLst>
                                          <p:attrName>ppt_y</p:attrName>
                                        </p:attrNameLst>
                                      </p:cBhvr>
                                      <p:tavLst>
                                        <p:tav tm="0">
                                          <p:val>
                                            <p:strVal val="#ppt_y+#ppt_h*1.125000"/>
                                          </p:val>
                                        </p:tav>
                                        <p:tav tm="100000">
                                          <p:val>
                                            <p:strVal val="#ppt_y"/>
                                          </p:val>
                                        </p:tav>
                                      </p:tavLst>
                                    </p:anim>
                                    <p:animEffect transition="in" filter="wipe(up)">
                                      <p:cBhvr>
                                        <p:cTn id="8" dur="800"/>
                                        <p:tgtEl>
                                          <p:spTgt spid="3">
                                            <p:bg/>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8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4" dur="8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8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20" dur="8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812800"/>
            <a:ext cx="7498080" cy="604838"/>
          </a:xfrm>
        </p:spPr>
        <p:txBody>
          <a:bodyPr>
            <a:normAutofit fontScale="90000"/>
          </a:bodyPr>
          <a:lstStyle/>
          <a:p>
            <a:r>
              <a:rPr lang="en-US" sz="3600" dirty="0" smtClean="0"/>
              <a:t>New window on “public” education in the British Columbian context</a:t>
            </a:r>
            <a:r>
              <a:rPr lang="en-US" dirty="0" smtClean="0"/>
              <a:t/>
            </a:r>
            <a:br>
              <a:rPr lang="en-US" dirty="0" smtClean="0"/>
            </a:br>
            <a:r>
              <a:rPr lang="en-US" dirty="0" smtClean="0"/>
              <a:t>  </a:t>
            </a:r>
            <a:endParaRPr lang="en-US" dirty="0"/>
          </a:p>
        </p:txBody>
      </p:sp>
      <p:sp>
        <p:nvSpPr>
          <p:cNvPr id="3" name="Content Placeholder 2"/>
          <p:cNvSpPr>
            <a:spLocks noGrp="1"/>
          </p:cNvSpPr>
          <p:nvPr>
            <p:ph idx="1"/>
          </p:nvPr>
        </p:nvSpPr>
        <p:spPr>
          <a:solidFill>
            <a:srgbClr val="BFBFBF"/>
          </a:solidFill>
          <a:ln w="57150" cmpd="sng">
            <a:solidFill>
              <a:srgbClr val="EA6969"/>
            </a:solidFill>
          </a:ln>
        </p:spPr>
        <p:txBody>
          <a:bodyPr>
            <a:noAutofit/>
          </a:bodyPr>
          <a:lstStyle/>
          <a:p>
            <a:r>
              <a:rPr lang="en-US" sz="2400" dirty="0" smtClean="0"/>
              <a:t>Letters: </a:t>
            </a:r>
            <a:r>
              <a:rPr lang="en-US" sz="2400" dirty="0"/>
              <a:t>draw attention to the fact that LOCATION, in concert with gender, class, and age, provided a rationale or an excuse for provincial authorities to limit equitable access to public </a:t>
            </a:r>
            <a:r>
              <a:rPr lang="en-US" sz="2400" dirty="0" smtClean="0"/>
              <a:t>schooling in </a:t>
            </a:r>
            <a:r>
              <a:rPr lang="en-US" sz="2400" dirty="0"/>
              <a:t>BC over the period under study. </a:t>
            </a:r>
            <a:endParaRPr lang="en-CA" sz="2400" dirty="0"/>
          </a:p>
          <a:p>
            <a:pPr marL="82296" indent="0">
              <a:buNone/>
            </a:pPr>
            <a:endParaRPr lang="en-US" sz="2400" dirty="0"/>
          </a:p>
          <a:p>
            <a:r>
              <a:rPr lang="en-US" sz="2400" dirty="0" smtClean="0"/>
              <a:t>The province depended on the </a:t>
            </a:r>
            <a:r>
              <a:rPr lang="en-US" sz="2400" dirty="0" err="1" smtClean="0"/>
              <a:t>labour</a:t>
            </a:r>
            <a:r>
              <a:rPr lang="en-US" sz="2400" dirty="0" smtClean="0"/>
              <a:t> of these families but did not offer adequate assistance in return – particularly holds true for the provision of public schooling</a:t>
            </a:r>
            <a:endParaRPr lang="en-US" sz="2400" dirty="0"/>
          </a:p>
        </p:txBody>
      </p:sp>
    </p:spTree>
    <p:extLst>
      <p:ext uri="{BB962C8B-B14F-4D97-AF65-F5344CB8AC3E}">
        <p14:creationId xmlns:p14="http://schemas.microsoft.com/office/powerpoint/2010/main" val="5375837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Evidence from the Letters and Theoretical Framings</a:t>
            </a:r>
            <a:endParaRPr lang="en-US" dirty="0"/>
          </a:p>
        </p:txBody>
      </p:sp>
      <p:sp>
        <p:nvSpPr>
          <p:cNvPr id="3" name="Content Placeholder 2"/>
          <p:cNvSpPr>
            <a:spLocks noGrp="1"/>
          </p:cNvSpPr>
          <p:nvPr>
            <p:ph idx="1"/>
          </p:nvPr>
        </p:nvSpPr>
        <p:spPr>
          <a:xfrm>
            <a:off x="1435608" y="1473200"/>
            <a:ext cx="7498080" cy="4800600"/>
          </a:xfrm>
          <a:solidFill>
            <a:schemeClr val="bg1">
              <a:lumMod val="75000"/>
            </a:schemeClr>
          </a:solidFill>
          <a:ln w="57150" cmpd="sng">
            <a:solidFill>
              <a:srgbClr val="EA6969"/>
            </a:solidFill>
          </a:ln>
        </p:spPr>
        <p:txBody>
          <a:bodyPr>
            <a:normAutofit fontScale="92500" lnSpcReduction="10000"/>
          </a:bodyPr>
          <a:lstStyle/>
          <a:p>
            <a:pPr marL="342900" indent="-342900">
              <a:spcBef>
                <a:spcPts val="0"/>
              </a:spcBef>
            </a:pPr>
            <a:r>
              <a:rPr lang="en-US" sz="2000" dirty="0" smtClean="0"/>
              <a:t>Brief examples of 3 key themes that have emerged and theoretical framing these themes have inspired </a:t>
            </a:r>
            <a:endParaRPr lang="en-US" sz="2000" dirty="0"/>
          </a:p>
          <a:p>
            <a:pPr marL="457200" indent="-457200">
              <a:spcBef>
                <a:spcPts val="0"/>
              </a:spcBef>
              <a:buAutoNum type="arabicParenR"/>
            </a:pPr>
            <a:r>
              <a:rPr lang="en-US" sz="2000" b="1" dirty="0" smtClean="0"/>
              <a:t>Isolation, remote locations and anxiety </a:t>
            </a:r>
            <a:r>
              <a:rPr lang="en-US" sz="2000" b="1" dirty="0"/>
              <a:t>about success </a:t>
            </a:r>
            <a:r>
              <a:rPr lang="en-US" sz="2000" dirty="0"/>
              <a:t>- Role of “</a:t>
            </a:r>
            <a:r>
              <a:rPr lang="en-US" sz="2000" dirty="0" err="1"/>
              <a:t>rurality</a:t>
            </a:r>
            <a:r>
              <a:rPr lang="en-US" sz="2000" dirty="0"/>
              <a:t>” </a:t>
            </a:r>
            <a:r>
              <a:rPr lang="en-US" sz="2000" dirty="0" smtClean="0"/>
              <a:t>as having discursive and material consequences</a:t>
            </a:r>
          </a:p>
          <a:p>
            <a:pPr marL="457200" indent="-457200">
              <a:spcBef>
                <a:spcPts val="0"/>
              </a:spcBef>
              <a:buAutoNum type="arabicParenR"/>
            </a:pPr>
            <a:endParaRPr lang="en-US" sz="2000" dirty="0"/>
          </a:p>
          <a:p>
            <a:pPr marL="82296" indent="0">
              <a:buNone/>
            </a:pPr>
            <a:r>
              <a:rPr lang="en-US" sz="1700" dirty="0"/>
              <a:t>I have six children to (sic) whom school is an impossibility</a:t>
            </a:r>
            <a:endParaRPr lang="en-CA" sz="1700" dirty="0"/>
          </a:p>
          <a:p>
            <a:pPr marL="82296" indent="0">
              <a:buNone/>
            </a:pPr>
            <a:r>
              <a:rPr lang="en-US" sz="1700" dirty="0"/>
              <a:t>and my only </a:t>
            </a:r>
            <a:r>
              <a:rPr lang="en-US" sz="1700" dirty="0" err="1"/>
              <a:t>neighbour</a:t>
            </a:r>
            <a:r>
              <a:rPr lang="en-US" sz="1700" dirty="0"/>
              <a:t> on the island has a child also. </a:t>
            </a:r>
            <a:endParaRPr lang="en-CA" sz="1700" dirty="0"/>
          </a:p>
          <a:p>
            <a:pPr marL="82296" indent="0">
              <a:buNone/>
            </a:pPr>
            <a:r>
              <a:rPr lang="en-US" sz="1700" dirty="0"/>
              <a:t>We live on Valdes Island…and we have no school, store, or </a:t>
            </a:r>
            <a:endParaRPr lang="en-CA" sz="1700" dirty="0"/>
          </a:p>
          <a:p>
            <a:pPr marL="82296" indent="0">
              <a:buNone/>
            </a:pPr>
            <a:r>
              <a:rPr lang="en-US" sz="1700" dirty="0"/>
              <a:t>post office. Our nearest school is over two miles away on </a:t>
            </a:r>
            <a:endParaRPr lang="en-CA" sz="1700" dirty="0"/>
          </a:p>
          <a:p>
            <a:pPr marL="82296" indent="0">
              <a:buNone/>
            </a:pPr>
            <a:r>
              <a:rPr lang="en-US" sz="1700" dirty="0" err="1"/>
              <a:t>Galiano</a:t>
            </a:r>
            <a:r>
              <a:rPr lang="en-US" sz="1700" dirty="0"/>
              <a:t> Island but the intervening water in </a:t>
            </a:r>
            <a:r>
              <a:rPr lang="en-US" sz="1700" dirty="0" err="1"/>
              <a:t>Portier</a:t>
            </a:r>
            <a:r>
              <a:rPr lang="en-US" sz="1700" dirty="0"/>
              <a:t> Pass is </a:t>
            </a:r>
            <a:endParaRPr lang="en-CA" sz="1700" dirty="0"/>
          </a:p>
          <a:p>
            <a:pPr marL="82296" indent="0">
              <a:buNone/>
            </a:pPr>
            <a:r>
              <a:rPr lang="en-US" sz="1700" dirty="0"/>
              <a:t>very treacherous </a:t>
            </a:r>
            <a:r>
              <a:rPr lang="en-US" sz="1700" dirty="0" smtClean="0"/>
              <a:t>and </a:t>
            </a:r>
            <a:r>
              <a:rPr lang="en-US" sz="1700" dirty="0"/>
              <a:t>unsafe. The tides flow through </a:t>
            </a:r>
            <a:r>
              <a:rPr lang="en-US" sz="1700" dirty="0" smtClean="0"/>
              <a:t>at </a:t>
            </a:r>
          </a:p>
          <a:p>
            <a:pPr marL="82296" indent="0">
              <a:buNone/>
            </a:pPr>
            <a:r>
              <a:rPr lang="en-US" sz="1700" dirty="0"/>
              <a:t>f</a:t>
            </a:r>
            <a:r>
              <a:rPr lang="en-US" sz="1700" dirty="0" smtClean="0"/>
              <a:t>rom four </a:t>
            </a:r>
            <a:r>
              <a:rPr lang="en-US" sz="1700" dirty="0"/>
              <a:t>to eight knots an hour and there are bad </a:t>
            </a:r>
            <a:endParaRPr lang="en-US" sz="1700" dirty="0" smtClean="0"/>
          </a:p>
          <a:p>
            <a:pPr marL="82296" indent="0">
              <a:buNone/>
            </a:pPr>
            <a:r>
              <a:rPr lang="en-US" sz="1700" dirty="0"/>
              <a:t>w</a:t>
            </a:r>
            <a:r>
              <a:rPr lang="en-US" sz="1700" dirty="0" smtClean="0"/>
              <a:t>hirlpools in </a:t>
            </a:r>
            <a:r>
              <a:rPr lang="en-US" sz="1700" dirty="0"/>
              <a:t>it. </a:t>
            </a:r>
            <a:endParaRPr lang="en-CA" sz="1700" dirty="0"/>
          </a:p>
          <a:p>
            <a:pPr marL="82296" indent="0">
              <a:buNone/>
            </a:pPr>
            <a:r>
              <a:rPr lang="en-US" sz="1700" dirty="0"/>
              <a:t>It is out of the question that the children could row there</a:t>
            </a:r>
            <a:r>
              <a:rPr lang="en-US" sz="1700" dirty="0" smtClean="0"/>
              <a:t>,</a:t>
            </a:r>
          </a:p>
          <a:p>
            <a:pPr marL="82296" indent="0">
              <a:buNone/>
            </a:pPr>
            <a:r>
              <a:rPr lang="en-US" sz="1700" dirty="0" smtClean="0"/>
              <a:t>and we </a:t>
            </a:r>
            <a:r>
              <a:rPr lang="en-US" sz="1700" dirty="0"/>
              <a:t>have no motorboat, so I have been trying to teach </a:t>
            </a:r>
            <a:endParaRPr lang="en-US" sz="1700" dirty="0" smtClean="0"/>
          </a:p>
          <a:p>
            <a:pPr marL="82296" indent="0">
              <a:buNone/>
            </a:pPr>
            <a:r>
              <a:rPr lang="en-US" sz="1700" dirty="0"/>
              <a:t>t</a:t>
            </a:r>
            <a:r>
              <a:rPr lang="en-US" sz="1700" dirty="0" smtClean="0"/>
              <a:t>hem myself</a:t>
            </a:r>
            <a:r>
              <a:rPr lang="en-US" sz="1700" dirty="0"/>
              <a:t>.  </a:t>
            </a:r>
            <a:r>
              <a:rPr lang="en-US" sz="1700" i="1" dirty="0"/>
              <a:t>(Mrs. E.M. Patterson, Valdes Island, BC. 1923)</a:t>
            </a:r>
            <a:endParaRPr lang="en-CA" sz="1700" dirty="0"/>
          </a:p>
          <a:p>
            <a:pPr marL="457200" indent="-457200">
              <a:spcBef>
                <a:spcPts val="0"/>
              </a:spcBef>
              <a:buAutoNum type="arabicParenR"/>
            </a:pPr>
            <a:endParaRPr lang="en-US" sz="2000" dirty="0" smtClean="0"/>
          </a:p>
        </p:txBody>
      </p:sp>
      <p:pic>
        <p:nvPicPr>
          <p:cNvPr id="4" name="Picture 3" descr="Example of ECS Letter 1.JPG"/>
          <p:cNvPicPr>
            <a:picLocks noChangeAspect="1"/>
          </p:cNvPicPr>
          <p:nvPr/>
        </p:nvPicPr>
        <p:blipFill rotWithShape="1">
          <a:blip r:embed="rId2">
            <a:extLst>
              <a:ext uri="{28A0092B-C50C-407E-A947-70E740481C1C}">
                <a14:useLocalDpi xmlns:a14="http://schemas.microsoft.com/office/drawing/2010/main" val="0"/>
              </a:ext>
            </a:extLst>
          </a:blip>
          <a:srcRect l="12131" t="4688" r="9509" b="6250"/>
          <a:stretch/>
        </p:blipFill>
        <p:spPr>
          <a:xfrm rot="5400000">
            <a:off x="5941481" y="3281593"/>
            <a:ext cx="3403600" cy="2199814"/>
          </a:xfrm>
          <a:prstGeom prst="rect">
            <a:avLst/>
          </a:prstGeom>
        </p:spPr>
      </p:pic>
    </p:spTree>
    <p:extLst>
      <p:ext uri="{BB962C8B-B14F-4D97-AF65-F5344CB8AC3E}">
        <p14:creationId xmlns:p14="http://schemas.microsoft.com/office/powerpoint/2010/main" val="23739548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linds(horizont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linds(horizontal)">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blinds(horizontal)">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blinds(horizontal)">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blinds(horizontal)">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blinds(horizontal)">
                                      <p:cBhvr>
                                        <p:cTn id="72"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Orbit">
      <a:dk1>
        <a:srgbClr val="000000"/>
      </a:dk1>
      <a:lt1>
        <a:srgbClr val="FFFFFF"/>
      </a:lt1>
      <a:dk2>
        <a:srgbClr val="7C9BA5"/>
      </a:dk2>
      <a:lt2>
        <a:srgbClr val="C1D0CA"/>
      </a:lt2>
      <a:accent1>
        <a:srgbClr val="F2D908"/>
      </a:accent1>
      <a:accent2>
        <a:srgbClr val="9DE61E"/>
      </a:accent2>
      <a:accent3>
        <a:srgbClr val="0D8BE6"/>
      </a:accent3>
      <a:accent4>
        <a:srgbClr val="C61B1B"/>
      </a:accent4>
      <a:accent5>
        <a:srgbClr val="E26F08"/>
      </a:accent5>
      <a:accent6>
        <a:srgbClr val="8D35D1"/>
      </a:accent6>
      <a:hlink>
        <a:srgbClr val="ECBF0B"/>
      </a:hlink>
      <a:folHlink>
        <a:srgbClr val="F4E5A8"/>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5340</TotalTime>
  <Words>1335</Words>
  <Application>Microsoft Macintosh PowerPoint</Application>
  <PresentationFormat>On-screen Show (4:3)</PresentationFormat>
  <Paragraphs>105</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Solstice</vt:lpstr>
      <vt:lpstr>ESSHC 2016 University of Valencia</vt:lpstr>
      <vt:lpstr>PowerPoint Presentation</vt:lpstr>
      <vt:lpstr>PowerPoint Presentation</vt:lpstr>
      <vt:lpstr>Contextualizing the ECS</vt:lpstr>
      <vt:lpstr> Focus of research in the historiography</vt:lpstr>
      <vt:lpstr>Contextualizing the ECS in British Columbia </vt:lpstr>
      <vt:lpstr>The ECS Letters</vt:lpstr>
      <vt:lpstr>New window on “public” education in the British Columbian context   </vt:lpstr>
      <vt:lpstr>Evidence from the Letters and Theoretical Framings</vt:lpstr>
      <vt:lpstr>Evidence from the Letters and Theoretical Framings</vt:lpstr>
      <vt:lpstr>Mothers Pushing Back </vt:lpstr>
      <vt:lpstr>Evidence from the Letters and Theoretical Framings</vt:lpstr>
      <vt:lpstr>Evidence from the Letters and Theoretical Framings</vt:lpstr>
      <vt:lpstr>Children:  work and school in tension </vt:lpstr>
      <vt:lpstr>Evidence from the Letters and Theoretical Framings</vt:lpstr>
      <vt:lpstr>Some Tentative Conclusions</vt:lpstr>
    </vt:vector>
  </TitlesOfParts>
  <Company>UBC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ESSHC 2016 University of Valencia</dc:title>
  <dc:creator>Mona Gleason</dc:creator>
  <cp:lastModifiedBy>Mona Gleason</cp:lastModifiedBy>
  <cp:revision>76</cp:revision>
  <cp:lastPrinted>2016-03-25T19:15:46Z</cp:lastPrinted>
  <dcterms:created xsi:type="dcterms:W3CDTF">2016-03-14T05:32:44Z</dcterms:created>
  <dcterms:modified xsi:type="dcterms:W3CDTF">2016-05-12T18:27:42Z</dcterms:modified>
</cp:coreProperties>
</file>