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9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4BED-DF6C-4B8D-96E9-13C9B3F2C56A}" type="datetimeFigureOut">
              <a:rPr lang="en-CA" smtClean="0"/>
              <a:t>2016-10-27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B8E1-81F2-43C6-B6BD-26768FA1A4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745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4BED-DF6C-4B8D-96E9-13C9B3F2C56A}" type="datetimeFigureOut">
              <a:rPr lang="en-CA" smtClean="0"/>
              <a:t>2016-10-27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B8E1-81F2-43C6-B6BD-26768FA1A4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957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4BED-DF6C-4B8D-96E9-13C9B3F2C56A}" type="datetimeFigureOut">
              <a:rPr lang="en-CA" smtClean="0"/>
              <a:t>2016-10-27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B8E1-81F2-43C6-B6BD-26768FA1A4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983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4BED-DF6C-4B8D-96E9-13C9B3F2C56A}" type="datetimeFigureOut">
              <a:rPr lang="en-CA" smtClean="0"/>
              <a:t>2016-10-27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B8E1-81F2-43C6-B6BD-26768FA1A4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15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4BED-DF6C-4B8D-96E9-13C9B3F2C56A}" type="datetimeFigureOut">
              <a:rPr lang="en-CA" smtClean="0"/>
              <a:t>2016-10-27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B8E1-81F2-43C6-B6BD-26768FA1A4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090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4BED-DF6C-4B8D-96E9-13C9B3F2C56A}" type="datetimeFigureOut">
              <a:rPr lang="en-CA" smtClean="0"/>
              <a:t>2016-10-27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B8E1-81F2-43C6-B6BD-26768FA1A4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42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4BED-DF6C-4B8D-96E9-13C9B3F2C56A}" type="datetimeFigureOut">
              <a:rPr lang="en-CA" smtClean="0"/>
              <a:t>2016-10-27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B8E1-81F2-43C6-B6BD-26768FA1A4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285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4BED-DF6C-4B8D-96E9-13C9B3F2C56A}" type="datetimeFigureOut">
              <a:rPr lang="en-CA" smtClean="0"/>
              <a:t>2016-10-27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B8E1-81F2-43C6-B6BD-26768FA1A4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784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4BED-DF6C-4B8D-96E9-13C9B3F2C56A}" type="datetimeFigureOut">
              <a:rPr lang="en-CA" smtClean="0"/>
              <a:t>2016-10-27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B8E1-81F2-43C6-B6BD-26768FA1A4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925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4BED-DF6C-4B8D-96E9-13C9B3F2C56A}" type="datetimeFigureOut">
              <a:rPr lang="en-CA" smtClean="0"/>
              <a:t>2016-10-27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B8E1-81F2-43C6-B6BD-26768FA1A4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77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4BED-DF6C-4B8D-96E9-13C9B3F2C56A}" type="datetimeFigureOut">
              <a:rPr lang="en-CA" smtClean="0"/>
              <a:t>2016-10-27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B8E1-81F2-43C6-B6BD-26768FA1A4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967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F4BED-DF6C-4B8D-96E9-13C9B3F2C56A}" type="datetimeFigureOut">
              <a:rPr lang="en-CA" smtClean="0"/>
              <a:t>2016-10-27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FB8E1-81F2-43C6-B6BD-26768FA1A4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927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55599" y="3369109"/>
            <a:ext cx="55409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400" dirty="0" smtClean="0"/>
              <a:t>PLENTY OF </a:t>
            </a:r>
            <a:r>
              <a:rPr lang="en-CA" sz="4400" dirty="0" smtClean="0">
                <a:solidFill>
                  <a:srgbClr val="C00000"/>
                </a:solidFill>
              </a:rPr>
              <a:t>SHEETS</a:t>
            </a:r>
          </a:p>
          <a:p>
            <a:pPr algn="r"/>
            <a:r>
              <a:rPr lang="en-CA" sz="4400" dirty="0" smtClean="0"/>
              <a:t>BUT NO </a:t>
            </a:r>
            <a:r>
              <a:rPr lang="en-CA" sz="4400" dirty="0" smtClean="0">
                <a:solidFill>
                  <a:srgbClr val="C00000"/>
                </a:solidFill>
              </a:rPr>
              <a:t>BED</a:t>
            </a:r>
            <a:r>
              <a:rPr lang="en-CA" sz="4400" dirty="0" smtClean="0"/>
              <a:t> IN SIGHT</a:t>
            </a:r>
          </a:p>
          <a:p>
            <a:pPr algn="r"/>
            <a:r>
              <a:rPr lang="en-CA" sz="4400" dirty="0" smtClean="0"/>
              <a:t>IT CAN </a:t>
            </a:r>
            <a:r>
              <a:rPr lang="en-CA" sz="4400" dirty="0" smtClean="0">
                <a:solidFill>
                  <a:srgbClr val="C00000"/>
                </a:solidFill>
              </a:rPr>
              <a:t>CUT</a:t>
            </a:r>
            <a:r>
              <a:rPr lang="en-CA" sz="4400" dirty="0" smtClean="0"/>
              <a:t> YOU </a:t>
            </a:r>
          </a:p>
          <a:p>
            <a:pPr algn="r"/>
            <a:r>
              <a:rPr lang="en-CA" sz="4400" dirty="0" smtClean="0"/>
              <a:t>BUT IT DOESN’T </a:t>
            </a:r>
            <a:r>
              <a:rPr lang="en-CA" sz="4400" dirty="0" smtClean="0">
                <a:solidFill>
                  <a:srgbClr val="C00000"/>
                </a:solidFill>
              </a:rPr>
              <a:t>BITE</a:t>
            </a:r>
            <a:endParaRPr lang="en-CA" sz="4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2966" y="-585427"/>
            <a:ext cx="4009292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?</a:t>
            </a:r>
            <a:endParaRPr lang="en-CA" sz="55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3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1500000">
            <a:off x="5040166" y="3577887"/>
            <a:ext cx="1" cy="2223376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-5100000">
            <a:off x="9202158" y="2036696"/>
            <a:ext cx="1" cy="2223376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86417" y="3148386"/>
            <a:ext cx="2256584" cy="2179158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3643" y="3609833"/>
            <a:ext cx="2866035" cy="0"/>
          </a:xfrm>
          <a:prstGeom prst="line">
            <a:avLst/>
          </a:prstGeom>
          <a:ln w="571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2879678" y="2727116"/>
            <a:ext cx="1892993" cy="882718"/>
          </a:xfrm>
          <a:prstGeom prst="line">
            <a:avLst/>
          </a:prstGeom>
          <a:ln w="571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688263" y="465494"/>
            <a:ext cx="3643952" cy="364395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4688263" y="1485070"/>
            <a:ext cx="3643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0" dirty="0" smtClean="0">
                <a:solidFill>
                  <a:schemeClr val="bg1"/>
                </a:solidFill>
              </a:rPr>
              <a:t>PULP</a:t>
            </a:r>
            <a:endParaRPr lang="en-CA" sz="8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5759" y="2584833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MECHANICAL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02452" y="5045766"/>
            <a:ext cx="1651379" cy="165137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Connector 11"/>
          <p:cNvCxnSpPr/>
          <p:nvPr/>
        </p:nvCxnSpPr>
        <p:spPr>
          <a:xfrm>
            <a:off x="8149127" y="1485070"/>
            <a:ext cx="4042873" cy="0"/>
          </a:xfrm>
          <a:prstGeom prst="line">
            <a:avLst/>
          </a:prstGeom>
          <a:ln w="571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884676" y="4920228"/>
            <a:ext cx="1651379" cy="165137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9928338" y="2504647"/>
            <a:ext cx="1651379" cy="165137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2973661" y="5686789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TUMBLED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49127" y="5538799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GRINDED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02158" y="3121543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FILTERED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5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008489" y="5871846"/>
            <a:ext cx="6183511" cy="0"/>
          </a:xfrm>
          <a:prstGeom prst="line">
            <a:avLst/>
          </a:prstGeom>
          <a:ln w="571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488729" y="2139470"/>
            <a:ext cx="3414926" cy="1638705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-5400000" flipH="1">
            <a:off x="8910815" y="2310011"/>
            <a:ext cx="3414926" cy="1638705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945440" y="1600141"/>
            <a:ext cx="1366422" cy="2428452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3929" y="1485070"/>
            <a:ext cx="4042873" cy="0"/>
          </a:xfrm>
          <a:prstGeom prst="line">
            <a:avLst/>
          </a:prstGeom>
          <a:ln w="571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rot="-5160000" flipV="1">
            <a:off x="3442386" y="2018690"/>
            <a:ext cx="1892993" cy="882718"/>
          </a:xfrm>
          <a:prstGeom prst="line">
            <a:avLst/>
          </a:prstGeom>
          <a:ln w="571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239292" y="2814798"/>
            <a:ext cx="3643952" cy="364395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3239292" y="3823810"/>
            <a:ext cx="3643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0" dirty="0" smtClean="0">
                <a:solidFill>
                  <a:schemeClr val="bg1"/>
                </a:solidFill>
              </a:rPr>
              <a:t>PULP</a:t>
            </a:r>
            <a:endParaRPr lang="en-CA" sz="8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6788" y="4923573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CHEMICAL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110510" y="1157472"/>
            <a:ext cx="1651379" cy="165137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9110510" y="1798495"/>
            <a:ext cx="165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COOKED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76108" y="3492079"/>
            <a:ext cx="1332128" cy="133212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8276108" y="3816273"/>
            <a:ext cx="133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SODIUM</a:t>
            </a:r>
          </a:p>
          <a:p>
            <a:pPr algn="ctr"/>
            <a:r>
              <a:rPr lang="en-CA" dirty="0" smtClean="0">
                <a:solidFill>
                  <a:schemeClr val="bg1"/>
                </a:solidFill>
              </a:rPr>
              <a:t>HYDROXIDE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761889" y="4028593"/>
            <a:ext cx="1332128" cy="133212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10761889" y="4352787"/>
            <a:ext cx="133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SODIUM</a:t>
            </a:r>
          </a:p>
          <a:p>
            <a:pPr algn="ctr"/>
            <a:r>
              <a:rPr lang="en-CA" dirty="0" smtClean="0">
                <a:solidFill>
                  <a:schemeClr val="bg1"/>
                </a:solidFill>
              </a:rPr>
              <a:t>SULFIDE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7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7805649" y="1449569"/>
            <a:ext cx="2509607" cy="3617908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148949" y="4366896"/>
            <a:ext cx="8043051" cy="1510266"/>
          </a:xfrm>
          <a:prstGeom prst="line">
            <a:avLst/>
          </a:prstGeom>
          <a:ln w="571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81937" y="1680280"/>
            <a:ext cx="1974827" cy="3387197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9" idx="2"/>
          </p:cNvCxnSpPr>
          <p:nvPr/>
        </p:nvCxnSpPr>
        <p:spPr>
          <a:xfrm flipH="1" flipV="1">
            <a:off x="1962313" y="1389890"/>
            <a:ext cx="4358941" cy="3039153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5647" y="5871846"/>
            <a:ext cx="4162458" cy="0"/>
          </a:xfrm>
          <a:prstGeom prst="line">
            <a:avLst/>
          </a:prstGeom>
          <a:ln w="571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518258" y="3011745"/>
            <a:ext cx="3643952" cy="364395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5365584" y="4172001"/>
            <a:ext cx="3949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800" dirty="0" smtClean="0">
                <a:solidFill>
                  <a:schemeClr val="bg1"/>
                </a:solidFill>
              </a:rPr>
              <a:t>BEATING</a:t>
            </a:r>
            <a:endParaRPr lang="en-CA" sz="78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36623" y="379535"/>
            <a:ext cx="1651379" cy="165137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136623" y="1020558"/>
            <a:ext cx="165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COLOUR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315188" y="926834"/>
            <a:ext cx="1651379" cy="165137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9315188" y="1567857"/>
            <a:ext cx="165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SIZING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81564" y="432871"/>
            <a:ext cx="1651379" cy="165137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4781564" y="1073894"/>
            <a:ext cx="165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BEATED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5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3521485" y="1252025"/>
            <a:ext cx="2021186" cy="2627712"/>
          </a:xfrm>
          <a:prstGeom prst="line">
            <a:avLst/>
          </a:prstGeom>
          <a:ln w="571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167618" y="2406834"/>
            <a:ext cx="3643952" cy="364395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014945" y="3879737"/>
            <a:ext cx="39492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500" b="1" dirty="0" smtClean="0">
                <a:solidFill>
                  <a:schemeClr val="bg1"/>
                </a:solidFill>
              </a:rPr>
              <a:t>FOURDRINIER</a:t>
            </a:r>
            <a:endParaRPr lang="en-CA" sz="45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366896"/>
            <a:ext cx="1167618" cy="0"/>
          </a:xfrm>
          <a:prstGeom prst="line">
            <a:avLst/>
          </a:prstGeom>
          <a:ln w="571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19" idx="2"/>
          </p:cNvCxnSpPr>
          <p:nvPr/>
        </p:nvCxnSpPr>
        <p:spPr>
          <a:xfrm>
            <a:off x="5542671" y="1252025"/>
            <a:ext cx="1650750" cy="4502568"/>
          </a:xfrm>
          <a:prstGeom prst="line">
            <a:avLst/>
          </a:prstGeom>
          <a:ln w="571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9" idx="2"/>
          </p:cNvCxnSpPr>
          <p:nvPr/>
        </p:nvCxnSpPr>
        <p:spPr>
          <a:xfrm flipH="1">
            <a:off x="7193421" y="1252025"/>
            <a:ext cx="1848172" cy="4502568"/>
          </a:xfrm>
          <a:prstGeom prst="line">
            <a:avLst/>
          </a:prstGeom>
          <a:ln w="571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041593" y="1252025"/>
            <a:ext cx="1434904" cy="2627712"/>
          </a:xfrm>
          <a:prstGeom prst="line">
            <a:avLst/>
          </a:prstGeom>
          <a:ln w="571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476497" y="3879737"/>
            <a:ext cx="1715503" cy="0"/>
          </a:xfrm>
          <a:prstGeom prst="line">
            <a:avLst/>
          </a:prstGeom>
          <a:ln w="571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674149" y="267289"/>
            <a:ext cx="1651379" cy="165137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4674149" y="908312"/>
            <a:ext cx="165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MESH SCREEN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67731" y="4744238"/>
            <a:ext cx="1651379" cy="165137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6367731" y="5385261"/>
            <a:ext cx="165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ROLLERS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185512" y="267289"/>
            <a:ext cx="1651379" cy="165137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8185512" y="908312"/>
            <a:ext cx="165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WOOL ROLLERS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9682868" y="3028427"/>
            <a:ext cx="1651379" cy="165137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9682868" y="3543295"/>
            <a:ext cx="165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HEATED CYLINDERS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8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3879737"/>
            <a:ext cx="12192000" cy="0"/>
          </a:xfrm>
          <a:prstGeom prst="line">
            <a:avLst/>
          </a:prstGeom>
          <a:ln w="571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949899" y="0"/>
            <a:ext cx="1674056" cy="68580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3802548" y="0"/>
            <a:ext cx="1674056" cy="68580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ounded Rectangle 6"/>
          <p:cNvSpPr/>
          <p:nvPr/>
        </p:nvSpPr>
        <p:spPr>
          <a:xfrm>
            <a:off x="6655197" y="0"/>
            <a:ext cx="1674056" cy="68580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ounded Rectangle 7"/>
          <p:cNvSpPr/>
          <p:nvPr/>
        </p:nvSpPr>
        <p:spPr>
          <a:xfrm>
            <a:off x="9507846" y="0"/>
            <a:ext cx="1674056" cy="68580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1329727" y="731136"/>
            <a:ext cx="914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500" dirty="0" smtClean="0">
                <a:solidFill>
                  <a:schemeClr val="bg1"/>
                </a:solidFill>
              </a:rPr>
              <a:t>G</a:t>
            </a:r>
          </a:p>
          <a:p>
            <a:pPr algn="ctr"/>
            <a:r>
              <a:rPr lang="en-CA" sz="5500" dirty="0" smtClean="0">
                <a:solidFill>
                  <a:schemeClr val="bg1"/>
                </a:solidFill>
              </a:rPr>
              <a:t>L</a:t>
            </a:r>
          </a:p>
          <a:p>
            <a:pPr algn="ctr"/>
            <a:r>
              <a:rPr lang="en-CA" sz="5500" dirty="0" smtClean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en-CA" sz="5500" dirty="0" smtClean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en-CA" sz="5500" dirty="0" smtClean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en-CA" sz="5500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2376" y="731136"/>
            <a:ext cx="914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500" dirty="0" smtClean="0">
                <a:solidFill>
                  <a:schemeClr val="bg1"/>
                </a:solidFill>
              </a:rPr>
              <a:t>W</a:t>
            </a:r>
          </a:p>
          <a:p>
            <a:pPr algn="ctr"/>
            <a:r>
              <a:rPr lang="en-CA" sz="5500" dirty="0" smtClean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CA" sz="5500" dirty="0" smtClean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CA" sz="5500" dirty="0" smtClean="0">
                <a:solidFill>
                  <a:schemeClr val="bg1"/>
                </a:solidFill>
              </a:rPr>
              <a:t>G</a:t>
            </a:r>
          </a:p>
          <a:p>
            <a:pPr algn="ctr"/>
            <a:r>
              <a:rPr lang="en-CA" sz="5500" dirty="0" smtClean="0">
                <a:solidFill>
                  <a:schemeClr val="bg1"/>
                </a:solidFill>
              </a:rPr>
              <a:t>H</a:t>
            </a:r>
          </a:p>
          <a:p>
            <a:pPr algn="ctr"/>
            <a:r>
              <a:rPr lang="en-CA" sz="5500" dirty="0" smtClean="0">
                <a:solidFill>
                  <a:schemeClr val="bg1"/>
                </a:solidFill>
              </a:rPr>
              <a:t>T</a:t>
            </a:r>
            <a:endParaRPr lang="en-CA" sz="55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5025" y="731136"/>
            <a:ext cx="914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500" dirty="0" smtClean="0">
                <a:solidFill>
                  <a:schemeClr val="bg1"/>
                </a:solidFill>
              </a:rPr>
              <a:t>COLOUR</a:t>
            </a:r>
            <a:endParaRPr lang="en-CA" sz="55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87674" y="420484"/>
            <a:ext cx="91440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500" dirty="0" smtClean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n-CA" sz="5500" dirty="0" smtClean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CA" sz="5500" dirty="0" smtClean="0">
                <a:solidFill>
                  <a:schemeClr val="bg1"/>
                </a:solidFill>
              </a:rPr>
              <a:t>X</a:t>
            </a:r>
          </a:p>
          <a:p>
            <a:pPr algn="ctr"/>
            <a:r>
              <a:rPr lang="en-CA" sz="5500" dirty="0" smtClean="0">
                <a:solidFill>
                  <a:schemeClr val="bg1"/>
                </a:solidFill>
              </a:rPr>
              <a:t>TUR</a:t>
            </a:r>
          </a:p>
          <a:p>
            <a:pPr algn="ctr"/>
            <a:r>
              <a:rPr lang="en-CA" sz="5500" dirty="0" smtClean="0">
                <a:solidFill>
                  <a:schemeClr val="bg1"/>
                </a:solidFill>
              </a:rPr>
              <a:t>E</a:t>
            </a:r>
            <a:endParaRPr lang="en-CA" sz="5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1176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877627" y="1265254"/>
            <a:ext cx="1097281" cy="4529795"/>
            <a:chOff x="886259" y="1237957"/>
            <a:chExt cx="1097281" cy="4529795"/>
          </a:xfrm>
          <a:solidFill>
            <a:srgbClr val="C00000"/>
          </a:solidFill>
        </p:grpSpPr>
        <p:sp>
          <p:nvSpPr>
            <p:cNvPr id="5" name="Rectangle 4"/>
            <p:cNvSpPr/>
            <p:nvPr/>
          </p:nvSpPr>
          <p:spPr>
            <a:xfrm>
              <a:off x="886260" y="1237957"/>
              <a:ext cx="1097280" cy="253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-1055080" y="3432518"/>
              <a:ext cx="4149968" cy="2672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86259" y="5514533"/>
              <a:ext cx="1097280" cy="253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287963" y="2974917"/>
            <a:ext cx="3716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Baskerville Old Face" panose="02020602080505020303" pitchFamily="18" charset="0"/>
              </a:rPr>
              <a:t>“A blank sheet of paper equals endless possibilities.”</a:t>
            </a:r>
          </a:p>
          <a:p>
            <a:endParaRPr lang="en-CA" sz="2400" dirty="0" smtClean="0">
              <a:latin typeface="Baskerville Old Face" panose="02020602080505020303" pitchFamily="18" charset="0"/>
            </a:endParaRPr>
          </a:p>
          <a:p>
            <a:pPr algn="r"/>
            <a:r>
              <a:rPr lang="en-CA" i="1" dirty="0" smtClean="0">
                <a:latin typeface="Baskerville Old Face" panose="02020602080505020303" pitchFamily="18" charset="0"/>
              </a:rPr>
              <a:t>Michael Scott </a:t>
            </a:r>
          </a:p>
          <a:p>
            <a:pPr algn="r"/>
            <a:r>
              <a:rPr lang="en-CA" i="1" dirty="0" smtClean="0">
                <a:latin typeface="Baskerville Old Face" panose="02020602080505020303" pitchFamily="18" charset="0"/>
              </a:rPr>
              <a:t>(The Office)</a:t>
            </a:r>
          </a:p>
          <a:p>
            <a:pPr algn="r"/>
            <a:endParaRPr lang="en-CA" i="1" dirty="0" smtClean="0">
              <a:latin typeface="Baskerville Old Face" panose="020206020805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0800000">
            <a:off x="10317671" y="1265254"/>
            <a:ext cx="1097280" cy="2532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 rot="16200000">
            <a:off x="9206322" y="3459814"/>
            <a:ext cx="4149968" cy="2672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 rot="10800000">
            <a:off x="10317671" y="5541829"/>
            <a:ext cx="1097280" cy="2532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508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3230" y="2946025"/>
            <a:ext cx="47409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/>
              <a:t>THE SCIENCE OF </a:t>
            </a:r>
            <a:r>
              <a:rPr lang="en-CA" sz="4400" dirty="0" smtClean="0">
                <a:solidFill>
                  <a:srgbClr val="C00000"/>
                </a:solidFill>
              </a:rPr>
              <a:t>PAPER</a:t>
            </a:r>
            <a:endParaRPr lang="en-CA" sz="4400" dirty="0">
              <a:solidFill>
                <a:srgbClr val="C00000"/>
              </a:solidFill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3562764" y="1538360"/>
            <a:ext cx="4261880" cy="4261880"/>
          </a:xfrm>
          <a:prstGeom prst="snip2Diag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nip Diagonal Corner Rectangle 3"/>
          <p:cNvSpPr/>
          <p:nvPr/>
        </p:nvSpPr>
        <p:spPr>
          <a:xfrm>
            <a:off x="7824644" y="-2723520"/>
            <a:ext cx="4261880" cy="4261880"/>
          </a:xfrm>
          <a:prstGeom prst="snip2Diag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nip Diagonal Corner Rectangle 4"/>
          <p:cNvSpPr/>
          <p:nvPr/>
        </p:nvSpPr>
        <p:spPr>
          <a:xfrm>
            <a:off x="-699116" y="5800240"/>
            <a:ext cx="4261880" cy="4261880"/>
          </a:xfrm>
          <a:prstGeom prst="snip2Diag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360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 rot="2700000">
            <a:off x="732412" y="2002987"/>
            <a:ext cx="2786716" cy="2786716"/>
          </a:xfrm>
          <a:prstGeom prst="snip2Diag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nip Diagonal Corner Rectangle 2"/>
          <p:cNvSpPr/>
          <p:nvPr/>
        </p:nvSpPr>
        <p:spPr>
          <a:xfrm rot="2700000">
            <a:off x="4673424" y="2002987"/>
            <a:ext cx="2786716" cy="2786716"/>
          </a:xfrm>
          <a:prstGeom prst="snip2Diag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nip Diagonal Corner Rectangle 3"/>
          <p:cNvSpPr/>
          <p:nvPr/>
        </p:nvSpPr>
        <p:spPr>
          <a:xfrm rot="2700000">
            <a:off x="8614437" y="2002987"/>
            <a:ext cx="2786716" cy="2786716"/>
          </a:xfrm>
          <a:prstGeom prst="snip2Diag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450508" y="2888513"/>
            <a:ext cx="3350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dirty="0" smtClean="0"/>
              <a:t>Impaired Comprehension</a:t>
            </a:r>
            <a:endParaRPr lang="en-CA" sz="3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32532" y="2888513"/>
            <a:ext cx="3350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dirty="0" smtClean="0"/>
              <a:t>Impaired </a:t>
            </a:r>
            <a:br>
              <a:rPr lang="en-CA" sz="3000" dirty="0" smtClean="0"/>
            </a:br>
            <a:r>
              <a:rPr lang="en-CA" sz="3000" dirty="0" smtClean="0"/>
              <a:t>Sensory</a:t>
            </a:r>
            <a:endParaRPr lang="en-CA" sz="3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1519" y="2888512"/>
            <a:ext cx="3350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dirty="0" smtClean="0"/>
              <a:t>Limited </a:t>
            </a:r>
          </a:p>
          <a:p>
            <a:pPr algn="ctr"/>
            <a:r>
              <a:rPr lang="en-CA" sz="3000" dirty="0" smtClean="0"/>
              <a:t>Scanning</a:t>
            </a:r>
            <a:endParaRPr lang="en-CA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5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4940" y="1278902"/>
            <a:ext cx="1097281" cy="4529795"/>
            <a:chOff x="886259" y="1237957"/>
            <a:chExt cx="1097281" cy="4529795"/>
          </a:xfrm>
          <a:solidFill>
            <a:srgbClr val="C00000"/>
          </a:solidFill>
        </p:grpSpPr>
        <p:sp>
          <p:nvSpPr>
            <p:cNvPr id="4" name="Rectangle 3"/>
            <p:cNvSpPr/>
            <p:nvPr/>
          </p:nvSpPr>
          <p:spPr>
            <a:xfrm>
              <a:off x="886260" y="1237957"/>
              <a:ext cx="1097280" cy="253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1055080" y="3432518"/>
              <a:ext cx="4149968" cy="2672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86259" y="5514533"/>
              <a:ext cx="1097280" cy="253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5276" y="2565485"/>
            <a:ext cx="3716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Baskerville Old Face" panose="02020602080505020303" pitchFamily="18" charset="0"/>
              </a:rPr>
              <a:t>“</a:t>
            </a:r>
            <a:r>
              <a:rPr lang="en-CA" sz="2400" dirty="0">
                <a:latin typeface="Baskerville Old Face" panose="02020602080505020303" pitchFamily="18" charset="0"/>
              </a:rPr>
              <a:t>When I see a white piece of paper, I feel I've got to draw. And drawing, for me, is the beginning of everything</a:t>
            </a:r>
            <a:r>
              <a:rPr lang="en-CA" sz="2400" dirty="0" smtClean="0">
                <a:latin typeface="Baskerville Old Face" panose="02020602080505020303" pitchFamily="18" charset="0"/>
              </a:rPr>
              <a:t>.”</a:t>
            </a:r>
            <a:r>
              <a:rPr lang="en-CA" sz="2400" dirty="0"/>
              <a:t/>
            </a:r>
            <a:br>
              <a:rPr lang="en-CA" sz="2400" dirty="0"/>
            </a:br>
            <a:endParaRPr lang="en-CA" sz="2400" dirty="0"/>
          </a:p>
          <a:p>
            <a:endParaRPr lang="en-CA" sz="2400" dirty="0" smtClean="0">
              <a:latin typeface="Baskerville Old Face" panose="02020602080505020303" pitchFamily="18" charset="0"/>
            </a:endParaRPr>
          </a:p>
          <a:p>
            <a:pPr algn="r"/>
            <a:r>
              <a:rPr lang="en-CA" i="1" dirty="0" smtClean="0">
                <a:latin typeface="Baskerville Old Face" panose="02020602080505020303" pitchFamily="18" charset="0"/>
              </a:rPr>
              <a:t>Ellsworth Kelly </a:t>
            </a:r>
          </a:p>
          <a:p>
            <a:pPr algn="r"/>
            <a:r>
              <a:rPr lang="en-CA" i="1" dirty="0" smtClean="0">
                <a:latin typeface="Baskerville Old Face" panose="02020602080505020303" pitchFamily="18" charset="0"/>
              </a:rPr>
              <a:t>(Artist)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3834984" y="1278902"/>
            <a:ext cx="1097280" cy="2532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 rot="16200000">
            <a:off x="2723635" y="3473462"/>
            <a:ext cx="4149968" cy="2672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 rot="10800000">
            <a:off x="3834984" y="5555477"/>
            <a:ext cx="1097280" cy="2532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19" y="0"/>
            <a:ext cx="6843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2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3953022" y="1664138"/>
            <a:ext cx="3784208" cy="3254870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4663440" y="-52120"/>
            <a:ext cx="2363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0" dirty="0" smtClean="0">
                <a:latin typeface="Bodoni MT" panose="02070603080606020203" pitchFamily="18" charset="0"/>
              </a:rPr>
              <a:t>I</a:t>
            </a:r>
            <a:endParaRPr lang="en-CA" sz="12000" dirty="0">
              <a:latin typeface="Bodoni MT" panose="020706030806060202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3648" y="4919008"/>
            <a:ext cx="60162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0" dirty="0" smtClean="0">
                <a:latin typeface="Bodoni MT" panose="02070603080606020203" pitchFamily="18" charset="0"/>
              </a:rPr>
              <a:t>PAPER</a:t>
            </a:r>
            <a:endParaRPr lang="en-CA" sz="120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5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65" y="769619"/>
            <a:ext cx="2053884" cy="1303021"/>
          </a:xfrm>
          <a:prstGeom prst="rect">
            <a:avLst/>
          </a:prstGeom>
        </p:spPr>
      </p:pic>
      <p:sp>
        <p:nvSpPr>
          <p:cNvPr id="18" name="Snip Diagonal Corner Rectangle 17"/>
          <p:cNvSpPr/>
          <p:nvPr/>
        </p:nvSpPr>
        <p:spPr>
          <a:xfrm>
            <a:off x="9129930" y="4473523"/>
            <a:ext cx="2053883" cy="2053883"/>
          </a:xfrm>
          <a:prstGeom prst="snip2Diag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5" y="4774301"/>
            <a:ext cx="1914467" cy="1508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745" y="693407"/>
            <a:ext cx="2594069" cy="17262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66" y="4939110"/>
            <a:ext cx="2116792" cy="1391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5" y="393896"/>
            <a:ext cx="1913206" cy="1913206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914400" y="365759"/>
            <a:ext cx="2053883" cy="2053883"/>
          </a:xfrm>
          <a:prstGeom prst="snip2Diag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nip Diagonal Corner Rectangle 2"/>
          <p:cNvSpPr/>
          <p:nvPr/>
        </p:nvSpPr>
        <p:spPr>
          <a:xfrm>
            <a:off x="2968283" y="2419642"/>
            <a:ext cx="2053883" cy="2053883"/>
          </a:xfrm>
          <a:prstGeom prst="snip2Diag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nip Diagonal Corner Rectangle 3"/>
          <p:cNvSpPr/>
          <p:nvPr/>
        </p:nvSpPr>
        <p:spPr>
          <a:xfrm>
            <a:off x="5022166" y="365759"/>
            <a:ext cx="2053883" cy="2053883"/>
          </a:xfrm>
          <a:prstGeom prst="snip2Diag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nip Diagonal Corner Rectangle 4"/>
          <p:cNvSpPr/>
          <p:nvPr/>
        </p:nvSpPr>
        <p:spPr>
          <a:xfrm>
            <a:off x="914400" y="4473525"/>
            <a:ext cx="2053883" cy="2053883"/>
          </a:xfrm>
          <a:prstGeom prst="snip2Diag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nip Diagonal Corner Rectangle 5"/>
          <p:cNvSpPr/>
          <p:nvPr/>
        </p:nvSpPr>
        <p:spPr>
          <a:xfrm>
            <a:off x="5022166" y="4473524"/>
            <a:ext cx="2053883" cy="2053883"/>
          </a:xfrm>
          <a:prstGeom prst="snip2Diag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nip Diagonal Corner Rectangle 6"/>
          <p:cNvSpPr/>
          <p:nvPr/>
        </p:nvSpPr>
        <p:spPr>
          <a:xfrm>
            <a:off x="7076049" y="2419642"/>
            <a:ext cx="2053883" cy="2053883"/>
          </a:xfrm>
          <a:prstGeom prst="snip2Diag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nip Diagonal Corner Rectangle 8"/>
          <p:cNvSpPr/>
          <p:nvPr/>
        </p:nvSpPr>
        <p:spPr>
          <a:xfrm>
            <a:off x="9129931" y="365759"/>
            <a:ext cx="2053883" cy="2053883"/>
          </a:xfrm>
          <a:prstGeom prst="snip2Diag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 rot="18853302">
            <a:off x="7670208" y="5215541"/>
            <a:ext cx="494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PAPER</a:t>
            </a:r>
            <a:endParaRPr lang="en-CA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1" y="2822173"/>
            <a:ext cx="1679644" cy="1192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09" y="2763540"/>
            <a:ext cx="1903362" cy="14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1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659" y="2998113"/>
            <a:ext cx="46129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5000" dirty="0" smtClean="0"/>
              <a:t>SUSTAINABILITY</a:t>
            </a:r>
            <a:endParaRPr lang="en-CA" sz="5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7820167" y="1562823"/>
            <a:ext cx="4612944" cy="3732354"/>
            <a:chOff x="5636525" y="1594669"/>
            <a:chExt cx="4612944" cy="3732354"/>
          </a:xfrm>
        </p:grpSpPr>
        <p:sp>
          <p:nvSpPr>
            <p:cNvPr id="12" name="TextBox 11"/>
            <p:cNvSpPr txBox="1"/>
            <p:nvPr/>
          </p:nvSpPr>
          <p:spPr>
            <a:xfrm>
              <a:off x="5636526" y="1594669"/>
              <a:ext cx="461294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5000" dirty="0" smtClean="0"/>
                <a:t>REDUCE</a:t>
              </a:r>
              <a:endParaRPr lang="en-CA" sz="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36525" y="3029959"/>
              <a:ext cx="461294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5000" dirty="0" smtClean="0"/>
                <a:t>REUSE</a:t>
              </a:r>
              <a:endParaRPr lang="en-CA" sz="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36525" y="4465249"/>
              <a:ext cx="461294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5000" dirty="0" smtClean="0"/>
                <a:t>RECYCLE</a:t>
              </a:r>
              <a:endParaRPr lang="en-CA" sz="5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80406" y="-1517319"/>
            <a:ext cx="1925179" cy="7947523"/>
            <a:chOff x="886259" y="1237957"/>
            <a:chExt cx="1097281" cy="4529795"/>
          </a:xfrm>
          <a:solidFill>
            <a:srgbClr val="C00000"/>
          </a:solidFill>
        </p:grpSpPr>
        <p:sp>
          <p:nvSpPr>
            <p:cNvPr id="16" name="Rectangle 15"/>
            <p:cNvSpPr/>
            <p:nvPr/>
          </p:nvSpPr>
          <p:spPr>
            <a:xfrm>
              <a:off x="886260" y="1237957"/>
              <a:ext cx="1097280" cy="253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-1055080" y="3432518"/>
              <a:ext cx="4149968" cy="2672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86259" y="5514533"/>
              <a:ext cx="1097280" cy="253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9" name="Group 18"/>
          <p:cNvGrpSpPr/>
          <p:nvPr/>
        </p:nvGrpSpPr>
        <p:grpSpPr>
          <a:xfrm rot="10800000">
            <a:off x="4150282" y="1164102"/>
            <a:ext cx="1097281" cy="4529795"/>
            <a:chOff x="886259" y="1237957"/>
            <a:chExt cx="1097281" cy="4529795"/>
          </a:xfrm>
          <a:solidFill>
            <a:srgbClr val="C00000"/>
          </a:solidFill>
        </p:grpSpPr>
        <p:sp>
          <p:nvSpPr>
            <p:cNvPr id="20" name="Rectangle 19"/>
            <p:cNvSpPr/>
            <p:nvPr/>
          </p:nvSpPr>
          <p:spPr>
            <a:xfrm>
              <a:off x="886260" y="1237957"/>
              <a:ext cx="1097280" cy="253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1055080" y="3432518"/>
              <a:ext cx="4149968" cy="2672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86259" y="5514533"/>
              <a:ext cx="1097280" cy="253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61718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39" y="0"/>
            <a:ext cx="5783661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86259" y="1237957"/>
            <a:ext cx="1097281" cy="4529795"/>
            <a:chOff x="886259" y="1237957"/>
            <a:chExt cx="1097281" cy="4529795"/>
          </a:xfrm>
        </p:grpSpPr>
        <p:sp>
          <p:nvSpPr>
            <p:cNvPr id="5" name="Rectangle 4"/>
            <p:cNvSpPr/>
            <p:nvPr/>
          </p:nvSpPr>
          <p:spPr>
            <a:xfrm>
              <a:off x="886260" y="1237957"/>
              <a:ext cx="1097280" cy="2532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-1055080" y="3432518"/>
              <a:ext cx="4149968" cy="2672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6259" y="5514533"/>
              <a:ext cx="1097280" cy="2532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96595" y="2134999"/>
            <a:ext cx="37166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Baskerville Old Face" panose="02020602080505020303" pitchFamily="18" charset="0"/>
              </a:rPr>
              <a:t>“Whenever I found out anything remarkable, I have thought it my duty to put down my discovery on </a:t>
            </a:r>
            <a:r>
              <a:rPr lang="en-CA" sz="24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paper</a:t>
            </a:r>
            <a:r>
              <a:rPr lang="en-CA" sz="2400" dirty="0" smtClean="0">
                <a:latin typeface="Baskerville Old Face" panose="02020602080505020303" pitchFamily="18" charset="0"/>
              </a:rPr>
              <a:t> so that all ingenious people might be informed thereof”</a:t>
            </a:r>
          </a:p>
          <a:p>
            <a:pPr algn="r"/>
            <a:endParaRPr lang="en-CA" i="1" dirty="0" smtClean="0">
              <a:latin typeface="Baskerville Old Face" panose="02020602080505020303" pitchFamily="18" charset="0"/>
            </a:endParaRPr>
          </a:p>
          <a:p>
            <a:pPr algn="r"/>
            <a:r>
              <a:rPr lang="en-CA" i="1" dirty="0" smtClean="0">
                <a:latin typeface="Baskerville Old Face" panose="02020602080505020303" pitchFamily="18" charset="0"/>
              </a:rPr>
              <a:t>Antoine van </a:t>
            </a:r>
            <a:r>
              <a:rPr lang="en-CA" i="1" dirty="0" err="1" smtClean="0">
                <a:latin typeface="Baskerville Old Face" panose="02020602080505020303" pitchFamily="18" charset="0"/>
              </a:rPr>
              <a:t>leeuwenhoek</a:t>
            </a:r>
            <a:r>
              <a:rPr lang="en-CA" i="1" dirty="0" smtClean="0">
                <a:latin typeface="Baskerville Old Face" panose="02020602080505020303" pitchFamily="18" charset="0"/>
              </a:rPr>
              <a:t> (microbiologist)</a:t>
            </a:r>
            <a:endParaRPr lang="en-CA" i="1" dirty="0">
              <a:latin typeface="Baskerville Old Face" panose="020206020805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800000">
            <a:off x="4326303" y="1237957"/>
            <a:ext cx="1097280" cy="2532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 rot="16200000">
            <a:off x="3214954" y="3432517"/>
            <a:ext cx="4149968" cy="2672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 rot="10800000">
            <a:off x="4326303" y="5514532"/>
            <a:ext cx="1097280" cy="2532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854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797939" y="816142"/>
            <a:ext cx="5366301" cy="5366301"/>
          </a:xfrm>
          <a:prstGeom prst="snip2DiagRect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0" y="2224583"/>
            <a:ext cx="121920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5600" dirty="0" smtClean="0">
                <a:solidFill>
                  <a:schemeClr val="bg1"/>
                </a:solidFill>
                <a:latin typeface="+mj-lt"/>
              </a:rPr>
              <a:t>KNOW</a:t>
            </a:r>
            <a:r>
              <a:rPr lang="en-CA" sz="15600" dirty="0" smtClean="0">
                <a:latin typeface="+mj-lt"/>
              </a:rPr>
              <a:t>LEDGE</a:t>
            </a:r>
            <a:endParaRPr lang="en-CA" sz="15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754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3619698" y="1026167"/>
            <a:ext cx="6588756" cy="92883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2976536" y="2067951"/>
            <a:ext cx="1515600" cy="1515600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41337" y="1962238"/>
            <a:ext cx="6160" cy="3583363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55505" y="-664113"/>
            <a:ext cx="3380560" cy="33805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189427" y="533217"/>
            <a:ext cx="343251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550" dirty="0" smtClean="0">
                <a:solidFill>
                  <a:schemeClr val="bg1"/>
                </a:solidFill>
              </a:rPr>
              <a:t>STAYING </a:t>
            </a:r>
          </a:p>
          <a:p>
            <a:pPr algn="ctr"/>
            <a:r>
              <a:rPr lang="en-CA" sz="3550" dirty="0" smtClean="0">
                <a:solidFill>
                  <a:schemeClr val="bg1"/>
                </a:solidFill>
              </a:rPr>
              <a:t>CONNECTED</a:t>
            </a:r>
          </a:p>
        </p:txBody>
      </p:sp>
      <p:sp>
        <p:nvSpPr>
          <p:cNvPr id="6" name="Oval 5"/>
          <p:cNvSpPr/>
          <p:nvPr/>
        </p:nvSpPr>
        <p:spPr>
          <a:xfrm>
            <a:off x="9967549" y="670897"/>
            <a:ext cx="873953" cy="87395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9967548" y="3232446"/>
            <a:ext cx="873953" cy="87395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7036779" y="3206757"/>
            <a:ext cx="873953" cy="87395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4041093" y="3159256"/>
            <a:ext cx="873953" cy="87395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9967548" y="5569338"/>
            <a:ext cx="873953" cy="87395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7032093" y="657249"/>
            <a:ext cx="873953" cy="87395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0404524" y="1319138"/>
            <a:ext cx="1" cy="4645169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81357" y="3583551"/>
            <a:ext cx="5827097" cy="82145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9" idx="2"/>
          </p:cNvCxnSpPr>
          <p:nvPr/>
        </p:nvCxnSpPr>
        <p:spPr>
          <a:xfrm>
            <a:off x="1504360" y="6006315"/>
            <a:ext cx="8570158" cy="112318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454774" y="1559562"/>
            <a:ext cx="18106" cy="4502912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78068" y="3404382"/>
            <a:ext cx="14068" cy="2559925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504360" y="5569338"/>
            <a:ext cx="873953" cy="87395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Oval 31"/>
          <p:cNvSpPr/>
          <p:nvPr/>
        </p:nvSpPr>
        <p:spPr>
          <a:xfrm>
            <a:off x="4060252" y="5610281"/>
            <a:ext cx="873953" cy="87395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Oval 32"/>
          <p:cNvSpPr/>
          <p:nvPr/>
        </p:nvSpPr>
        <p:spPr>
          <a:xfrm>
            <a:off x="7035903" y="5623928"/>
            <a:ext cx="873953" cy="87395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939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1952" y="4638349"/>
            <a:ext cx="5540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400" dirty="0" smtClean="0"/>
              <a:t>WHERE DID </a:t>
            </a:r>
            <a:r>
              <a:rPr lang="en-CA" sz="4400" dirty="0" smtClean="0">
                <a:solidFill>
                  <a:srgbClr val="C00000"/>
                </a:solidFill>
              </a:rPr>
              <a:t>PAPER</a:t>
            </a:r>
            <a:r>
              <a:rPr lang="en-CA" sz="4400" dirty="0" smtClean="0"/>
              <a:t> COME FROM</a:t>
            </a:r>
            <a:endParaRPr lang="en-CA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22966" y="-585427"/>
            <a:ext cx="4009292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?</a:t>
            </a:r>
            <a:endParaRPr lang="en-CA" sz="55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7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01" y="0"/>
            <a:ext cx="5821899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86259" y="1237957"/>
            <a:ext cx="1097281" cy="4529795"/>
            <a:chOff x="886259" y="1237957"/>
            <a:chExt cx="1097281" cy="4529795"/>
          </a:xfrm>
          <a:solidFill>
            <a:srgbClr val="C00000"/>
          </a:solidFill>
        </p:grpSpPr>
        <p:sp>
          <p:nvSpPr>
            <p:cNvPr id="6" name="Rectangle 5"/>
            <p:cNvSpPr/>
            <p:nvPr/>
          </p:nvSpPr>
          <p:spPr>
            <a:xfrm>
              <a:off x="886260" y="1237957"/>
              <a:ext cx="1097280" cy="253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1055080" y="3432518"/>
              <a:ext cx="4149968" cy="2672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6259" y="5514533"/>
              <a:ext cx="1097280" cy="253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96595" y="2273498"/>
            <a:ext cx="3716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>
                <a:latin typeface="Baskerville Old Face" panose="02020602080505020303" pitchFamily="18" charset="0"/>
              </a:rPr>
              <a:t>Cai</a:t>
            </a:r>
            <a:r>
              <a:rPr lang="en-CA" sz="2400" dirty="0" smtClean="0">
                <a:latin typeface="Baskerville Old Face" panose="02020602080505020303" pitchFamily="18" charset="0"/>
              </a:rPr>
              <a:t> </a:t>
            </a:r>
            <a:r>
              <a:rPr lang="en-CA" sz="2400" dirty="0" err="1" smtClean="0">
                <a:latin typeface="Baskerville Old Face" panose="02020602080505020303" pitchFamily="18" charset="0"/>
              </a:rPr>
              <a:t>Lun</a:t>
            </a:r>
            <a:r>
              <a:rPr lang="en-CA" sz="2400" dirty="0" smtClean="0">
                <a:latin typeface="Baskerville Old Face" panose="02020602080505020303" pitchFamily="18" charset="0"/>
              </a:rPr>
              <a:t> (AD 50-121)</a:t>
            </a:r>
          </a:p>
          <a:p>
            <a:endParaRPr lang="en-CA" sz="2400" dirty="0">
              <a:latin typeface="Baskerville Old Face" panose="02020602080505020303" pitchFamily="18" charset="0"/>
            </a:endParaRPr>
          </a:p>
          <a:p>
            <a:r>
              <a:rPr lang="en-CA" sz="2400" dirty="0" smtClean="0">
                <a:latin typeface="Baskerville Old Face" panose="02020602080505020303" pitchFamily="18" charset="0"/>
              </a:rPr>
              <a:t>Is credited with inventing a </a:t>
            </a:r>
            <a:r>
              <a:rPr lang="en-CA" sz="24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paper</a:t>
            </a:r>
            <a:r>
              <a:rPr lang="en-CA" sz="2400" dirty="0" smtClean="0">
                <a:latin typeface="Baskerville Old Face" panose="02020602080505020303" pitchFamily="18" charset="0"/>
              </a:rPr>
              <a:t> composition similar to modern day paper and the process of making </a:t>
            </a:r>
            <a:r>
              <a:rPr lang="en-CA" sz="24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paper</a:t>
            </a:r>
            <a:r>
              <a:rPr lang="en-CA" sz="2400" dirty="0" smtClean="0">
                <a:latin typeface="Baskerville Old Face" panose="02020602080505020303" pitchFamily="18" charset="0"/>
              </a:rPr>
              <a:t>.</a:t>
            </a:r>
          </a:p>
          <a:p>
            <a:pPr algn="r"/>
            <a:endParaRPr lang="en-CA" i="1" dirty="0" smtClean="0">
              <a:latin typeface="Baskerville Old Face" panose="020206020805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800000">
            <a:off x="4326303" y="1237957"/>
            <a:ext cx="1097280" cy="2532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 rot="16200000">
            <a:off x="3214954" y="3432517"/>
            <a:ext cx="4149968" cy="2672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 rot="10800000">
            <a:off x="4326303" y="5514532"/>
            <a:ext cx="1097280" cy="2532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674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8251" y="4815769"/>
            <a:ext cx="47409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400" dirty="0" smtClean="0"/>
              <a:t>HOW IS </a:t>
            </a:r>
            <a:r>
              <a:rPr lang="en-CA" sz="4400" dirty="0" smtClean="0">
                <a:solidFill>
                  <a:srgbClr val="C00000"/>
                </a:solidFill>
              </a:rPr>
              <a:t>PAPER</a:t>
            </a:r>
            <a:r>
              <a:rPr lang="en-CA" sz="4400" dirty="0" smtClean="0"/>
              <a:t> MADE TODAY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49995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3609833"/>
            <a:ext cx="12192000" cy="0"/>
          </a:xfrm>
          <a:prstGeom prst="line">
            <a:avLst/>
          </a:prstGeom>
          <a:ln w="571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16589" y="3608769"/>
            <a:ext cx="1" cy="2223376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959321" y="3620748"/>
            <a:ext cx="1" cy="2223376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574809" y="1413221"/>
            <a:ext cx="1" cy="2223376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138611" y="3620748"/>
            <a:ext cx="4550" cy="1217250"/>
          </a:xfrm>
          <a:prstGeom prst="line">
            <a:avLst/>
          </a:prstGeom>
          <a:ln w="508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90284" y="2329219"/>
            <a:ext cx="9097" cy="1291529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00253" y="1787857"/>
            <a:ext cx="3643952" cy="364395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601341" y="2232161"/>
            <a:ext cx="35893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500" dirty="0" smtClean="0">
                <a:solidFill>
                  <a:schemeClr val="bg1"/>
                </a:solidFill>
              </a:rPr>
              <a:t>RAW</a:t>
            </a:r>
            <a:r>
              <a:rPr lang="en-CA" sz="4800" dirty="0" smtClean="0">
                <a:solidFill>
                  <a:schemeClr val="bg1"/>
                </a:solidFill>
              </a:rPr>
              <a:t> MATERIALS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464595" y="1503530"/>
            <a:ext cx="1651379" cy="165137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4090901" y="5062395"/>
            <a:ext cx="1651379" cy="165137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7312922" y="4064758"/>
            <a:ext cx="1651379" cy="165137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8735472" y="332346"/>
            <a:ext cx="1651379" cy="165137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10133633" y="4469644"/>
            <a:ext cx="1651379" cy="165137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4050531" y="5649557"/>
            <a:ext cx="16513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 </a:t>
            </a:r>
            <a:r>
              <a:rPr lang="en-CA" sz="2500" dirty="0" smtClean="0">
                <a:solidFill>
                  <a:schemeClr val="bg1"/>
                </a:solidFill>
              </a:rPr>
              <a:t>WOOD</a:t>
            </a:r>
            <a:endParaRPr lang="en-CA" sz="25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64593" y="1874408"/>
            <a:ext cx="1651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 </a:t>
            </a:r>
            <a:r>
              <a:rPr lang="en-CA" sz="2500" dirty="0" smtClean="0">
                <a:solidFill>
                  <a:schemeClr val="bg1"/>
                </a:solidFill>
              </a:rPr>
              <a:t>WOOD</a:t>
            </a:r>
          </a:p>
          <a:p>
            <a:pPr algn="ctr"/>
            <a:r>
              <a:rPr lang="en-CA" sz="2500" dirty="0" smtClean="0">
                <a:solidFill>
                  <a:schemeClr val="bg1"/>
                </a:solidFill>
              </a:rPr>
              <a:t>FIBRE</a:t>
            </a:r>
            <a:endParaRPr lang="en-CA" sz="25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2921" y="4483485"/>
            <a:ext cx="1651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 </a:t>
            </a:r>
            <a:r>
              <a:rPr lang="en-CA" sz="2500" dirty="0" smtClean="0">
                <a:solidFill>
                  <a:schemeClr val="bg1"/>
                </a:solidFill>
              </a:rPr>
              <a:t>RECYCLED PAPER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22254" y="4651166"/>
            <a:ext cx="1651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 </a:t>
            </a:r>
            <a:r>
              <a:rPr lang="en-CA" sz="2500" dirty="0" smtClean="0">
                <a:solidFill>
                  <a:schemeClr val="bg1"/>
                </a:solidFill>
              </a:rPr>
              <a:t>VEGETABLE MATTER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35471" y="742280"/>
            <a:ext cx="1651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 </a:t>
            </a:r>
            <a:r>
              <a:rPr lang="en-CA" sz="2500" dirty="0" smtClean="0">
                <a:solidFill>
                  <a:schemeClr val="bg1"/>
                </a:solidFill>
              </a:rPr>
              <a:t>RECYCLED CLOTH</a:t>
            </a:r>
          </a:p>
        </p:txBody>
      </p:sp>
    </p:spTree>
    <p:extLst>
      <p:ext uri="{BB962C8B-B14F-4D97-AF65-F5344CB8AC3E}">
        <p14:creationId xmlns:p14="http://schemas.microsoft.com/office/powerpoint/2010/main" val="52339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>
        <p:push dir="u"/>
      </p:transition>
    </mc:Choice>
    <mc:Fallback>
      <p:transition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3211</TotalTime>
  <Words>212</Words>
  <Application>Microsoft Office PowerPoint</Application>
  <PresentationFormat>Widescreen</PresentationFormat>
  <Paragraphs>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Baskerville Old Face</vt:lpstr>
      <vt:lpstr>Bodoni 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Chris</cp:lastModifiedBy>
  <cp:revision>50</cp:revision>
  <dcterms:created xsi:type="dcterms:W3CDTF">2016-10-23T22:19:46Z</dcterms:created>
  <dcterms:modified xsi:type="dcterms:W3CDTF">2016-10-27T17:05:24Z</dcterms:modified>
</cp:coreProperties>
</file>