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Roboto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79466"/>
            <a:ext cx="4045200" cy="1235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AIqC79WrpK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youtube.com/watch?v=AIqC79WrpKg" TargetMode="Externa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 idx="4294967295"/>
          </p:nvPr>
        </p:nvSpPr>
        <p:spPr>
          <a:xfrm>
            <a:off x="5812250" y="155300"/>
            <a:ext cx="3252000" cy="324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>
                <a:solidFill>
                  <a:schemeClr val="accent1"/>
                </a:solidFill>
              </a:rPr>
              <a:t>Five Themes of Geography at UBC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subTitle" idx="4294967295"/>
          </p:nvPr>
        </p:nvSpPr>
        <p:spPr>
          <a:xfrm>
            <a:off x="5836250" y="3600425"/>
            <a:ext cx="3204000" cy="47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Mike Rosse, Edward Dengler, Semir Ivziku, Taylor Sarchet (Swift)</a:t>
            </a:r>
          </a:p>
        </p:txBody>
      </p:sp>
      <p:pic>
        <p:nvPicPr>
          <p:cNvPr id="69" name="Shape 69" descr="ubc-logo_0.png"/>
          <p:cNvPicPr preferRelativeResize="0"/>
          <p:nvPr/>
        </p:nvPicPr>
        <p:blipFill rotWithShape="1">
          <a:blip r:embed="rId3">
            <a:alphaModFix/>
          </a:blip>
          <a:srcRect l="8756" r="8871"/>
          <a:stretch/>
        </p:blipFill>
        <p:spPr>
          <a:xfrm>
            <a:off x="103774" y="367162"/>
            <a:ext cx="5708475" cy="440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/>
        </p:nvSpPr>
        <p:spPr>
          <a:xfrm>
            <a:off x="1164825" y="887375"/>
            <a:ext cx="7193100" cy="376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4A86E8"/>
                </a:solidFill>
              </a:rPr>
              <a:t>Critical Thinking Question: Pick a place, culture or object (Example: Vancouver Canucks).  How can it relate it to each of the five themes of geography?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4294967295"/>
          </p:nvPr>
        </p:nvSpPr>
        <p:spPr>
          <a:xfrm>
            <a:off x="223625" y="58875"/>
            <a:ext cx="8790000" cy="7983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 b="1">
                <a:solidFill>
                  <a:schemeClr val="accent1"/>
                </a:solidFill>
              </a:rPr>
              <a:t>What are the “five themes of geography”?</a:t>
            </a:r>
          </a:p>
        </p:txBody>
      </p:sp>
      <p:sp>
        <p:nvSpPr>
          <p:cNvPr id="75" name="Shape 75" descr="http://www.eutoxita.com/     THIS SONG IS NOW AVAILABLE ON iTUNES: http://itunes.apple.com/us/album/5-themes-of-geography-single/id391887562  This is my hip-hop-tabulous video for my song, &quot;5 Themes of Geography&quot; © 2008 James B. White.  Location - Place - Movement - Human-Environment interaction - Regions.  Enjoy! The lyrics are basically:  Chorus: 5 themes of geography I got 5 themes of geography I said (X2)  Location is a theme of geography Location tells you where it is  Place is a theme of geography What is it like when you get there?  Movement is a theme of geography People and ideas get around  Human-Environment Interaction What do the people do to the environment? What does the environment do for the people?  Regions is a theme of geography Climate, religion, language, education, States or territories, borders of a nation" title="5 Themes of Geography">
            <a:hlinkClick r:id="rId3"/>
          </p:cNvPr>
          <p:cNvSpPr/>
          <p:nvPr/>
        </p:nvSpPr>
        <p:spPr>
          <a:xfrm>
            <a:off x="1919162" y="857175"/>
            <a:ext cx="5305675" cy="397925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" name="TextBox 1"/>
          <p:cNvSpPr txBox="1"/>
          <p:nvPr/>
        </p:nvSpPr>
        <p:spPr>
          <a:xfrm>
            <a:off x="2402959" y="999460"/>
            <a:ext cx="4700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Video: </a:t>
            </a:r>
            <a:r>
              <a:rPr lang="en-US" dirty="0">
                <a:hlinkClick r:id="rId5"/>
              </a:rPr>
              <a:t>https://www.youtube.com/watch?v=AIqC79WrpKg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8278500" cy="418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The five themes of Geography:</a:t>
            </a:r>
          </a:p>
          <a:p>
            <a:pPr lvl="0">
              <a:spcBef>
                <a:spcPts val="0"/>
              </a:spcBef>
              <a:buNone/>
            </a:pPr>
            <a:endParaRPr sz="3000"/>
          </a:p>
          <a:p>
            <a:pPr lvl="0">
              <a:spcBef>
                <a:spcPts val="0"/>
              </a:spcBef>
              <a:buNone/>
            </a:pPr>
            <a:endParaRPr sz="1800"/>
          </a:p>
          <a:p>
            <a:pPr marL="457200" lvl="0" indent="-381000" rtl="0">
              <a:spcBef>
                <a:spcPts val="0"/>
              </a:spcBef>
              <a:buSzPct val="100000"/>
              <a:buAutoNum type="arabicParenR"/>
            </a:pPr>
            <a:r>
              <a:rPr lang="en" sz="2400"/>
              <a:t>Location (Absolute and Relative)</a:t>
            </a:r>
          </a:p>
          <a:p>
            <a:pPr marL="457200" lvl="0" indent="-381000" rtl="0">
              <a:spcBef>
                <a:spcPts val="0"/>
              </a:spcBef>
              <a:buSzPct val="100000"/>
              <a:buAutoNum type="arabicParenR"/>
            </a:pPr>
            <a:r>
              <a:rPr lang="en" sz="2400"/>
              <a:t>Place</a:t>
            </a:r>
          </a:p>
          <a:p>
            <a:pPr marL="457200" lvl="0" indent="-381000" rtl="0">
              <a:spcBef>
                <a:spcPts val="0"/>
              </a:spcBef>
              <a:buSzPct val="100000"/>
              <a:buAutoNum type="arabicParenR"/>
            </a:pPr>
            <a:r>
              <a:rPr lang="en" sz="2400"/>
              <a:t>Movement</a:t>
            </a:r>
          </a:p>
          <a:p>
            <a:pPr marL="457200" lvl="0" indent="-381000" rtl="0">
              <a:spcBef>
                <a:spcPts val="0"/>
              </a:spcBef>
              <a:buSzPct val="100000"/>
              <a:buAutoNum type="arabicParenR"/>
            </a:pPr>
            <a:r>
              <a:rPr lang="en" sz="2400"/>
              <a:t>Regions</a:t>
            </a:r>
          </a:p>
          <a:p>
            <a:pPr marL="457200" lvl="0" indent="-381000" rtl="0">
              <a:spcBef>
                <a:spcPts val="0"/>
              </a:spcBef>
              <a:buSzPct val="100000"/>
              <a:buAutoNum type="arabicParenR"/>
            </a:pPr>
            <a:r>
              <a:rPr lang="en" sz="2400"/>
              <a:t>Human-Environment Interactions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/>
        </p:nvSpPr>
        <p:spPr>
          <a:xfrm>
            <a:off x="141250" y="141250"/>
            <a:ext cx="3942900" cy="488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4A86E8"/>
                </a:solidFill>
              </a:rPr>
              <a:t>Absolute Location: It is the exact location using coordinates which pin points a place where no other place could be.  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4A86E8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4A86E8"/>
                </a:solidFill>
              </a:rPr>
              <a:t>Example: Intersection of Agricultural Rd and East Mall.  This is the only location where both roads meet.</a:t>
            </a:r>
          </a:p>
        </p:txBody>
      </p:sp>
      <p:pic>
        <p:nvPicPr>
          <p:cNvPr id="86" name="Shape 86" descr="IMG_011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9524" y="141250"/>
            <a:ext cx="3663450" cy="488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800175" y="333275"/>
            <a:ext cx="4045200" cy="1482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Relative Location: A location that corresponds to another location in, around, or nearby.</a:t>
            </a:r>
          </a:p>
          <a:p>
            <a:pPr lvl="0" algn="l"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  <a:p>
            <a:pPr lvl="0" algn="l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Example:The basketball court next to the Student Union Building.</a:t>
            </a:r>
          </a:p>
        </p:txBody>
      </p:sp>
      <p:pic>
        <p:nvPicPr>
          <p:cNvPr id="92" name="Shape 92" descr="IMG_0113.JPG"/>
          <p:cNvPicPr preferRelativeResize="0"/>
          <p:nvPr/>
        </p:nvPicPr>
        <p:blipFill rotWithShape="1">
          <a:blip r:embed="rId3">
            <a:alphaModFix/>
          </a:blip>
          <a:srcRect b="3428"/>
          <a:stretch/>
        </p:blipFill>
        <p:spPr>
          <a:xfrm>
            <a:off x="265500" y="105925"/>
            <a:ext cx="3857625" cy="4966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0" y="0"/>
            <a:ext cx="3364800" cy="503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>
                <a:solidFill>
                  <a:srgbClr val="4A86E8"/>
                </a:solidFill>
              </a:rPr>
              <a:t>Place: An area defined by everything in it.  All places have features that give them personality and distinguishes them from another place.</a:t>
            </a:r>
          </a:p>
          <a:p>
            <a:pPr lvl="0">
              <a:spcBef>
                <a:spcPts val="0"/>
              </a:spcBef>
              <a:buNone/>
            </a:pPr>
            <a:endParaRPr sz="2200">
              <a:solidFill>
                <a:srgbClr val="4A86E8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200">
                <a:solidFill>
                  <a:srgbClr val="4A86E8"/>
                </a:solidFill>
              </a:rPr>
              <a:t>Example: Within UBC there are different places with various characteristics, and histories, which makes them unique and distinguishable from any other place on campus.</a:t>
            </a:r>
          </a:p>
        </p:txBody>
      </p:sp>
      <p:pic>
        <p:nvPicPr>
          <p:cNvPr id="98" name="Shape 98" descr="IMG_0109.JPG"/>
          <p:cNvPicPr preferRelativeResize="0"/>
          <p:nvPr/>
        </p:nvPicPr>
        <p:blipFill rotWithShape="1">
          <a:blip r:embed="rId3">
            <a:alphaModFix/>
          </a:blip>
          <a:srcRect t="17411" b="44595"/>
          <a:stretch/>
        </p:blipFill>
        <p:spPr>
          <a:xfrm>
            <a:off x="3495700" y="164774"/>
            <a:ext cx="2788198" cy="1412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 descr="IMG_0115.JPG"/>
          <p:cNvPicPr preferRelativeResize="0"/>
          <p:nvPr/>
        </p:nvPicPr>
        <p:blipFill rotWithShape="1">
          <a:blip r:embed="rId4">
            <a:alphaModFix/>
          </a:blip>
          <a:srcRect l="9131" r="15646"/>
          <a:stretch/>
        </p:blipFill>
        <p:spPr>
          <a:xfrm>
            <a:off x="6414700" y="188325"/>
            <a:ext cx="2483422" cy="440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 descr="IMG_0116.JPG"/>
          <p:cNvPicPr preferRelativeResize="0"/>
          <p:nvPr/>
        </p:nvPicPr>
        <p:blipFill rotWithShape="1">
          <a:blip r:embed="rId5">
            <a:alphaModFix/>
          </a:blip>
          <a:srcRect t="15038"/>
          <a:stretch/>
        </p:blipFill>
        <p:spPr>
          <a:xfrm>
            <a:off x="3533287" y="1930275"/>
            <a:ext cx="2348127" cy="266005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3507550" y="1577175"/>
            <a:ext cx="2764500" cy="24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UBC fountain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3589262" y="4696225"/>
            <a:ext cx="2236200" cy="24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“Place of Refuge”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6449975" y="4672700"/>
            <a:ext cx="2348100" cy="24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UBC Clock Tower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4460850" y="150"/>
            <a:ext cx="4683000" cy="51435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 txBox="1"/>
          <p:nvPr/>
        </p:nvSpPr>
        <p:spPr>
          <a:xfrm>
            <a:off x="4460850" y="278300"/>
            <a:ext cx="4379700" cy="114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/>
              <a:t>Movement: The undertaking of going from one place to another. This can be humans, ideas or products maneuvering from place to place. </a:t>
            </a:r>
          </a:p>
          <a:p>
            <a:pPr lvl="0">
              <a:spcBef>
                <a:spcPts val="0"/>
              </a:spcBef>
              <a:buNone/>
            </a:pPr>
            <a:endParaRPr sz="2200"/>
          </a:p>
          <a:p>
            <a:pPr lvl="0">
              <a:spcBef>
                <a:spcPts val="0"/>
              </a:spcBef>
              <a:buNone/>
            </a:pPr>
            <a:r>
              <a:rPr lang="en" sz="2200"/>
              <a:t>Example: West Mall represents a space where students can move from building to building.</a:t>
            </a:r>
          </a:p>
          <a:p>
            <a:pPr lvl="0">
              <a:spcBef>
                <a:spcPts val="0"/>
              </a:spcBef>
              <a:buNone/>
            </a:pPr>
            <a:endParaRPr sz="2200"/>
          </a:p>
          <a:p>
            <a:pPr lvl="0">
              <a:spcBef>
                <a:spcPts val="0"/>
              </a:spcBef>
              <a:buNone/>
            </a:pPr>
            <a:r>
              <a:rPr lang="en" sz="2200"/>
              <a:t>The roundabout can used by pedestrians, bicyclists and vehicles.</a:t>
            </a:r>
            <a:r>
              <a:rPr lang="en"/>
              <a:t>  </a:t>
            </a:r>
          </a:p>
        </p:txBody>
      </p:sp>
      <p:pic>
        <p:nvPicPr>
          <p:cNvPr id="110" name="Shape 110" descr="IMG_0117.JPG"/>
          <p:cNvPicPr preferRelativeResize="0"/>
          <p:nvPr/>
        </p:nvPicPr>
        <p:blipFill rotWithShape="1">
          <a:blip r:embed="rId3">
            <a:alphaModFix/>
          </a:blip>
          <a:srcRect t="15561"/>
          <a:stretch/>
        </p:blipFill>
        <p:spPr>
          <a:xfrm>
            <a:off x="129475" y="1800825"/>
            <a:ext cx="2885378" cy="3248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 descr="IMG_0120.JPG"/>
          <p:cNvPicPr preferRelativeResize="0"/>
          <p:nvPr/>
        </p:nvPicPr>
        <p:blipFill rotWithShape="1">
          <a:blip r:embed="rId4">
            <a:alphaModFix/>
          </a:blip>
          <a:srcRect l="9140" b="39360"/>
          <a:stretch/>
        </p:blipFill>
        <p:spPr>
          <a:xfrm>
            <a:off x="1765499" y="105925"/>
            <a:ext cx="2565877" cy="2283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/>
        </p:nvSpPr>
        <p:spPr>
          <a:xfrm>
            <a:off x="141250" y="141250"/>
            <a:ext cx="3942900" cy="488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>
                <a:solidFill>
                  <a:srgbClr val="4A86E8"/>
                </a:solidFill>
              </a:rPr>
              <a:t>Regions: Interactions, similarities, and differences between locations (such as, politics, demographics, physical characteristics, etc.)</a:t>
            </a:r>
          </a:p>
          <a:p>
            <a:pPr lvl="0">
              <a:spcBef>
                <a:spcPts val="0"/>
              </a:spcBef>
              <a:buNone/>
            </a:pPr>
            <a:endParaRPr sz="2200">
              <a:solidFill>
                <a:srgbClr val="4A86E8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200">
                <a:solidFill>
                  <a:srgbClr val="4A86E8"/>
                </a:solidFill>
              </a:rPr>
              <a:t>Example: Faculties at UBC are generally attributed to different areas of the campus, and each have their own associations, yet we are all governed under the School of UBC.</a:t>
            </a:r>
          </a:p>
        </p:txBody>
      </p:sp>
      <p:pic>
        <p:nvPicPr>
          <p:cNvPr id="117" name="Shape 117" descr="IMG_0118.JPG"/>
          <p:cNvPicPr preferRelativeResize="0"/>
          <p:nvPr/>
        </p:nvPicPr>
        <p:blipFill rotWithShape="1">
          <a:blip r:embed="rId3">
            <a:alphaModFix/>
          </a:blip>
          <a:srcRect t="8466"/>
          <a:stretch/>
        </p:blipFill>
        <p:spPr>
          <a:xfrm>
            <a:off x="4566774" y="82400"/>
            <a:ext cx="4405751" cy="494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4460850" y="150"/>
            <a:ext cx="4683000" cy="51435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 txBox="1"/>
          <p:nvPr/>
        </p:nvSpPr>
        <p:spPr>
          <a:xfrm>
            <a:off x="4460850" y="278300"/>
            <a:ext cx="4379700" cy="114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/>
              <a:t>Human-Environment Interactions: The synergy between humans and the environment. It investigates how humans and the environment cooperate with each other. It also involves how humans and the environment respond to each other. </a:t>
            </a:r>
          </a:p>
          <a:p>
            <a:pPr lvl="0">
              <a:spcBef>
                <a:spcPts val="0"/>
              </a:spcBef>
              <a:buNone/>
            </a:pPr>
            <a:endParaRPr sz="2200"/>
          </a:p>
          <a:p>
            <a:pPr lvl="0" rtl="0">
              <a:spcBef>
                <a:spcPts val="0"/>
              </a:spcBef>
              <a:buNone/>
            </a:pPr>
            <a:r>
              <a:rPr lang="en" sz="2200"/>
              <a:t>Examples: The Waste Reduction Program (promotes better ways of dealing with our waste) and Construction (new building change our landscape).</a:t>
            </a:r>
          </a:p>
        </p:txBody>
      </p:sp>
      <p:pic>
        <p:nvPicPr>
          <p:cNvPr id="124" name="Shape 124" descr="IMG_0112.JPG"/>
          <p:cNvPicPr preferRelativeResize="0"/>
          <p:nvPr/>
        </p:nvPicPr>
        <p:blipFill rotWithShape="1">
          <a:blip r:embed="rId3">
            <a:alphaModFix/>
          </a:blip>
          <a:srcRect t="22909" b="-29417"/>
          <a:stretch/>
        </p:blipFill>
        <p:spPr>
          <a:xfrm>
            <a:off x="82400" y="58850"/>
            <a:ext cx="3857625" cy="4048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 descr="IMG_0110.JPG"/>
          <p:cNvPicPr preferRelativeResize="0"/>
          <p:nvPr/>
        </p:nvPicPr>
        <p:blipFill rotWithShape="1">
          <a:blip r:embed="rId4">
            <a:alphaModFix/>
          </a:blip>
          <a:srcRect t="21079"/>
          <a:stretch/>
        </p:blipFill>
        <p:spPr>
          <a:xfrm>
            <a:off x="426675" y="1977349"/>
            <a:ext cx="3857625" cy="3083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384</Words>
  <Application>Microsoft Office PowerPoint</Application>
  <PresentationFormat>On-screen Show (16:9)</PresentationFormat>
  <Paragraphs>36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Roboto</vt:lpstr>
      <vt:lpstr>Arial</vt:lpstr>
      <vt:lpstr>material</vt:lpstr>
      <vt:lpstr>Five Themes of Geography at UBC</vt:lpstr>
      <vt:lpstr>PowerPoint Presentation</vt:lpstr>
      <vt:lpstr>The five themes of Geography:   Location (Absolute and Relative) Place Movement Regions Human-Environment Interactions </vt:lpstr>
      <vt:lpstr>PowerPoint Presentation</vt:lpstr>
      <vt:lpstr>Relative Location: A location that corresponds to another location in, around, or nearby.  Example:The basketball court next to the Student Union Building.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Five Themes of Geography at UBC</dc:title>
  <cp:lastModifiedBy>User</cp:lastModifiedBy>
  <cp:revision>1</cp:revision>
  <dcterms:modified xsi:type="dcterms:W3CDTF">2016-07-28T06:07:36Z</dcterms:modified>
</cp:coreProperties>
</file>