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29"/>
  </p:notesMasterIdLst>
  <p:handoutMasterIdLst>
    <p:handoutMasterId r:id="rId30"/>
  </p:handoutMasterIdLst>
  <p:sldIdLst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527-9545-4A18-82C6-985C2D673EE0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D15E-A83F-499B-AE2F-72149146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A402-9AEC-46CD-BFFB-8C45353B9417}" type="datetimeFigureOut">
              <a:rPr lang="en-US" smtClean="0"/>
              <a:t>3/29/2015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FFF6-EFF5-46FA-B62C-F141E1274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/>
          <a:lstStyle>
            <a:lvl1pPr marL="27432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1C2D185E-BD1E-4CBE-A61F-35CAD735F848}" type="datetime1">
              <a:rPr lang="en-US" smtClean="0"/>
              <a:t>3/29/2015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7133BD94-17D4-4DEF-B844-67D6BA237612}" type="datetime1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A344295-BCB3-4C96-B3CE-F668F72C39DB}" type="datetime1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9F5007-87DE-488C-8ECD-66DCDA2978A3}" type="datetime1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  <p15:guide id="2" pos="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8DB53E6-2EA0-4C6F-9D6B-EC8B23B43B9C}" type="datetime1">
              <a:rPr lang="en-US" smtClean="0"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32452640-9AB4-4FAC-81FF-78F831713D37}" type="datetime1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D31F8B8-1912-4B3E-A9BB-091D44EE69D2}" type="datetime1">
              <a:rPr lang="en-US" smtClean="0"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5E98050E-AF67-4EC2-AB54-6E14E08E4A00}" type="datetime1">
              <a:rPr lang="en-US" smtClean="0"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D14D783-CD52-4B1C-BF5A-038ECE1CF490}" type="datetime1">
              <a:rPr lang="en-US" smtClean="0"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05CA02A-594F-46ED-A0C2-DE599B6E52DE}" type="datetime1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8B6A6AB-C691-41A3-B2F1-0EE2DBBFDAB8}" type="datetime1">
              <a:rPr lang="en-US" smtClean="0"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angle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296519-5417-4396-BF15-D5B0A34355E5}" type="datetime1">
              <a:rPr lang="en-US" smtClean="0"/>
              <a:t>3/29/2015</a:t>
            </a:fld>
            <a:endParaRPr lang="en-US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7512">
          <p15:clr>
            <a:srgbClr val="F26B43"/>
          </p15:clr>
        </p15:guide>
        <p15:guide id="3" pos="1176">
          <p15:clr>
            <a:srgbClr val="F26B43"/>
          </p15:clr>
        </p15:guide>
        <p15:guide id="4" orient="horz" pos="3936">
          <p15:clr>
            <a:srgbClr val="F26B43"/>
          </p15:clr>
        </p15:guide>
        <p15:guide id="5" orient="horz" pos="888">
          <p15:clr>
            <a:srgbClr val="F26B43"/>
          </p15:clr>
        </p15:guide>
        <p15:guide id="6" orient="horz" pos="1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 – for marks!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1) What is the difference between a mirror an a lens?</a:t>
            </a:r>
          </a:p>
          <a:p>
            <a:endParaRPr lang="en-CA" sz="4000" dirty="0"/>
          </a:p>
          <a:p>
            <a:r>
              <a:rPr lang="en-CA" sz="4000" dirty="0" smtClean="0"/>
              <a:t>2) Why do you think we have a lens in our eye instead of a mirror?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08629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7"/>
            <a:ext cx="9997440" cy="1621397"/>
          </a:xfrm>
        </p:spPr>
        <p:txBody>
          <a:bodyPr/>
          <a:lstStyle/>
          <a:p>
            <a:r>
              <a:rPr lang="en-CA" dirty="0"/>
              <a:t>7)	What is a focal length?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312894"/>
            <a:ext cx="4162657" cy="3935506"/>
          </a:xfrm>
        </p:spPr>
        <p:txBody>
          <a:bodyPr>
            <a:normAutofit fontScale="92500" lnSpcReduction="10000"/>
          </a:bodyPr>
          <a:lstStyle/>
          <a:p>
            <a:r>
              <a:rPr lang="en-CA" sz="4000" dirty="0"/>
              <a:t>T</a:t>
            </a:r>
            <a:r>
              <a:rPr lang="en-CA" sz="4000" dirty="0" smtClean="0"/>
              <a:t>he focal length is the distance between the center of the mirror or lens to the focal point.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13" y="2312894"/>
            <a:ext cx="5655971" cy="384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957574"/>
          </a:xfrm>
        </p:spPr>
        <p:txBody>
          <a:bodyPr>
            <a:normAutofit/>
          </a:bodyPr>
          <a:lstStyle/>
          <a:p>
            <a:r>
              <a:rPr lang="en-CA" dirty="0"/>
              <a:t>8)	Describe an image formed by a concave lens.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918012"/>
            <a:ext cx="4580785" cy="3330387"/>
          </a:xfrm>
        </p:spPr>
        <p:txBody>
          <a:bodyPr>
            <a:normAutofit fontScale="92500" lnSpcReduction="20000"/>
          </a:bodyPr>
          <a:lstStyle/>
          <a:p>
            <a:r>
              <a:rPr lang="en-CA" sz="4000" dirty="0" smtClean="0"/>
              <a:t>An image formed by a concave lens will be smaller then the object and will appear right way up.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155" y="2541494"/>
            <a:ext cx="5710845" cy="307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3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7"/>
            <a:ext cx="9997440" cy="2334091"/>
          </a:xfrm>
        </p:spPr>
        <p:txBody>
          <a:bodyPr>
            <a:normAutofit fontScale="90000"/>
          </a:bodyPr>
          <a:lstStyle/>
          <a:p>
            <a:r>
              <a:rPr lang="en-CA" dirty="0"/>
              <a:t>9)	What determines the type of image formed by a </a:t>
            </a:r>
            <a:r>
              <a:rPr lang="en-CA" dirty="0" smtClean="0"/>
              <a:t>convex </a:t>
            </a:r>
            <a:r>
              <a:rPr lang="en-CA" dirty="0"/>
              <a:t>lens? Describe what these images look like in a chart.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608728"/>
            <a:ext cx="7404668" cy="3639672"/>
          </a:xfrm>
        </p:spPr>
        <p:txBody>
          <a:bodyPr>
            <a:normAutofit fontScale="92500" lnSpcReduction="10000"/>
          </a:bodyPr>
          <a:lstStyle/>
          <a:p>
            <a:r>
              <a:rPr lang="en-CA" sz="4400" dirty="0" smtClean="0"/>
              <a:t>The distance the object is from the lens will determine the image formed by a convex lens.</a:t>
            </a:r>
          </a:p>
          <a:p>
            <a:endParaRPr lang="en-CA" sz="4400" dirty="0" smtClean="0"/>
          </a:p>
          <a:p>
            <a:r>
              <a:rPr lang="en-CA" sz="4400" dirty="0" smtClean="0"/>
              <a:t>Chart p. 192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30423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2266856"/>
          </a:xfrm>
        </p:spPr>
        <p:txBody>
          <a:bodyPr>
            <a:normAutofit/>
          </a:bodyPr>
          <a:lstStyle/>
          <a:p>
            <a:r>
              <a:rPr lang="en-CA" dirty="0"/>
              <a:t>10)	 Give an example of a common use for both a concave lens and a convex lens.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541494"/>
            <a:ext cx="9997440" cy="3706906"/>
          </a:xfrm>
        </p:spPr>
        <p:txBody>
          <a:bodyPr/>
          <a:lstStyle/>
          <a:p>
            <a:r>
              <a:rPr lang="en-CA" dirty="0" smtClean="0"/>
              <a:t>Concave lenses are commonly used in telescopes and eyeglasses.</a:t>
            </a:r>
          </a:p>
          <a:p>
            <a:r>
              <a:rPr lang="en-CA" dirty="0" smtClean="0"/>
              <a:t>Convex lenses are commonly used in magnifying glasses.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299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10080" y="1933779"/>
            <a:ext cx="9875520" cy="1472184"/>
          </a:xfrm>
        </p:spPr>
        <p:txBody>
          <a:bodyPr>
            <a:normAutofit/>
          </a:bodyPr>
          <a:lstStyle/>
          <a:p>
            <a:r>
              <a:rPr lang="en-CA" sz="6000" dirty="0" smtClean="0"/>
              <a:t>Parts of the Eye</a:t>
            </a:r>
            <a:endParaRPr lang="en-CA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835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42" y="382213"/>
            <a:ext cx="8655244" cy="6257741"/>
          </a:xfrm>
        </p:spPr>
      </p:pic>
    </p:spTree>
    <p:extLst>
      <p:ext uri="{BB962C8B-B14F-4D97-AF65-F5344CB8AC3E}">
        <p14:creationId xmlns:p14="http://schemas.microsoft.com/office/powerpoint/2010/main" val="62994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Parts of the Eye – Purpose and Functions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b="1" dirty="0" smtClean="0"/>
              <a:t>Lens</a:t>
            </a:r>
            <a:r>
              <a:rPr lang="en-CA" dirty="0" smtClean="0"/>
              <a:t> – causes light rays to refract as it passes through.  Able to change shape to change the focal length of the object being looked at</a:t>
            </a:r>
          </a:p>
          <a:p>
            <a:endParaRPr lang="en-CA" dirty="0" smtClean="0"/>
          </a:p>
          <a:p>
            <a:r>
              <a:rPr lang="en-CA" b="1" dirty="0" smtClean="0"/>
              <a:t>Iris</a:t>
            </a:r>
            <a:r>
              <a:rPr lang="en-CA" dirty="0" smtClean="0"/>
              <a:t> – coloured circle of muscle surrounding the pupil, controls the amount of light let into the eye by changing the size of the pupil</a:t>
            </a: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31053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Pupil – </a:t>
            </a:r>
            <a:r>
              <a:rPr lang="en-CA" dirty="0" smtClean="0"/>
              <a:t>an opening in the eye, allows light to pass though it</a:t>
            </a:r>
          </a:p>
          <a:p>
            <a:endParaRPr lang="en-CA" dirty="0"/>
          </a:p>
          <a:p>
            <a:r>
              <a:rPr lang="en-CA" b="1" dirty="0" smtClean="0"/>
              <a:t>Sclera</a:t>
            </a:r>
            <a:r>
              <a:rPr lang="en-CA" dirty="0" smtClean="0"/>
              <a:t> </a:t>
            </a:r>
            <a:r>
              <a:rPr lang="en-CA" b="1" dirty="0" smtClean="0"/>
              <a:t>– </a:t>
            </a:r>
            <a:r>
              <a:rPr lang="en-CA" dirty="0" smtClean="0"/>
              <a:t>the white part of the eye, a opaque tissue surrounding the cornea</a:t>
            </a:r>
          </a:p>
          <a:p>
            <a:endParaRPr lang="en-CA" b="1" dirty="0"/>
          </a:p>
          <a:p>
            <a:r>
              <a:rPr lang="en-CA" b="1" dirty="0" smtClean="0"/>
              <a:t>Cornea – </a:t>
            </a:r>
            <a:r>
              <a:rPr lang="en-CA" dirty="0" smtClean="0"/>
              <a:t>a transparent tissue covering the pupil and iris.  Refracts light rays so they converge towards the lens </a:t>
            </a: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318026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Vitreous humor – </a:t>
            </a:r>
            <a:r>
              <a:rPr lang="en-CA" dirty="0" smtClean="0"/>
              <a:t>watery fluid inside the eye that gives it shape and supports the lens</a:t>
            </a:r>
          </a:p>
          <a:p>
            <a:endParaRPr lang="en-CA" b="1" dirty="0"/>
          </a:p>
          <a:p>
            <a:r>
              <a:rPr lang="en-CA" b="1" dirty="0" smtClean="0"/>
              <a:t>Retina –</a:t>
            </a:r>
            <a:r>
              <a:rPr lang="en-CA" dirty="0" smtClean="0"/>
              <a:t> a layer of cells on the back of the eye, these light sensitive cells detect the image </a:t>
            </a:r>
          </a:p>
          <a:p>
            <a:endParaRPr lang="en-CA" b="1" dirty="0"/>
          </a:p>
          <a:p>
            <a:r>
              <a:rPr lang="en-CA" b="1" dirty="0" smtClean="0"/>
              <a:t>Optic Nerve – </a:t>
            </a:r>
            <a:r>
              <a:rPr lang="en-CA" dirty="0" smtClean="0"/>
              <a:t>nerve at the back of the eye that sends all detected light to the brain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24079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Blind Spot – </a:t>
            </a:r>
            <a:r>
              <a:rPr lang="en-CA" dirty="0" smtClean="0"/>
              <a:t>the point at which the retina meets the optic nerve.  This area contains no light detecting cells and therefore cannot detect an image</a:t>
            </a:r>
          </a:p>
          <a:p>
            <a:endParaRPr lang="en-CA" dirty="0"/>
          </a:p>
          <a:p>
            <a:r>
              <a:rPr lang="en-CA" b="1" dirty="0" smtClean="0"/>
              <a:t>Fovea - </a:t>
            </a:r>
            <a:r>
              <a:rPr lang="en-CA" dirty="0" smtClean="0"/>
              <a:t>area </a:t>
            </a:r>
            <a:r>
              <a:rPr lang="en-CA" dirty="0"/>
              <a:t>packed with light sensitive cells. Used for activities where visual detail is very important, such as reading</a:t>
            </a:r>
          </a:p>
          <a:p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350587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Trade papers with your partner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>1) Lens – refracts light, Mirror – reflects light</a:t>
            </a:r>
            <a:endParaRPr lang="en-CA" sz="3600" dirty="0"/>
          </a:p>
          <a:p>
            <a:endParaRPr lang="en-CA" sz="3600" dirty="0" smtClean="0"/>
          </a:p>
          <a:p>
            <a:endParaRPr lang="en-CA" sz="3600" dirty="0"/>
          </a:p>
          <a:p>
            <a:r>
              <a:rPr lang="en-CA" sz="3600" dirty="0" smtClean="0"/>
              <a:t>2) Light needs to be focused (refracted) onto the retina, a mirror would reflect the light back away from our eye</a:t>
            </a:r>
          </a:p>
        </p:txBody>
      </p:sp>
    </p:spTree>
    <p:extLst>
      <p:ext uri="{BB962C8B-B14F-4D97-AF65-F5344CB8AC3E}">
        <p14:creationId xmlns:p14="http://schemas.microsoft.com/office/powerpoint/2010/main" val="4399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729" y="1175591"/>
            <a:ext cx="5425188" cy="5029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20968" y="2205318"/>
            <a:ext cx="176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pupil</a:t>
            </a:r>
            <a:endParaRPr lang="en-CA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85847" y="2297651"/>
            <a:ext cx="1680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sclera</a:t>
            </a:r>
            <a:endParaRPr lang="en-C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20968" y="4679576"/>
            <a:ext cx="187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iris</a:t>
            </a:r>
            <a:endParaRPr lang="en-CA" sz="28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88659" y="2559261"/>
            <a:ext cx="2164976" cy="1474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>
            <a:off x="6723529" y="2436151"/>
            <a:ext cx="2997439" cy="1339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 flipV="1">
            <a:off x="6756447" y="4235824"/>
            <a:ext cx="2964521" cy="705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2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910080" y="1784823"/>
            <a:ext cx="9875520" cy="1472184"/>
          </a:xfrm>
        </p:spPr>
        <p:txBody>
          <a:bodyPr>
            <a:normAutofit/>
          </a:bodyPr>
          <a:lstStyle/>
          <a:p>
            <a:r>
              <a:rPr lang="en-CA" sz="5400" dirty="0" smtClean="0"/>
              <a:t>Vision Problems</a:t>
            </a:r>
            <a:endParaRPr lang="en-CA" sz="5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62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Nearsightedness</a:t>
            </a:r>
            <a:endParaRPr lang="en-CA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600" dirty="0"/>
              <a:t>U</a:t>
            </a:r>
            <a:r>
              <a:rPr lang="en-CA" sz="3600" dirty="0" smtClean="0"/>
              <a:t>nable to focus on objects at a distance</a:t>
            </a:r>
          </a:p>
          <a:p>
            <a:r>
              <a:rPr lang="en-CA" sz="3600" dirty="0" smtClean="0"/>
              <a:t>Focal point is before, rather then on the retina</a:t>
            </a:r>
          </a:p>
          <a:p>
            <a:r>
              <a:rPr lang="en-CA" sz="3600" dirty="0" smtClean="0"/>
              <a:t>Corrected with </a:t>
            </a:r>
          </a:p>
          <a:p>
            <a:pPr marL="82296" indent="0">
              <a:buNone/>
            </a:pPr>
            <a:r>
              <a:rPr lang="en-CA" sz="3600" dirty="0"/>
              <a:t> </a:t>
            </a:r>
            <a:r>
              <a:rPr lang="en-CA" sz="3600" dirty="0" smtClean="0"/>
              <a:t> eyeglasses or laser </a:t>
            </a:r>
          </a:p>
          <a:p>
            <a:pPr marL="82296" indent="0">
              <a:buNone/>
            </a:pPr>
            <a:r>
              <a:rPr lang="en-CA" sz="3600" dirty="0" smtClean="0"/>
              <a:t>  treatment</a:t>
            </a:r>
            <a:endParaRPr lang="en-CA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23" y="2921186"/>
            <a:ext cx="3374136" cy="35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1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Farsightedness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Unable to focus on near objects</a:t>
            </a:r>
          </a:p>
          <a:p>
            <a:r>
              <a:rPr lang="en-CA" sz="3600" dirty="0" smtClean="0"/>
              <a:t>Focal point is behind, not on the retina</a:t>
            </a:r>
          </a:p>
          <a:p>
            <a:r>
              <a:rPr lang="en-CA" sz="3600" dirty="0" smtClean="0"/>
              <a:t>Corrected with </a:t>
            </a:r>
          </a:p>
          <a:p>
            <a:pPr marL="82296" indent="0">
              <a:buNone/>
            </a:pPr>
            <a:r>
              <a:rPr lang="en-CA" sz="3600" dirty="0"/>
              <a:t> </a:t>
            </a:r>
            <a:r>
              <a:rPr lang="en-CA" sz="3600" dirty="0" smtClean="0"/>
              <a:t> eyeglasses or </a:t>
            </a:r>
          </a:p>
          <a:p>
            <a:pPr marL="82296" indent="0">
              <a:buNone/>
            </a:pPr>
            <a:r>
              <a:rPr lang="en-CA" sz="3600" dirty="0"/>
              <a:t> </a:t>
            </a:r>
            <a:r>
              <a:rPr lang="en-CA" sz="3600" dirty="0" smtClean="0"/>
              <a:t>  laser surgery</a:t>
            </a:r>
          </a:p>
          <a:p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893" y="2773175"/>
            <a:ext cx="4818529" cy="37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9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Astigmatism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Distorted cornea shape</a:t>
            </a:r>
          </a:p>
          <a:p>
            <a:r>
              <a:rPr lang="en-CA" sz="3600" dirty="0"/>
              <a:t>C</a:t>
            </a:r>
            <a:r>
              <a:rPr lang="en-CA" sz="3600" dirty="0" smtClean="0"/>
              <a:t>reates multiple focal points on the retina</a:t>
            </a:r>
          </a:p>
          <a:p>
            <a:r>
              <a:rPr lang="en-CA" sz="3600" dirty="0" smtClean="0"/>
              <a:t>Corrected with </a:t>
            </a:r>
          </a:p>
          <a:p>
            <a:pPr marL="82296" indent="0">
              <a:buNone/>
            </a:pPr>
            <a:r>
              <a:rPr lang="en-CA" sz="3600" dirty="0" smtClean="0"/>
              <a:t>  eyeglasses or </a:t>
            </a:r>
          </a:p>
          <a:p>
            <a:pPr marL="82296" indent="0">
              <a:buNone/>
            </a:pPr>
            <a:r>
              <a:rPr lang="en-CA" sz="3600" dirty="0"/>
              <a:t> </a:t>
            </a:r>
            <a:r>
              <a:rPr lang="en-CA" sz="3600" dirty="0" smtClean="0"/>
              <a:t>  laser surgery</a:t>
            </a:r>
          </a:p>
          <a:p>
            <a:endParaRPr lang="en-CA" sz="3600" dirty="0" smtClean="0"/>
          </a:p>
          <a:p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613" y="2794467"/>
            <a:ext cx="3711669" cy="39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8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 smtClean="0"/>
              <a:t>Cataracts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Clouding of the lens</a:t>
            </a:r>
          </a:p>
          <a:p>
            <a:r>
              <a:rPr lang="en-CA" sz="3600" dirty="0" smtClean="0"/>
              <a:t>Proteins clump together and become opaque</a:t>
            </a:r>
          </a:p>
          <a:p>
            <a:r>
              <a:rPr lang="en-CA" sz="3600" dirty="0" smtClean="0"/>
              <a:t>Removal with</a:t>
            </a:r>
          </a:p>
          <a:p>
            <a:pPr marL="82296" indent="0">
              <a:buNone/>
            </a:pPr>
            <a:r>
              <a:rPr lang="en-CA" sz="3600" dirty="0"/>
              <a:t> </a:t>
            </a:r>
            <a:r>
              <a:rPr lang="en-CA" sz="3600" dirty="0" smtClean="0"/>
              <a:t> surgery</a:t>
            </a:r>
          </a:p>
          <a:p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819" y="2893351"/>
            <a:ext cx="6007765" cy="36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 smtClean="0"/>
              <a:t>Glaucoma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Damage to the optic nerve</a:t>
            </a:r>
          </a:p>
          <a:p>
            <a:r>
              <a:rPr lang="en-CA" sz="3600" dirty="0" smtClean="0"/>
              <a:t>Pressure build up in the eye</a:t>
            </a:r>
          </a:p>
          <a:p>
            <a:r>
              <a:rPr lang="en-CA" sz="3600" dirty="0" smtClean="0"/>
              <a:t>Treated with </a:t>
            </a:r>
          </a:p>
          <a:p>
            <a:pPr marL="82296" indent="0">
              <a:buNone/>
            </a:pPr>
            <a:r>
              <a:rPr lang="en-CA" sz="3600" dirty="0"/>
              <a:t> </a:t>
            </a:r>
            <a:r>
              <a:rPr lang="en-CA" sz="3600" dirty="0" smtClean="0"/>
              <a:t> medicine, but </a:t>
            </a:r>
          </a:p>
          <a:p>
            <a:pPr marL="82296" indent="0">
              <a:buNone/>
            </a:pPr>
            <a:r>
              <a:rPr lang="en-CA" sz="3600" dirty="0"/>
              <a:t> </a:t>
            </a:r>
            <a:r>
              <a:rPr lang="en-CA" sz="3600" dirty="0" smtClean="0"/>
              <a:t> there is no cure</a:t>
            </a:r>
            <a:endParaRPr lang="en-CA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845" y="3048280"/>
            <a:ext cx="5542239" cy="337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7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Lens Questions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2643374"/>
          </a:xfrm>
        </p:spPr>
        <p:txBody>
          <a:bodyPr>
            <a:normAutofit/>
          </a:bodyPr>
          <a:lstStyle/>
          <a:p>
            <a:r>
              <a:rPr lang="en-CA" dirty="0"/>
              <a:t>1</a:t>
            </a:r>
            <a:r>
              <a:rPr lang="en-CA" dirty="0" smtClean="0"/>
              <a:t>)</a:t>
            </a:r>
            <a:r>
              <a:rPr lang="en-CA" dirty="0"/>
              <a:t>	What happens to light rays as they pass through air and into glass? What is this called?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3267634"/>
            <a:ext cx="9997440" cy="2980765"/>
          </a:xfrm>
        </p:spPr>
        <p:txBody>
          <a:bodyPr>
            <a:normAutofit/>
          </a:bodyPr>
          <a:lstStyle/>
          <a:p>
            <a:r>
              <a:rPr lang="en-CA" sz="4000" dirty="0" smtClean="0"/>
              <a:t>As light rays pass from air into glass, they slow down and bend.  This is called refraction.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7456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863444"/>
          </a:xfrm>
        </p:spPr>
        <p:txBody>
          <a:bodyPr>
            <a:normAutofit fontScale="90000"/>
          </a:bodyPr>
          <a:lstStyle/>
          <a:p>
            <a:r>
              <a:rPr lang="en-CA" dirty="0"/>
              <a:t>2)	What happens to parallel light rays as they pass through a concave lens?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729752"/>
            <a:ext cx="5347268" cy="3518647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CA" sz="4000" dirty="0" smtClean="0"/>
              <a:t>As parallel light rays pass through a concave lens they diverge </a:t>
            </a:r>
          </a:p>
          <a:p>
            <a:pPr marL="82296" indent="0">
              <a:buNone/>
            </a:pPr>
            <a:r>
              <a:rPr lang="en-CA" sz="4000" dirty="0" smtClean="0"/>
              <a:t>(spread apart)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52" y="2729752"/>
            <a:ext cx="4115374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8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2616480"/>
          </a:xfrm>
        </p:spPr>
        <p:txBody>
          <a:bodyPr/>
          <a:lstStyle/>
          <a:p>
            <a:r>
              <a:rPr lang="en-CA" dirty="0"/>
              <a:t>3)	What happens to parallel light rays as they pass through a convex lens?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622176"/>
            <a:ext cx="5669997" cy="3626224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en-CA" sz="4000" dirty="0" smtClean="0"/>
              <a:t>Parallel light rays converge as they pass through a convex lens.</a:t>
            </a:r>
          </a:p>
          <a:p>
            <a:pPr marL="82296" indent="0">
              <a:buNone/>
            </a:pPr>
            <a:r>
              <a:rPr lang="en-CA" sz="4000" dirty="0" smtClean="0"/>
              <a:t>(come together towards a focal point)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578" y="2622176"/>
            <a:ext cx="416300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4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890338"/>
          </a:xfrm>
        </p:spPr>
        <p:txBody>
          <a:bodyPr/>
          <a:lstStyle/>
          <a:p>
            <a:r>
              <a:rPr lang="en-CA" dirty="0"/>
              <a:t>4)	What is a focal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3" y="2420471"/>
            <a:ext cx="5105221" cy="3827929"/>
          </a:xfrm>
        </p:spPr>
        <p:txBody>
          <a:bodyPr/>
          <a:lstStyle/>
          <a:p>
            <a:r>
              <a:rPr lang="en-CA" sz="4000" dirty="0" smtClean="0"/>
              <a:t>A focal point is the single point at which converging light rays meet.</a:t>
            </a:r>
          </a:p>
          <a:p>
            <a:endParaRPr lang="en-CA" dirty="0" smtClean="0"/>
          </a:p>
          <a:p>
            <a:pPr marL="82296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87" y="2581837"/>
            <a:ext cx="4299697" cy="28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1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903786"/>
          </a:xfrm>
        </p:spPr>
        <p:txBody>
          <a:bodyPr>
            <a:normAutofit/>
          </a:bodyPr>
          <a:lstStyle/>
          <a:p>
            <a:r>
              <a:rPr lang="en-CA" dirty="0"/>
              <a:t>5)	Will a concave or a convex lens have a focal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675964"/>
            <a:ext cx="5024538" cy="3572435"/>
          </a:xfrm>
        </p:spPr>
        <p:txBody>
          <a:bodyPr>
            <a:normAutofit/>
          </a:bodyPr>
          <a:lstStyle/>
          <a:p>
            <a:r>
              <a:rPr lang="en-CA" sz="4400" dirty="0" smtClean="0"/>
              <a:t>A convex lens will create a focal point.</a:t>
            </a:r>
            <a:endParaRPr lang="en-CA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330" y="2675964"/>
            <a:ext cx="416392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94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7"/>
            <a:ext cx="9997440" cy="2145833"/>
          </a:xfrm>
        </p:spPr>
        <p:txBody>
          <a:bodyPr>
            <a:normAutofit/>
          </a:bodyPr>
          <a:lstStyle/>
          <a:p>
            <a:r>
              <a:rPr lang="en-CA" dirty="0"/>
              <a:t>6)	What type of mirror also has a focal 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2420470"/>
            <a:ext cx="5427950" cy="382793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CA" sz="4000" dirty="0"/>
          </a:p>
          <a:p>
            <a:r>
              <a:rPr lang="en-CA" sz="4000" dirty="0" smtClean="0"/>
              <a:t>A concave mirror also has a focal point.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311" y="2420470"/>
            <a:ext cx="3447619" cy="3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9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sed Leaves design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sed Leaves design template" id="{6021251C-C356-4674-99CE-A4F368EAD86C}" vid="{7E847B84-E5B3-499F-AFCD-1BE4EBBEF5B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E91F623-E94D-4B95-9B28-2E10481CA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597</Words>
  <Application>Microsoft Office PowerPoint</Application>
  <PresentationFormat>Widescreen</PresentationFormat>
  <Paragraphs>89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Century Gothic</vt:lpstr>
      <vt:lpstr>Verdana</vt:lpstr>
      <vt:lpstr>Wingdings 2</vt:lpstr>
      <vt:lpstr>Pressed Leaves design template</vt:lpstr>
      <vt:lpstr>Review – for marks!</vt:lpstr>
      <vt:lpstr>Trade papers with your partner</vt:lpstr>
      <vt:lpstr>Lens Questions</vt:lpstr>
      <vt:lpstr>1) What happens to light rays as they pass through air and into glass? What is this called?</vt:lpstr>
      <vt:lpstr>2) What happens to parallel light rays as they pass through a concave lens?</vt:lpstr>
      <vt:lpstr>3) What happens to parallel light rays as they pass through a convex lens?</vt:lpstr>
      <vt:lpstr>4) What is a focal point?</vt:lpstr>
      <vt:lpstr>5) Will a concave or a convex lens have a focal point?</vt:lpstr>
      <vt:lpstr>6) What type of mirror also has a focal point?</vt:lpstr>
      <vt:lpstr>7) What is a focal length? </vt:lpstr>
      <vt:lpstr>8) Describe an image formed by a concave lens.</vt:lpstr>
      <vt:lpstr>9) What determines the type of image formed by a convex lens? Describe what these images look like in a chart.</vt:lpstr>
      <vt:lpstr>10)  Give an example of a common use for both a concave lens and a convex lens.</vt:lpstr>
      <vt:lpstr>Parts of the Eye</vt:lpstr>
      <vt:lpstr>PowerPoint Presentation</vt:lpstr>
      <vt:lpstr>Parts of the Eye – Purpose and Functions</vt:lpstr>
      <vt:lpstr>PowerPoint Presentation</vt:lpstr>
      <vt:lpstr>PowerPoint Presentation</vt:lpstr>
      <vt:lpstr>PowerPoint Presentation</vt:lpstr>
      <vt:lpstr>PowerPoint Presentation</vt:lpstr>
      <vt:lpstr>Vision Problems</vt:lpstr>
      <vt:lpstr>Nearsightedness</vt:lpstr>
      <vt:lpstr>Farsightedness</vt:lpstr>
      <vt:lpstr>Astigmatism</vt:lpstr>
      <vt:lpstr>Cataracts</vt:lpstr>
      <vt:lpstr>Glaucoma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2015-03-29T21:47:27Z</dcterms:created>
  <dcterms:modified xsi:type="dcterms:W3CDTF">2015-03-29T23:57:36Z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TC034605429991</vt:lpwstr>
  </property>
</Properties>
</file>