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4"/>
  </p:sldMasterIdLst>
  <p:notesMasterIdLst>
    <p:notesMasterId r:id="rId27"/>
  </p:notesMasterIdLst>
  <p:sldIdLst>
    <p:sldId id="256" r:id="rId5"/>
    <p:sldId id="280" r:id="rId6"/>
    <p:sldId id="259" r:id="rId7"/>
    <p:sldId id="258" r:id="rId8"/>
    <p:sldId id="257" r:id="rId9"/>
    <p:sldId id="260" r:id="rId10"/>
    <p:sldId id="261" r:id="rId11"/>
    <p:sldId id="263" r:id="rId12"/>
    <p:sldId id="262" r:id="rId13"/>
    <p:sldId id="264" r:id="rId14"/>
    <p:sldId id="265" r:id="rId15"/>
    <p:sldId id="267" r:id="rId16"/>
    <p:sldId id="266" r:id="rId17"/>
    <p:sldId id="268" r:id="rId18"/>
    <p:sldId id="270" r:id="rId19"/>
    <p:sldId id="271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7178" autoAdjust="0"/>
    <p:restoredTop sz="94660"/>
  </p:normalViewPr>
  <p:slideViewPr>
    <p:cSldViewPr>
      <p:cViewPr varScale="1">
        <p:scale>
          <a:sx n="72" d="100"/>
          <a:sy n="72" d="100"/>
        </p:scale>
        <p:origin x="170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22.xml"/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6987D41-2FC4-4EB5-8AAC-5C506FA10A4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r>
              <a:rPr lang="en-US" altLang="en-US"/>
              <a:t>Created by D. Gilroy</a:t>
            </a:r>
          </a:p>
          <a:p>
            <a:r>
              <a:rPr lang="en-US" altLang="en-US"/>
              <a:t>Heart Lake Secondary School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41BFA977-29EE-4FF7-B894-7187AC1B7CE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9067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A37F-21F7-4EF2-9CEC-FEDCB55166C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982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5D63-8FEF-4AFB-954B-F071E9DD934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970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11F72-1072-4445-A82C-63DAB748048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6032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alt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A0F213BE-B3CC-4AC0-ACBC-5E38E473E57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2894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A884-E2EE-41D9-A210-10F76BFCC63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6511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239FA-8F63-48A6-AA64-1CBE4628F3B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7367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1EE7F-B129-4E5F-B4D5-BEE722CD4D9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1834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EEBE0-1BA2-4679-9F94-07BDABEEDAE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3021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DD9EF-38F0-4733-83C8-662CF2EE347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9845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4F73-35DC-4E38-943E-B2B632EA388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564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900A7F1D-0AA8-4224-803C-61DBEA2A97F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3432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blogs.ubc.ca/mrtekatchfhs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066800"/>
            <a:ext cx="9144000" cy="3200400"/>
          </a:xfrm>
        </p:spPr>
        <p:txBody>
          <a:bodyPr/>
          <a:lstStyle/>
          <a:p>
            <a:pPr algn="ctr"/>
            <a:r>
              <a:rPr lang="en-US" altLang="en-US" sz="6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Financial Accounting Fundamentals</a:t>
            </a:r>
            <a:endParaRPr lang="en-US" altLang="en-US" sz="4800" dirty="0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4867275"/>
            <a:ext cx="5050536" cy="1542035"/>
          </a:xfrm>
        </p:spPr>
        <p:txBody>
          <a:bodyPr/>
          <a:lstStyle/>
          <a:p>
            <a:r>
              <a:rPr lang="en-CA" altLang="en-US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Mr. Tekatch</a:t>
            </a:r>
            <a:endParaRPr lang="en-US" altLang="en-US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n-US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hlinkClick r:id="rId2"/>
              </a:rPr>
              <a:t>http://blogs.ubc.ca/mrtekatchfhs/</a:t>
            </a:r>
            <a:endParaRPr lang="en-US" altLang="en-US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altLang="en-US" dirty="0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97720785-C68D-49F1-9669-643284AB7195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76200" y="76200"/>
            <a:ext cx="3276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buSzPct val="90000"/>
            </a:pPr>
            <a:r>
              <a:rPr lang="en-US" altLang="en-US" sz="4400" b="1">
                <a:latin typeface="Tahoma" panose="020B0604030504040204" pitchFamily="34" charset="0"/>
              </a:rPr>
              <a:t>Chapter 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0999" y="5088240"/>
            <a:ext cx="4965895" cy="1769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en-US" altLang="en-US"/>
              <a:t>The Accounting Cycle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52400" y="1447800"/>
            <a:ext cx="4343400" cy="502920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altLang="en-US"/>
              <a:t>Transactions occur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altLang="en-US"/>
              <a:t>Transactions recorded in journals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altLang="en-US"/>
              <a:t>Journal entries posted to ledger accounts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altLang="en-US"/>
              <a:t>Trial balance and interim financial statements prepared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48200" y="1447800"/>
            <a:ext cx="4343400" cy="5029200"/>
          </a:xfrm>
        </p:spPr>
        <p:txBody>
          <a:bodyPr/>
          <a:lstStyle/>
          <a:p>
            <a:pPr marL="533400" indent="-533400">
              <a:buFontTx/>
              <a:buAutoNum type="arabicPeriod" startAt="5"/>
            </a:pPr>
            <a:r>
              <a:rPr lang="en-US" altLang="en-US"/>
              <a:t>Work sheet prepared</a:t>
            </a:r>
          </a:p>
          <a:p>
            <a:pPr marL="533400" indent="-533400">
              <a:buFontTx/>
              <a:buAutoNum type="arabicPeriod" startAt="5"/>
            </a:pPr>
            <a:r>
              <a:rPr lang="en-US" altLang="en-US"/>
              <a:t>Formal financial statements prepared</a:t>
            </a:r>
          </a:p>
          <a:p>
            <a:pPr marL="533400" indent="-533400">
              <a:buFontTx/>
              <a:buAutoNum type="arabicPeriod" startAt="5"/>
            </a:pPr>
            <a:r>
              <a:rPr lang="en-US" altLang="en-US"/>
              <a:t>Ledger account adjusted and closed</a:t>
            </a:r>
          </a:p>
          <a:p>
            <a:pPr marL="533400" indent="-533400">
              <a:buFontTx/>
              <a:buAutoNum type="arabicPeriod" startAt="5"/>
            </a:pPr>
            <a:r>
              <a:rPr lang="en-US" altLang="en-US"/>
              <a:t>Post-closing trial balance prepared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ED029-D618-4DBA-AE71-757074DEBE64}" type="slidenum">
              <a:rPr lang="en-US" altLang="en-US"/>
              <a:pPr/>
              <a:t>10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utoUpdateAnimBg="0"/>
      <p:bldP spid="12292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E4DD7-649A-4273-A0BA-BC1B5D1047CA}" type="slidenum">
              <a:rPr lang="en-US" altLang="en-US"/>
              <a:pPr/>
              <a:t>11</a:t>
            </a:fld>
            <a:endParaRPr lang="en-US" altLang="en-US"/>
          </a:p>
        </p:txBody>
      </p:sp>
      <p:pic>
        <p:nvPicPr>
          <p:cNvPr id="13314" name="Picture 2" descr="Accounting Cycl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6" t="16792"/>
          <a:stretch>
            <a:fillRect/>
          </a:stretch>
        </p:blipFill>
        <p:spPr bwMode="auto">
          <a:xfrm>
            <a:off x="0" y="4572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324" name="Group 12"/>
          <p:cNvGrpSpPr>
            <a:grpSpLocks/>
          </p:cNvGrpSpPr>
          <p:nvPr/>
        </p:nvGrpSpPr>
        <p:grpSpPr bwMode="auto">
          <a:xfrm>
            <a:off x="304800" y="838200"/>
            <a:ext cx="8547100" cy="6019800"/>
            <a:chOff x="192" y="240"/>
            <a:chExt cx="5384" cy="3792"/>
          </a:xfrm>
        </p:grpSpPr>
        <p:sp>
          <p:nvSpPr>
            <p:cNvPr id="13315" name="Oval 3"/>
            <p:cNvSpPr>
              <a:spLocks noChangeArrowheads="1"/>
            </p:cNvSpPr>
            <p:nvPr/>
          </p:nvSpPr>
          <p:spPr bwMode="auto">
            <a:xfrm>
              <a:off x="192" y="240"/>
              <a:ext cx="5376" cy="3792"/>
            </a:xfrm>
            <a:prstGeom prst="ellips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6" name="Line 4"/>
            <p:cNvSpPr>
              <a:spLocks noChangeShapeType="1"/>
            </p:cNvSpPr>
            <p:nvPr/>
          </p:nvSpPr>
          <p:spPr bwMode="auto">
            <a:xfrm flipH="1">
              <a:off x="2064" y="288"/>
              <a:ext cx="240" cy="48"/>
            </a:xfrm>
            <a:prstGeom prst="line">
              <a:avLst/>
            </a:prstGeom>
            <a:noFill/>
            <a:ln w="1016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317" name="Line 5"/>
            <p:cNvSpPr>
              <a:spLocks noChangeShapeType="1"/>
            </p:cNvSpPr>
            <p:nvPr/>
          </p:nvSpPr>
          <p:spPr bwMode="auto">
            <a:xfrm rot="18900000" flipH="1">
              <a:off x="336" y="1296"/>
              <a:ext cx="240" cy="48"/>
            </a:xfrm>
            <a:prstGeom prst="line">
              <a:avLst/>
            </a:prstGeom>
            <a:noFill/>
            <a:ln w="1016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318" name="Line 6"/>
            <p:cNvSpPr>
              <a:spLocks noChangeShapeType="1"/>
            </p:cNvSpPr>
            <p:nvPr/>
          </p:nvSpPr>
          <p:spPr bwMode="auto">
            <a:xfrm>
              <a:off x="1536" y="3783"/>
              <a:ext cx="192" cy="69"/>
            </a:xfrm>
            <a:prstGeom prst="line">
              <a:avLst/>
            </a:prstGeom>
            <a:noFill/>
            <a:ln w="1016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319" name="Line 7"/>
            <p:cNvSpPr>
              <a:spLocks noChangeShapeType="1"/>
            </p:cNvSpPr>
            <p:nvPr/>
          </p:nvSpPr>
          <p:spPr bwMode="auto">
            <a:xfrm rot="18900000" flipV="1">
              <a:off x="5168" y="2904"/>
              <a:ext cx="288" cy="48"/>
            </a:xfrm>
            <a:prstGeom prst="line">
              <a:avLst/>
            </a:prstGeom>
            <a:noFill/>
            <a:ln w="1016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320" name="Line 8"/>
            <p:cNvSpPr>
              <a:spLocks noChangeShapeType="1"/>
            </p:cNvSpPr>
            <p:nvPr/>
          </p:nvSpPr>
          <p:spPr bwMode="auto">
            <a:xfrm flipV="1">
              <a:off x="3696" y="3888"/>
              <a:ext cx="240" cy="48"/>
            </a:xfrm>
            <a:prstGeom prst="line">
              <a:avLst/>
            </a:prstGeom>
            <a:noFill/>
            <a:ln w="1016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321" name="Line 9"/>
            <p:cNvSpPr>
              <a:spLocks noChangeShapeType="1"/>
            </p:cNvSpPr>
            <p:nvPr/>
          </p:nvSpPr>
          <p:spPr bwMode="auto">
            <a:xfrm flipH="1" flipV="1">
              <a:off x="3552" y="288"/>
              <a:ext cx="240" cy="48"/>
            </a:xfrm>
            <a:prstGeom prst="line">
              <a:avLst/>
            </a:prstGeom>
            <a:noFill/>
            <a:ln w="1016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322" name="Line 10"/>
            <p:cNvSpPr>
              <a:spLocks noChangeShapeType="1"/>
            </p:cNvSpPr>
            <p:nvPr/>
          </p:nvSpPr>
          <p:spPr bwMode="auto">
            <a:xfrm rot="18900000" flipH="1">
              <a:off x="355" y="2721"/>
              <a:ext cx="72" cy="279"/>
            </a:xfrm>
            <a:prstGeom prst="line">
              <a:avLst/>
            </a:prstGeom>
            <a:noFill/>
            <a:ln w="1016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323" name="Line 11"/>
            <p:cNvSpPr>
              <a:spLocks noChangeShapeType="1"/>
            </p:cNvSpPr>
            <p:nvPr/>
          </p:nvSpPr>
          <p:spPr bwMode="auto">
            <a:xfrm rot="18900000" flipV="1">
              <a:off x="5408" y="1463"/>
              <a:ext cx="96" cy="240"/>
            </a:xfrm>
            <a:prstGeom prst="line">
              <a:avLst/>
            </a:prstGeom>
            <a:noFill/>
            <a:ln w="1016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3325" name="Group 13"/>
          <p:cNvGrpSpPr>
            <a:grpSpLocks/>
          </p:cNvGrpSpPr>
          <p:nvPr/>
        </p:nvGrpSpPr>
        <p:grpSpPr bwMode="auto">
          <a:xfrm>
            <a:off x="1447800" y="1752600"/>
            <a:ext cx="5334000" cy="4191000"/>
            <a:chOff x="192" y="240"/>
            <a:chExt cx="5384" cy="3792"/>
          </a:xfrm>
        </p:grpSpPr>
        <p:sp>
          <p:nvSpPr>
            <p:cNvPr id="13326" name="Oval 14"/>
            <p:cNvSpPr>
              <a:spLocks noChangeArrowheads="1"/>
            </p:cNvSpPr>
            <p:nvPr/>
          </p:nvSpPr>
          <p:spPr bwMode="auto">
            <a:xfrm>
              <a:off x="192" y="240"/>
              <a:ext cx="5376" cy="3792"/>
            </a:xfrm>
            <a:prstGeom prst="ellips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7" name="Line 15"/>
            <p:cNvSpPr>
              <a:spLocks noChangeShapeType="1"/>
            </p:cNvSpPr>
            <p:nvPr/>
          </p:nvSpPr>
          <p:spPr bwMode="auto">
            <a:xfrm flipH="1">
              <a:off x="2064" y="288"/>
              <a:ext cx="240" cy="48"/>
            </a:xfrm>
            <a:prstGeom prst="line">
              <a:avLst/>
            </a:prstGeom>
            <a:noFill/>
            <a:ln w="1016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328" name="Line 16"/>
            <p:cNvSpPr>
              <a:spLocks noChangeShapeType="1"/>
            </p:cNvSpPr>
            <p:nvPr/>
          </p:nvSpPr>
          <p:spPr bwMode="auto">
            <a:xfrm rot="18900000" flipH="1">
              <a:off x="336" y="1296"/>
              <a:ext cx="240" cy="48"/>
            </a:xfrm>
            <a:prstGeom prst="line">
              <a:avLst/>
            </a:prstGeom>
            <a:noFill/>
            <a:ln w="1016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329" name="Line 17"/>
            <p:cNvSpPr>
              <a:spLocks noChangeShapeType="1"/>
            </p:cNvSpPr>
            <p:nvPr/>
          </p:nvSpPr>
          <p:spPr bwMode="auto">
            <a:xfrm>
              <a:off x="1536" y="3783"/>
              <a:ext cx="192" cy="69"/>
            </a:xfrm>
            <a:prstGeom prst="line">
              <a:avLst/>
            </a:prstGeom>
            <a:noFill/>
            <a:ln w="1016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330" name="Line 18"/>
            <p:cNvSpPr>
              <a:spLocks noChangeShapeType="1"/>
            </p:cNvSpPr>
            <p:nvPr/>
          </p:nvSpPr>
          <p:spPr bwMode="auto">
            <a:xfrm rot="18900000" flipV="1">
              <a:off x="5168" y="2904"/>
              <a:ext cx="288" cy="48"/>
            </a:xfrm>
            <a:prstGeom prst="line">
              <a:avLst/>
            </a:prstGeom>
            <a:noFill/>
            <a:ln w="1016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331" name="Line 19"/>
            <p:cNvSpPr>
              <a:spLocks noChangeShapeType="1"/>
            </p:cNvSpPr>
            <p:nvPr/>
          </p:nvSpPr>
          <p:spPr bwMode="auto">
            <a:xfrm flipV="1">
              <a:off x="3696" y="3888"/>
              <a:ext cx="240" cy="48"/>
            </a:xfrm>
            <a:prstGeom prst="line">
              <a:avLst/>
            </a:prstGeom>
            <a:noFill/>
            <a:ln w="1016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332" name="Line 20"/>
            <p:cNvSpPr>
              <a:spLocks noChangeShapeType="1"/>
            </p:cNvSpPr>
            <p:nvPr/>
          </p:nvSpPr>
          <p:spPr bwMode="auto">
            <a:xfrm flipH="1" flipV="1">
              <a:off x="3552" y="288"/>
              <a:ext cx="240" cy="48"/>
            </a:xfrm>
            <a:prstGeom prst="line">
              <a:avLst/>
            </a:prstGeom>
            <a:noFill/>
            <a:ln w="1016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333" name="Line 21"/>
            <p:cNvSpPr>
              <a:spLocks noChangeShapeType="1"/>
            </p:cNvSpPr>
            <p:nvPr/>
          </p:nvSpPr>
          <p:spPr bwMode="auto">
            <a:xfrm rot="18900000" flipH="1">
              <a:off x="355" y="2721"/>
              <a:ext cx="72" cy="279"/>
            </a:xfrm>
            <a:prstGeom prst="line">
              <a:avLst/>
            </a:prstGeom>
            <a:noFill/>
            <a:ln w="1016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334" name="Line 22"/>
            <p:cNvSpPr>
              <a:spLocks noChangeShapeType="1"/>
            </p:cNvSpPr>
            <p:nvPr/>
          </p:nvSpPr>
          <p:spPr bwMode="auto">
            <a:xfrm rot="18900000" flipV="1">
              <a:off x="5408" y="1463"/>
              <a:ext cx="96" cy="240"/>
            </a:xfrm>
            <a:prstGeom prst="line">
              <a:avLst/>
            </a:prstGeom>
            <a:noFill/>
            <a:ln w="1016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3335" name="Rectangle 23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3600" b="1">
                <a:solidFill>
                  <a:srgbClr val="009999"/>
                </a:solidFill>
                <a:latin typeface="Arial" panose="020B0604020202020204" pitchFamily="34" charset="0"/>
              </a:rPr>
              <a:t>The Accounting Cycle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en-US" altLang="en-US"/>
              <a:t>Roles in Accounting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286000"/>
            <a:ext cx="7772400" cy="40386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en-US" sz="5400" b="1">
                <a:effectLst>
                  <a:outerShdw blurRad="38100" dist="38100" dir="2700000" algn="tl">
                    <a:srgbClr val="000000"/>
                  </a:outerShdw>
                </a:effectLst>
              </a:rPr>
              <a:t>The Accounting Clerk</a:t>
            </a:r>
          </a:p>
          <a:p>
            <a:pPr algn="ctr">
              <a:buFontTx/>
              <a:buNone/>
            </a:pPr>
            <a:r>
              <a:rPr lang="en-US" altLang="en-US" sz="5400" b="1">
                <a:effectLst>
                  <a:outerShdw blurRad="38100" dist="38100" dir="2700000" algn="tl">
                    <a:srgbClr val="000000"/>
                  </a:outerShdw>
                </a:effectLst>
              </a:rPr>
              <a:t>vs.</a:t>
            </a:r>
          </a:p>
          <a:p>
            <a:pPr algn="ctr">
              <a:buFontTx/>
              <a:buNone/>
            </a:pPr>
            <a:r>
              <a:rPr lang="en-US" altLang="en-US" sz="5400" b="1">
                <a:effectLst>
                  <a:outerShdw blurRad="38100" dist="38100" dir="2700000" algn="tl">
                    <a:srgbClr val="000000"/>
                  </a:outerShdw>
                </a:effectLst>
              </a:rPr>
              <a:t>The Accountant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F7CA8-807E-4959-8684-234465C1CCD4}" type="slidenum">
              <a:rPr lang="en-US" altLang="en-US"/>
              <a:pPr/>
              <a:t>12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bldLvl="2" autoUpdateAnimBg="0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en-US" altLang="en-US"/>
              <a:t>Roles in Accounting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610600" cy="4419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3600"/>
              <a:t>The Accounting Clerk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altLang="en-US" sz="3200"/>
              <a:t>Records transactions with necessary supporting documents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altLang="en-US" sz="3200"/>
              <a:t>Records accounting entries and balances ledgers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altLang="en-US" sz="3200"/>
              <a:t>Perform payroll calculations, prepares payroll cheques and related records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altLang="en-US" sz="3200"/>
              <a:t>Carry out all banking transactions.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12F8-8434-4C94-AC8D-D7F75B4D4705}" type="slidenum">
              <a:rPr lang="en-US" altLang="en-US"/>
              <a:pPr/>
              <a:t>13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en-US" altLang="en-US"/>
              <a:t>Roles in Accounting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534400" cy="4876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 sz="3600"/>
              <a:t>The Accountant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altLang="en-US" sz="3200"/>
              <a:t>Develop systems to ensure that correct data is entered into accounting systems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altLang="en-US" sz="3200"/>
              <a:t>Ensure GAAP are met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altLang="en-US" sz="3200"/>
              <a:t>Interpret data produced by accounting systems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altLang="en-US" sz="3200"/>
              <a:t>Prepare reports based on output from systems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altLang="en-US" sz="3200"/>
              <a:t>Participate in decision making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altLang="en-US" sz="3200"/>
              <a:t>Supervise the work of accounting staff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C2E4A-3C99-48E4-A5A8-B2F028A6BE0A}" type="slidenum">
              <a:rPr lang="en-US" altLang="en-US"/>
              <a:pPr/>
              <a:t>14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uiExpand="1" build="p" bldLvl="2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en-US" altLang="en-US"/>
              <a:t>Class / Homework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47800"/>
            <a:ext cx="7772400" cy="46482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3600" dirty="0"/>
              <a:t>The following slides reflect Review Exercises  …</a:t>
            </a:r>
          </a:p>
          <a:p>
            <a:r>
              <a:rPr lang="en-US" altLang="en-US" sz="3600" dirty="0"/>
              <a:t>Page 13    Exercise 1</a:t>
            </a:r>
          </a:p>
          <a:p>
            <a:r>
              <a:rPr lang="en-US" altLang="en-US" sz="3600" dirty="0"/>
              <a:t>Page 14    Exercise 2 &amp; 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89170-3647-4DCB-8D84-067264CDEDB2}" type="slidenum">
              <a:rPr lang="en-US" altLang="en-US"/>
              <a:pPr/>
              <a:t>15</a:t>
            </a:fld>
            <a:endParaRPr lang="en-US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920750"/>
          </a:xfrm>
        </p:spPr>
        <p:txBody>
          <a:bodyPr/>
          <a:lstStyle/>
          <a:p>
            <a:pPr marL="838200" indent="-838200" algn="l">
              <a:lnSpc>
                <a:spcPct val="85000"/>
              </a:lnSpc>
              <a:buFontTx/>
              <a:buAutoNum type="arabicPeriod"/>
            </a:pPr>
            <a:r>
              <a:rPr lang="en-US" altLang="en-US" sz="3200"/>
              <a:t>Identify which accounting term best matches the following statements.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066800"/>
            <a:ext cx="7162800" cy="5791200"/>
          </a:xfrm>
        </p:spPr>
        <p:txBody>
          <a:bodyPr>
            <a:normAutofit/>
          </a:bodyPr>
          <a:lstStyle/>
          <a:p>
            <a:pPr marL="609600" indent="-609600">
              <a:buFontTx/>
              <a:buAutoNum type="alphaLcParenR"/>
            </a:pPr>
            <a:r>
              <a:rPr lang="en-US" altLang="en-US" sz="2400"/>
              <a:t>The professional accounting organization that is well-known for distance education.</a:t>
            </a:r>
          </a:p>
          <a:p>
            <a:pPr marL="609600" indent="-609600">
              <a:buFontTx/>
              <a:buAutoNum type="alphaLcParenR"/>
            </a:pPr>
            <a:r>
              <a:rPr lang="en-US" altLang="en-US" sz="2400"/>
              <a:t>The professional accounting organization that emphasizes management accounting.</a:t>
            </a:r>
          </a:p>
          <a:p>
            <a:pPr marL="609600" indent="-609600">
              <a:buFontTx/>
              <a:buAutoNum type="alphaLcParenR"/>
            </a:pPr>
            <a:r>
              <a:rPr lang="en-US" altLang="en-US" sz="2400"/>
              <a:t>The professional accounting organization that publishes a handbook of Canadian accounting rules and standards.</a:t>
            </a:r>
          </a:p>
          <a:p>
            <a:pPr marL="609600" indent="-609600">
              <a:buFontTx/>
              <a:buAutoNum type="alphaLcParenR"/>
            </a:pPr>
            <a:r>
              <a:rPr lang="en-US" altLang="en-US" sz="2400"/>
              <a:t>Formal accounting data, prepared at least once a year.</a:t>
            </a:r>
          </a:p>
          <a:p>
            <a:pPr marL="609600" indent="-609600">
              <a:buFontTx/>
              <a:buAutoNum type="alphaLcParenR"/>
            </a:pPr>
            <a:r>
              <a:rPr lang="en-US" altLang="en-US" sz="2400"/>
              <a:t>An organization whose main aim is to provide a social benefit, usually at little or not cost to the user.</a:t>
            </a:r>
          </a:p>
          <a:p>
            <a:pPr marL="609600" indent="-609600">
              <a:buFontTx/>
              <a:buAutoNum type="alphaLcParenR"/>
            </a:pPr>
            <a:r>
              <a:rPr lang="en-US" altLang="en-US" sz="2400"/>
              <a:t>The recurring set of accounting procedures carried out during each fiscal period.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D6F57-8EA0-4F6C-8F0C-BBF40CF29B83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76200" y="990600"/>
            <a:ext cx="1905000" cy="58674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Accounting 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                  cycle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Auditing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CGA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      Association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Corporation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Financial 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       statements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CICA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Manufacturing 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           business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Merchandising 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           business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Non-profit 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           business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Public 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     accountants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Service 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           business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Society of 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    Management 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    Accountants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Sole proprietor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920750"/>
          </a:xfrm>
        </p:spPr>
        <p:txBody>
          <a:bodyPr/>
          <a:lstStyle/>
          <a:p>
            <a:pPr marL="838200" indent="-838200" algn="l">
              <a:lnSpc>
                <a:spcPct val="85000"/>
              </a:lnSpc>
              <a:buFontTx/>
              <a:buAutoNum type="arabicPeriod"/>
            </a:pPr>
            <a:r>
              <a:rPr lang="en-US" altLang="en-US" sz="3200"/>
              <a:t>Identify which accounting term best matches the following statements.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066800"/>
            <a:ext cx="7162800" cy="5791200"/>
          </a:xfrm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90000"/>
              </a:lnSpc>
              <a:buFontTx/>
              <a:buAutoNum type="alphaLcParenR" startAt="7"/>
            </a:pPr>
            <a:r>
              <a:rPr lang="en-US" altLang="en-US" sz="2400"/>
              <a:t>A business that buys goods and resells them at a higher price for profit.</a:t>
            </a:r>
          </a:p>
          <a:p>
            <a:pPr marL="609600" indent="-609600">
              <a:lnSpc>
                <a:spcPct val="90000"/>
              </a:lnSpc>
              <a:buFontTx/>
              <a:buAutoNum type="alphaLcParenR" startAt="7"/>
            </a:pPr>
            <a:r>
              <a:rPr lang="en-US" altLang="en-US" sz="2400"/>
              <a:t>The owner of a business who is in business alone.</a:t>
            </a:r>
          </a:p>
          <a:p>
            <a:pPr marL="609600" indent="-609600">
              <a:lnSpc>
                <a:spcPct val="90000"/>
              </a:lnSpc>
              <a:buFontTx/>
              <a:buAutoNum type="alphaLcParenR" startAt="7"/>
            </a:pPr>
            <a:r>
              <a:rPr lang="en-US" altLang="en-US" sz="2400"/>
              <a:t>A special form of business that is owned by a number of persons called shareholders.</a:t>
            </a:r>
          </a:p>
          <a:p>
            <a:pPr marL="609600" indent="-609600">
              <a:lnSpc>
                <a:spcPct val="90000"/>
              </a:lnSpc>
              <a:buFontTx/>
              <a:buAutoNum type="alphaLcParenR" startAt="7"/>
            </a:pPr>
            <a:r>
              <a:rPr lang="en-US" altLang="en-US" sz="2400"/>
              <a:t>Professional persons who offer their services as accountants to the general public.</a:t>
            </a:r>
          </a:p>
          <a:p>
            <a:pPr marL="609600" indent="-609600">
              <a:lnSpc>
                <a:spcPct val="90000"/>
              </a:lnSpc>
              <a:buFontTx/>
              <a:buAutoNum type="alphaLcParenR" startAt="7"/>
            </a:pPr>
            <a:r>
              <a:rPr lang="en-US" altLang="en-US" sz="2400"/>
              <a:t>The examining and testing of the books, records, and procedures of a business.</a:t>
            </a:r>
          </a:p>
          <a:p>
            <a:pPr marL="609600" indent="-609600">
              <a:lnSpc>
                <a:spcPct val="90000"/>
              </a:lnSpc>
              <a:buFontTx/>
              <a:buAutoNum type="alphaLcParenR" startAt="7"/>
            </a:pPr>
            <a:r>
              <a:rPr lang="en-US" altLang="en-US" sz="2400"/>
              <a:t>A business that sells a service to the public and does not make or sell a product.</a:t>
            </a:r>
          </a:p>
          <a:p>
            <a:pPr marL="609600" indent="-609600">
              <a:lnSpc>
                <a:spcPct val="90000"/>
              </a:lnSpc>
              <a:buFontTx/>
              <a:buAutoNum type="alphaLcParenR" startAt="7"/>
            </a:pPr>
            <a:r>
              <a:rPr lang="en-US" altLang="en-US" sz="2400"/>
              <a:t>A business that buys raw materials, converts them into a new product, and sells that product to earn a profit.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04A71-90CB-4B79-A43A-8430010E3193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76200" y="990600"/>
            <a:ext cx="1905000" cy="58674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Accounting 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                  cycle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Auditing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CGA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      Association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Corporation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Financial 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       statements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CICA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Manufacturing 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           business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Merchandising 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           business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Non-profit 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           business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Public 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     accountants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Service 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           business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Society of 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    Management 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    Accountants</a:t>
            </a:r>
          </a:p>
          <a:p>
            <a:pPr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- Sole proprietor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225"/>
            <a:ext cx="9144000" cy="1182688"/>
          </a:xfrm>
        </p:spPr>
        <p:txBody>
          <a:bodyPr/>
          <a:lstStyle/>
          <a:p>
            <a:pPr marL="838200" indent="-838200" algn="l">
              <a:lnSpc>
                <a:spcPct val="85000"/>
              </a:lnSpc>
              <a:buFontTx/>
              <a:buAutoNum type="arabicPeriod" startAt="2"/>
            </a:pPr>
            <a:r>
              <a:rPr lang="en-US" altLang="en-US" sz="2800"/>
              <a:t>For each of following statements, fill in the blank with </a:t>
            </a:r>
            <a:r>
              <a:rPr lang="en-US" altLang="en-US" sz="2800" i="1">
                <a:solidFill>
                  <a:srgbClr val="009999"/>
                </a:solidFill>
              </a:rPr>
              <a:t>accountant</a:t>
            </a:r>
            <a:r>
              <a:rPr lang="en-US" altLang="en-US" sz="2800"/>
              <a:t>,</a:t>
            </a:r>
            <a:r>
              <a:rPr lang="en-US" altLang="en-US" sz="2800" i="1"/>
              <a:t> </a:t>
            </a:r>
            <a:r>
              <a:rPr lang="en-US" altLang="en-US" sz="2800" i="1">
                <a:solidFill>
                  <a:srgbClr val="009999"/>
                </a:solidFill>
              </a:rPr>
              <a:t>accounting</a:t>
            </a:r>
            <a:r>
              <a:rPr lang="en-US" altLang="en-US" sz="2800"/>
              <a:t> or </a:t>
            </a:r>
            <a:r>
              <a:rPr lang="en-US" altLang="en-US" sz="2800" i="1">
                <a:solidFill>
                  <a:srgbClr val="009999"/>
                </a:solidFill>
              </a:rPr>
              <a:t>accounting clerk</a:t>
            </a:r>
            <a:r>
              <a:rPr lang="en-US" altLang="en-US" sz="2800"/>
              <a:t>.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219200"/>
            <a:ext cx="8991600" cy="5638800"/>
          </a:xfrm>
        </p:spPr>
        <p:txBody>
          <a:bodyPr>
            <a:normAutofit/>
          </a:bodyPr>
          <a:lstStyle/>
          <a:p>
            <a:pPr marL="609600" indent="-609600">
              <a:buFontTx/>
              <a:buAutoNum type="alphaLcParenR"/>
            </a:pPr>
            <a:r>
              <a:rPr lang="en-US" altLang="en-US" sz="2800"/>
              <a:t>The work of an __________ is clerical in nature.</a:t>
            </a:r>
          </a:p>
          <a:p>
            <a:pPr marL="609600" indent="-609600">
              <a:buFontTx/>
              <a:buAutoNum type="alphaLcParenR"/>
            </a:pPr>
            <a:r>
              <a:rPr lang="en-US" altLang="en-US" sz="2800"/>
              <a:t>The work of an __________ is concerned with routine matters.</a:t>
            </a:r>
          </a:p>
          <a:p>
            <a:pPr marL="609600" indent="-609600">
              <a:buFontTx/>
              <a:buAutoNum type="alphaLcParenR"/>
            </a:pPr>
            <a:r>
              <a:rPr lang="en-US" altLang="en-US" sz="2800"/>
              <a:t>An __________ ensures that the supporting documents are present and correct for every transaction.</a:t>
            </a:r>
          </a:p>
          <a:p>
            <a:pPr marL="609600" indent="-609600">
              <a:buFontTx/>
              <a:buAutoNum type="alphaLcParenR"/>
            </a:pPr>
            <a:r>
              <a:rPr lang="en-US" altLang="en-US" sz="2800"/>
              <a:t>An __________ ensures that generally accepted accounting principles are followed.</a:t>
            </a:r>
          </a:p>
          <a:p>
            <a:pPr marL="609600" indent="-609600">
              <a:buFontTx/>
              <a:buAutoNum type="alphaLcParenR"/>
            </a:pPr>
            <a:r>
              <a:rPr lang="en-US" altLang="en-US" sz="2800"/>
              <a:t>An __________ records the accounting entries in the books of accounts.</a:t>
            </a:r>
          </a:p>
          <a:p>
            <a:pPr marL="609600" indent="-609600">
              <a:buFontTx/>
              <a:buAutoNum type="alphaLcParenR"/>
            </a:pPr>
            <a:r>
              <a:rPr lang="en-US" altLang="en-US" sz="2800"/>
              <a:t>An __________ makes the payroll calculations.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E79DA-349A-4C0D-BD4C-4D82098C9C82}" type="slidenum">
              <a:rPr lang="en-US" altLang="en-US"/>
              <a:pPr/>
              <a:t>18</a:t>
            </a:fld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225"/>
            <a:ext cx="9144000" cy="1182688"/>
          </a:xfrm>
        </p:spPr>
        <p:txBody>
          <a:bodyPr/>
          <a:lstStyle/>
          <a:p>
            <a:pPr marL="838200" indent="-838200" algn="l">
              <a:lnSpc>
                <a:spcPct val="85000"/>
              </a:lnSpc>
              <a:buFontTx/>
              <a:buAutoNum type="arabicPeriod" startAt="2"/>
            </a:pPr>
            <a:r>
              <a:rPr lang="en-US" altLang="en-US" sz="2800"/>
              <a:t>For each of following statements, fill in the blank with </a:t>
            </a:r>
            <a:r>
              <a:rPr lang="en-US" altLang="en-US" sz="2800" i="1">
                <a:solidFill>
                  <a:srgbClr val="009999"/>
                </a:solidFill>
              </a:rPr>
              <a:t>accountant</a:t>
            </a:r>
            <a:r>
              <a:rPr lang="en-US" altLang="en-US" sz="2800"/>
              <a:t>,</a:t>
            </a:r>
            <a:r>
              <a:rPr lang="en-US" altLang="en-US" sz="2800" i="1"/>
              <a:t> </a:t>
            </a:r>
            <a:r>
              <a:rPr lang="en-US" altLang="en-US" sz="2800" i="1">
                <a:solidFill>
                  <a:srgbClr val="009999"/>
                </a:solidFill>
              </a:rPr>
              <a:t>accounting</a:t>
            </a:r>
            <a:r>
              <a:rPr lang="en-US" altLang="en-US" sz="2800"/>
              <a:t> or </a:t>
            </a:r>
            <a:r>
              <a:rPr lang="en-US" altLang="en-US" sz="2800" i="1">
                <a:solidFill>
                  <a:srgbClr val="009999"/>
                </a:solidFill>
              </a:rPr>
              <a:t>accounting clerk</a:t>
            </a:r>
            <a:r>
              <a:rPr lang="en-US" altLang="en-US" sz="2800"/>
              <a:t>.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219200"/>
            <a:ext cx="8991600" cy="5638800"/>
          </a:xfrm>
        </p:spPr>
        <p:txBody>
          <a:bodyPr>
            <a:normAutofit/>
          </a:bodyPr>
          <a:lstStyle/>
          <a:p>
            <a:pPr marL="609600" indent="-609600">
              <a:buFontTx/>
              <a:buAutoNum type="alphaLcParenR" startAt="7"/>
            </a:pPr>
            <a:r>
              <a:rPr lang="en-US" altLang="en-US" sz="2800"/>
              <a:t>An __________ prepares reports based on the data produced by the accounting system.</a:t>
            </a:r>
          </a:p>
          <a:p>
            <a:pPr marL="609600" indent="-609600">
              <a:buFontTx/>
              <a:buAutoNum type="alphaLcParenR" startAt="7"/>
            </a:pPr>
            <a:r>
              <a:rPr lang="en-US" altLang="en-US" sz="2800"/>
              <a:t>An __________ carries out all the necessary banking transactions.</a:t>
            </a:r>
          </a:p>
          <a:p>
            <a:pPr marL="609600" indent="-609600">
              <a:buFontTx/>
              <a:buAutoNum type="alphaLcParenR" startAt="7"/>
            </a:pPr>
            <a:r>
              <a:rPr lang="en-US" altLang="en-US" sz="2800"/>
              <a:t>An __________ participates in management meetings.</a:t>
            </a:r>
          </a:p>
          <a:p>
            <a:pPr marL="609600" indent="-609600">
              <a:buFontTx/>
              <a:buAutoNum type="alphaLcParenR" startAt="7"/>
            </a:pPr>
            <a:r>
              <a:rPr lang="en-US" altLang="en-US" sz="2800"/>
              <a:t>A professional __________ has a high-level position.</a:t>
            </a:r>
          </a:p>
          <a:p>
            <a:pPr marL="609600" indent="-609600">
              <a:buFontTx/>
              <a:buAutoNum type="alphaLcParenR" startAt="7"/>
            </a:pPr>
            <a:r>
              <a:rPr lang="en-US" altLang="en-US" sz="2800"/>
              <a:t>For centuries, all __________ was handwritten.</a:t>
            </a:r>
          </a:p>
          <a:p>
            <a:pPr marL="609600" indent="-609600">
              <a:buFontTx/>
              <a:buAutoNum type="alphaLcParenR" startAt="7"/>
            </a:pPr>
            <a:r>
              <a:rPr lang="en-US" altLang="en-US" sz="2800"/>
              <a:t>Some small businesses still do their __________ by hand.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7912-E5E8-416D-B12D-178967931222}" type="slidenum">
              <a:rPr lang="en-US" altLang="en-US"/>
              <a:pPr/>
              <a:t>19</a:t>
            </a:fld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9378" y="419246"/>
            <a:ext cx="3381375" cy="333375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11F72-1072-4445-A82C-63DAB748048D}" type="slidenum">
              <a:rPr lang="en-US" altLang="en-US" smtClean="0"/>
              <a:pPr/>
              <a:t>2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1309" y="3589415"/>
            <a:ext cx="4762500" cy="30956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5647" y="653851"/>
            <a:ext cx="4315206" cy="287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5332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5763"/>
            <a:ext cx="9144000" cy="455612"/>
          </a:xfrm>
        </p:spPr>
        <p:txBody>
          <a:bodyPr/>
          <a:lstStyle/>
          <a:p>
            <a:pPr marL="838200" indent="-838200" algn="l">
              <a:lnSpc>
                <a:spcPct val="85000"/>
              </a:lnSpc>
              <a:buFontTx/>
              <a:buAutoNum type="arabicPeriod" startAt="3"/>
            </a:pPr>
            <a:r>
              <a:rPr lang="en-US" altLang="en-US" sz="2800"/>
              <a:t>Multiple choice: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990600"/>
            <a:ext cx="8991600" cy="5867400"/>
          </a:xfrm>
        </p:spPr>
        <p:txBody>
          <a:bodyPr>
            <a:normAutofit/>
          </a:bodyPr>
          <a:lstStyle/>
          <a:p>
            <a:pPr marL="609600" indent="-609600">
              <a:spcBef>
                <a:spcPct val="0"/>
              </a:spcBef>
              <a:buFontTx/>
              <a:buAutoNum type="arabicPeriod"/>
            </a:pPr>
            <a:r>
              <a:rPr lang="en-US" altLang="en-US" sz="2600"/>
              <a:t>Which of the following statements does </a:t>
            </a:r>
            <a:r>
              <a:rPr lang="en-US" altLang="en-US" sz="2600" b="1"/>
              <a:t>not</a:t>
            </a:r>
            <a:r>
              <a:rPr lang="en-US" altLang="en-US" sz="2600"/>
              <a:t> fit the job title of an </a:t>
            </a:r>
            <a:r>
              <a:rPr lang="en-US" altLang="en-US" sz="2600" u="sng"/>
              <a:t>accounting clerk</a:t>
            </a:r>
            <a:r>
              <a:rPr lang="en-US" altLang="en-US" sz="2600"/>
              <a:t>?</a:t>
            </a:r>
          </a:p>
          <a:p>
            <a:pPr marL="990600" lvl="1" indent="-533400">
              <a:spcBef>
                <a:spcPct val="0"/>
              </a:spcBef>
              <a:buClr>
                <a:schemeClr val="tx1"/>
              </a:buClr>
              <a:buSzTx/>
              <a:buFontTx/>
              <a:buAutoNum type="alphaLcPeriod"/>
            </a:pPr>
            <a:r>
              <a:rPr lang="en-US" altLang="en-US" sz="2400"/>
              <a:t>Verifies source documents.</a:t>
            </a:r>
          </a:p>
          <a:p>
            <a:pPr marL="990600" lvl="1" indent="-533400">
              <a:spcBef>
                <a:spcPct val="0"/>
              </a:spcBef>
              <a:buClr>
                <a:schemeClr val="tx1"/>
              </a:buClr>
              <a:buSzTx/>
              <a:buFontTx/>
              <a:buAutoNum type="alphaLcPeriod"/>
            </a:pPr>
            <a:r>
              <a:rPr lang="en-US" altLang="en-US" sz="2400"/>
              <a:t>Ensures that the ledger balances.</a:t>
            </a:r>
          </a:p>
          <a:p>
            <a:pPr marL="990600" lvl="1" indent="-533400">
              <a:spcBef>
                <a:spcPct val="0"/>
              </a:spcBef>
              <a:buClr>
                <a:schemeClr val="tx1"/>
              </a:buClr>
              <a:buSzTx/>
              <a:buFontTx/>
              <a:buAutoNum type="alphaLcPeriod"/>
            </a:pPr>
            <a:r>
              <a:rPr lang="en-US" altLang="en-US" sz="2400"/>
              <a:t>Works neatly to guard against errors.</a:t>
            </a:r>
          </a:p>
          <a:p>
            <a:pPr marL="990600" lvl="1" indent="-533400">
              <a:spcBef>
                <a:spcPct val="0"/>
              </a:spcBef>
              <a:buClr>
                <a:schemeClr val="tx1"/>
              </a:buClr>
              <a:buSzTx/>
              <a:buFontTx/>
              <a:buAutoNum type="alphaLcPeriod"/>
            </a:pPr>
            <a:r>
              <a:rPr lang="en-US" altLang="en-US" sz="2400"/>
              <a:t>Studies tax bulletins to keep up to date.</a:t>
            </a:r>
          </a:p>
          <a:p>
            <a:pPr marL="609600" indent="-609600">
              <a:buSzTx/>
              <a:buFontTx/>
              <a:buAutoNum type="arabicPeriod"/>
            </a:pPr>
            <a:r>
              <a:rPr lang="en-US" altLang="en-US" sz="2600"/>
              <a:t>Which of the following statements does </a:t>
            </a:r>
            <a:r>
              <a:rPr lang="en-US" altLang="en-US" sz="2600" b="1"/>
              <a:t>not</a:t>
            </a:r>
            <a:r>
              <a:rPr lang="en-US" altLang="en-US" sz="2600"/>
              <a:t> fit the job title of an </a:t>
            </a:r>
            <a:r>
              <a:rPr lang="en-US" altLang="en-US" sz="2600" u="sng"/>
              <a:t>accounting clerk</a:t>
            </a:r>
            <a:r>
              <a:rPr lang="en-US" altLang="en-US" sz="2600"/>
              <a:t>?</a:t>
            </a:r>
          </a:p>
          <a:p>
            <a:pPr marL="990600" lvl="1" indent="-533400">
              <a:spcBef>
                <a:spcPct val="0"/>
              </a:spcBef>
              <a:buClr>
                <a:schemeClr val="tx1"/>
              </a:buClr>
              <a:buSzTx/>
              <a:buFontTx/>
              <a:buAutoNum type="alphaLcPeriod"/>
            </a:pPr>
            <a:r>
              <a:rPr lang="en-US" altLang="en-US" sz="2400"/>
              <a:t>Works out accounting entries.</a:t>
            </a:r>
          </a:p>
          <a:p>
            <a:pPr marL="990600" lvl="1" indent="-533400">
              <a:spcBef>
                <a:spcPct val="0"/>
              </a:spcBef>
              <a:buClr>
                <a:schemeClr val="tx1"/>
              </a:buClr>
              <a:buSzTx/>
              <a:buFontTx/>
              <a:buAutoNum type="alphaLcPeriod"/>
            </a:pPr>
            <a:r>
              <a:rPr lang="en-US" altLang="en-US" sz="2400"/>
              <a:t>Together with the owner, compares this year’s and last year’s income statements.</a:t>
            </a:r>
          </a:p>
          <a:p>
            <a:pPr marL="990600" lvl="1" indent="-533400">
              <a:spcBef>
                <a:spcPct val="0"/>
              </a:spcBef>
              <a:buClr>
                <a:schemeClr val="tx1"/>
              </a:buClr>
              <a:buSzTx/>
              <a:buFontTx/>
              <a:buAutoNum type="alphaLcPeriod"/>
            </a:pPr>
            <a:r>
              <a:rPr lang="en-US" altLang="en-US" sz="2400"/>
              <a:t>Records accounting entries in the books.</a:t>
            </a:r>
          </a:p>
          <a:p>
            <a:pPr marL="990600" lvl="1" indent="-533400">
              <a:spcBef>
                <a:spcPct val="0"/>
              </a:spcBef>
              <a:buClr>
                <a:schemeClr val="tx1"/>
              </a:buClr>
              <a:buSzTx/>
              <a:buFontTx/>
              <a:buAutoNum type="alphaLcPeriod"/>
            </a:pPr>
            <a:r>
              <a:rPr lang="en-US" altLang="en-US" sz="2400"/>
              <a:t>Inquires about a suspected error made by the bank.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4C66-B46D-4E9F-B02C-CEC68E67BAA8}" type="slidenum">
              <a:rPr lang="en-US" altLang="en-US"/>
              <a:pPr/>
              <a:t>20</a:t>
            </a:fld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5763"/>
            <a:ext cx="9144000" cy="455612"/>
          </a:xfrm>
        </p:spPr>
        <p:txBody>
          <a:bodyPr/>
          <a:lstStyle/>
          <a:p>
            <a:pPr marL="838200" indent="-838200" algn="l">
              <a:lnSpc>
                <a:spcPct val="85000"/>
              </a:lnSpc>
              <a:buFontTx/>
              <a:buAutoNum type="arabicPeriod" startAt="3"/>
            </a:pPr>
            <a:r>
              <a:rPr lang="en-US" altLang="en-US" sz="2800"/>
              <a:t>Multiple choice: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990600"/>
            <a:ext cx="8991600" cy="5867400"/>
          </a:xfrm>
        </p:spPr>
        <p:txBody>
          <a:bodyPr>
            <a:normAutofit/>
          </a:bodyPr>
          <a:lstStyle/>
          <a:p>
            <a:pPr marL="609600" indent="-609600">
              <a:buFontTx/>
              <a:buAutoNum type="arabicPeriod" startAt="3"/>
            </a:pPr>
            <a:r>
              <a:rPr lang="en-US" altLang="en-US" sz="2600"/>
              <a:t>Which of the following statements does </a:t>
            </a:r>
            <a:r>
              <a:rPr lang="en-US" altLang="en-US" sz="2600" b="1"/>
              <a:t>not</a:t>
            </a:r>
            <a:r>
              <a:rPr lang="en-US" altLang="en-US" sz="2600"/>
              <a:t> fit the job title of an </a:t>
            </a:r>
            <a:r>
              <a:rPr lang="en-US" altLang="en-US" sz="2600" u="sng"/>
              <a:t>accountant</a:t>
            </a:r>
            <a:r>
              <a:rPr lang="en-US" altLang="en-US" sz="2600"/>
              <a:t>?</a:t>
            </a:r>
          </a:p>
          <a:p>
            <a:pPr marL="990600" lvl="1" indent="-533400">
              <a:spcBef>
                <a:spcPct val="0"/>
              </a:spcBef>
              <a:buClr>
                <a:schemeClr val="tx1"/>
              </a:buClr>
              <a:buSzTx/>
              <a:buFontTx/>
              <a:buAutoNum type="alphaLcPeriod"/>
            </a:pPr>
            <a:r>
              <a:rPr lang="en-US" altLang="en-US" sz="2400"/>
              <a:t>Is a professional person.</a:t>
            </a:r>
          </a:p>
          <a:p>
            <a:pPr marL="990600" lvl="1" indent="-533400">
              <a:spcBef>
                <a:spcPct val="0"/>
              </a:spcBef>
              <a:buClr>
                <a:schemeClr val="tx1"/>
              </a:buClr>
              <a:buSzTx/>
              <a:buFontTx/>
              <a:buAutoNum type="alphaLcPeriod"/>
            </a:pPr>
            <a:r>
              <a:rPr lang="en-US" altLang="en-US" sz="2400"/>
              <a:t>Has a broad knowledge of accounting.</a:t>
            </a:r>
          </a:p>
          <a:p>
            <a:pPr marL="990600" lvl="1" indent="-533400">
              <a:spcBef>
                <a:spcPct val="0"/>
              </a:spcBef>
              <a:buClr>
                <a:schemeClr val="tx1"/>
              </a:buClr>
              <a:buSzTx/>
              <a:buFontTx/>
              <a:buAutoNum type="alphaLcPeriod"/>
            </a:pPr>
            <a:r>
              <a:rPr lang="en-US" altLang="en-US" sz="2400"/>
              <a:t>Ensures the accuracy of the payroll deductions.</a:t>
            </a:r>
          </a:p>
          <a:p>
            <a:pPr marL="990600" lvl="1" indent="-533400">
              <a:spcBef>
                <a:spcPct val="0"/>
              </a:spcBef>
              <a:buClr>
                <a:schemeClr val="tx1"/>
              </a:buClr>
              <a:buSzTx/>
              <a:buFontTx/>
              <a:buAutoNum type="alphaLcPeriod"/>
            </a:pPr>
            <a:r>
              <a:rPr lang="en-US" altLang="en-US" sz="2400"/>
              <a:t>Discusses the business’s “cash flow” with the owners.</a:t>
            </a:r>
          </a:p>
          <a:p>
            <a:pPr marL="609600" indent="-609600">
              <a:buFontTx/>
              <a:buAutoNum type="arabicPeriod" startAt="3"/>
            </a:pPr>
            <a:r>
              <a:rPr lang="en-US" altLang="en-US" sz="2600"/>
              <a:t>Which of the following statements does </a:t>
            </a:r>
            <a:r>
              <a:rPr lang="en-US" altLang="en-US" sz="2600" b="1"/>
              <a:t>not</a:t>
            </a:r>
            <a:r>
              <a:rPr lang="en-US" altLang="en-US" sz="2600"/>
              <a:t> fit the job title of an </a:t>
            </a:r>
            <a:r>
              <a:rPr lang="en-US" altLang="en-US" sz="2600" u="sng"/>
              <a:t>accountant</a:t>
            </a:r>
            <a:r>
              <a:rPr lang="en-US" altLang="en-US" sz="2600"/>
              <a:t>?</a:t>
            </a:r>
          </a:p>
          <a:p>
            <a:pPr marL="990600" lvl="1" indent="-533400">
              <a:spcBef>
                <a:spcPct val="0"/>
              </a:spcBef>
              <a:buClr>
                <a:schemeClr val="tx1"/>
              </a:buClr>
              <a:buSzTx/>
              <a:buFontTx/>
              <a:buAutoNum type="alphaLcPeriod"/>
            </a:pPr>
            <a:r>
              <a:rPr lang="en-US" altLang="en-US" sz="2400"/>
              <a:t>Works out accounting entries.</a:t>
            </a:r>
          </a:p>
          <a:p>
            <a:pPr marL="990600" lvl="1" indent="-533400">
              <a:spcBef>
                <a:spcPct val="0"/>
              </a:spcBef>
              <a:buClr>
                <a:schemeClr val="tx1"/>
              </a:buClr>
              <a:buSzTx/>
              <a:buFontTx/>
              <a:buAutoNum type="alphaLcPeriod"/>
            </a:pPr>
            <a:r>
              <a:rPr lang="en-US" altLang="en-US" sz="2400"/>
              <a:t>Together with the owner, compares this year’s and last year’s income statements.</a:t>
            </a:r>
          </a:p>
          <a:p>
            <a:pPr marL="990600" lvl="1" indent="-533400">
              <a:spcBef>
                <a:spcPct val="0"/>
              </a:spcBef>
              <a:buClr>
                <a:schemeClr val="tx1"/>
              </a:buClr>
              <a:buSzTx/>
              <a:buFontTx/>
              <a:buAutoNum type="alphaLcPeriod"/>
            </a:pPr>
            <a:r>
              <a:rPr lang="en-US" altLang="en-US" sz="2400"/>
              <a:t>Records accounting entries in the books.</a:t>
            </a:r>
          </a:p>
          <a:p>
            <a:pPr marL="990600" lvl="1" indent="-533400">
              <a:spcBef>
                <a:spcPct val="0"/>
              </a:spcBef>
              <a:buClr>
                <a:schemeClr val="tx1"/>
              </a:buClr>
              <a:buSzTx/>
              <a:buFontTx/>
              <a:buAutoNum type="alphaLcPeriod"/>
            </a:pPr>
            <a:r>
              <a:rPr lang="en-US" altLang="en-US" sz="2400"/>
              <a:t>Inquires about a suspected error made by the bank.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A4BF8-E28A-4E70-AEA4-642B4B8DC172}" type="slidenum">
              <a:rPr lang="en-US" altLang="en-US"/>
              <a:pPr/>
              <a:t>21</a:t>
            </a:fld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76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76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5763"/>
            <a:ext cx="9144000" cy="455612"/>
          </a:xfrm>
        </p:spPr>
        <p:txBody>
          <a:bodyPr/>
          <a:lstStyle/>
          <a:p>
            <a:pPr marL="838200" indent="-838200" algn="l">
              <a:lnSpc>
                <a:spcPct val="85000"/>
              </a:lnSpc>
              <a:buFontTx/>
              <a:buAutoNum type="arabicPeriod" startAt="3"/>
            </a:pPr>
            <a:r>
              <a:rPr lang="en-US" altLang="en-US" sz="2800"/>
              <a:t>Multiple choice: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990600"/>
            <a:ext cx="8991600" cy="5867400"/>
          </a:xfrm>
        </p:spPr>
        <p:txBody>
          <a:bodyPr/>
          <a:lstStyle/>
          <a:p>
            <a:pPr marL="609600" indent="-609600">
              <a:buFontTx/>
              <a:buAutoNum type="arabicPeriod" startAt="5"/>
            </a:pPr>
            <a:r>
              <a:rPr lang="en-US" altLang="en-US" sz="2600" dirty="0"/>
              <a:t>Which of the following does </a:t>
            </a:r>
            <a:r>
              <a:rPr lang="en-US" altLang="en-US" sz="2600" b="1" dirty="0"/>
              <a:t>not</a:t>
            </a:r>
            <a:r>
              <a:rPr lang="en-US" altLang="en-US" sz="2600" dirty="0"/>
              <a:t> fit the facts about computers?</a:t>
            </a:r>
          </a:p>
          <a:p>
            <a:pPr marL="990600" lvl="1" indent="-533400">
              <a:spcBef>
                <a:spcPct val="0"/>
              </a:spcBef>
              <a:buClr>
                <a:schemeClr val="tx1"/>
              </a:buClr>
              <a:buSzTx/>
              <a:buFontTx/>
              <a:buAutoNum type="alphaLcPeriod"/>
            </a:pPr>
            <a:r>
              <a:rPr lang="en-US" altLang="en-US" sz="2400" dirty="0"/>
              <a:t>Ideal machine for use in an accounting environment.</a:t>
            </a:r>
          </a:p>
          <a:p>
            <a:pPr marL="990600" lvl="1" indent="-533400">
              <a:spcBef>
                <a:spcPct val="0"/>
              </a:spcBef>
              <a:buClr>
                <a:schemeClr val="tx1"/>
              </a:buClr>
              <a:buSzTx/>
              <a:buFontTx/>
              <a:buAutoNum type="alphaLcPeriod"/>
            </a:pPr>
            <a:r>
              <a:rPr lang="en-US" altLang="en-US" sz="2400" dirty="0"/>
              <a:t>Handles large quantities of data.</a:t>
            </a:r>
          </a:p>
          <a:p>
            <a:pPr marL="990600" lvl="1" indent="-533400">
              <a:spcBef>
                <a:spcPct val="0"/>
              </a:spcBef>
              <a:buClr>
                <a:schemeClr val="tx1"/>
              </a:buClr>
              <a:buSzTx/>
              <a:buFontTx/>
              <a:buAutoNum type="alphaLcPeriod"/>
            </a:pPr>
            <a:r>
              <a:rPr lang="en-US" altLang="en-US" sz="2400" dirty="0"/>
              <a:t>Produce better profit figures.</a:t>
            </a:r>
          </a:p>
          <a:p>
            <a:pPr marL="990600" lvl="1" indent="-533400">
              <a:spcBef>
                <a:spcPct val="0"/>
              </a:spcBef>
              <a:buClr>
                <a:schemeClr val="tx1"/>
              </a:buClr>
              <a:buSzTx/>
              <a:buFontTx/>
              <a:buAutoNum type="alphaLcPeriod"/>
            </a:pPr>
            <a:r>
              <a:rPr lang="en-US" altLang="en-US" sz="2400" dirty="0"/>
              <a:t>Provide information for management very quickly.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D8E30-4E2D-43A2-9A17-3AC309509069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76200" y="3322353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838200" indent="-838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38200" indent="-838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38200" indent="-838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838200" indent="-838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838200" indent="-838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295400" indent="-838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752600" indent="-838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209800" indent="-838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2667000" indent="-838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5000"/>
              </a:lnSpc>
              <a:buFontTx/>
              <a:buAutoNum type="arabicPeriod" startAt="4"/>
            </a:pPr>
            <a:r>
              <a:rPr lang="en-US" altLang="en-US" sz="2800" dirty="0">
                <a:solidFill>
                  <a:schemeClr val="tx2"/>
                </a:solidFill>
                <a:latin typeface="Arial Black" panose="020B0A04020102020204" pitchFamily="34" charset="0"/>
              </a:rPr>
              <a:t>Group Presentation Assignment: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182217" y="3924300"/>
            <a:ext cx="8382000" cy="2308324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b="1" i="1" u="sng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Assignment</a:t>
            </a:r>
            <a:r>
              <a:rPr lang="en-US" altLang="en-US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:  In groups of 2-3 research and present on topics of interest relating the accounting. This is a short presentation (5-10 minutes) and the goal is reinforce presentation skills while discovering more about the accounting profession. Some sample topics include: What is a CPA? How do you become a CPA? What are some careers in accounting and the related schooling requirements? Select a university (UBC, SFU, Kwantlen…) and discuss their accounting program). Emphasis should be placed on content, presentation skills/class engagement.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 autoUpdateAnimBg="0"/>
      <p:bldP spid="28676" grpId="0" autoUpdateAnimBg="0"/>
      <p:bldP spid="28677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en-US" altLang="en-US"/>
              <a:t>What is Accounting?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371600"/>
            <a:ext cx="7772400" cy="4724400"/>
          </a:xfrm>
        </p:spPr>
        <p:txBody>
          <a:bodyPr/>
          <a:lstStyle/>
          <a:p>
            <a:r>
              <a:rPr lang="en-US" altLang="en-US"/>
              <a:t>According to Merriam-Webster’s dictionary accounting is …</a:t>
            </a:r>
          </a:p>
          <a:p>
            <a:pPr>
              <a:buFontTx/>
              <a:buNone/>
            </a:pPr>
            <a:endParaRPr lang="en-US" alt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87BB0-64B4-46C6-97FA-AE0A5587D466}" type="slidenum">
              <a:rPr lang="en-US" altLang="en-US"/>
              <a:pPr/>
              <a:t>3</a:t>
            </a:fld>
            <a:endParaRPr lang="en-US" altLang="en-US"/>
          </a:p>
        </p:txBody>
      </p:sp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685800" y="1889125"/>
          <a:ext cx="7924800" cy="4938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Bitmap Image" r:id="rId3" imgW="5334745" imgH="3323810" progId="Paint.Picture">
                  <p:embed/>
                </p:oleObj>
              </mc:Choice>
              <mc:Fallback>
                <p:oleObj name="Bitmap Image" r:id="rId3" imgW="5334745" imgH="3323810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889125"/>
                        <a:ext cx="7924800" cy="4938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42900" y="2514600"/>
            <a:ext cx="8610600" cy="1938992"/>
          </a:xfrm>
          <a:prstGeom prst="rect">
            <a:avLst/>
          </a:prstGeom>
          <a:solidFill>
            <a:schemeClr val="bg1"/>
          </a:solidFill>
          <a:ln w="5080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000" dirty="0"/>
              <a:t>1 : the system of dealing with financial data that </a:t>
            </a:r>
            <a:r>
              <a:rPr lang="en-US" altLang="en-US" sz="4000" b="1" u="sng" dirty="0"/>
              <a:t>provides information </a:t>
            </a:r>
            <a:r>
              <a:rPr lang="en-US" altLang="en-US" sz="4000" dirty="0"/>
              <a:t>for </a:t>
            </a:r>
            <a:r>
              <a:rPr lang="en-US" altLang="en-US" sz="4000" b="1" u="sng" dirty="0"/>
              <a:t>decision</a:t>
            </a:r>
            <a:r>
              <a:rPr lang="en-US" altLang="en-US" sz="4000" dirty="0"/>
              <a:t> making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autoUpdateAnimBg="0"/>
      <p:bldP spid="7174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en-US" altLang="en-US"/>
              <a:t>What is Accounting?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47800"/>
            <a:ext cx="7772400" cy="4648200"/>
          </a:xfrm>
        </p:spPr>
        <p:txBody>
          <a:bodyPr>
            <a:normAutofit/>
          </a:bodyPr>
          <a:lstStyle/>
          <a:p>
            <a:r>
              <a:rPr lang="en-US" altLang="en-US" sz="3600"/>
              <a:t>Does accounting only apply in the business world?</a:t>
            </a:r>
          </a:p>
          <a:p>
            <a:r>
              <a:rPr lang="en-US" altLang="en-US" sz="3600"/>
              <a:t>What day-to-day activities are related to accounting?</a:t>
            </a:r>
          </a:p>
          <a:p>
            <a:r>
              <a:rPr lang="en-US" altLang="en-US" sz="3600"/>
              <a:t>Can you think of any games that would lend themselves to the world of accounting?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493D-1FDE-4F1E-AA07-0CF9BFC462D2}" type="slidenum">
              <a:rPr lang="en-US" altLang="en-US"/>
              <a:pPr/>
              <a:t>4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en-US" altLang="en-US"/>
              <a:t>Why Study Accounting?</a:t>
            </a:r>
          </a:p>
        </p:txBody>
      </p:sp>
      <p:sp>
        <p:nvSpPr>
          <p:cNvPr id="5123" name="AutoShape 3"/>
          <p:cNvSpPr>
            <a:spLocks noGrp="1" noChangeAspect="1" noChangeArrowheads="1"/>
          </p:cNvSpPr>
          <p:nvPr>
            <p:ph idx="1"/>
          </p:nvPr>
        </p:nvSpPr>
        <p:spPr>
          <a:xfrm>
            <a:off x="685800" y="1600200"/>
            <a:ext cx="77724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3600" dirty="0"/>
              <a:t>Accounting on the job.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altLang="en-US" dirty="0"/>
              <a:t>Great background knowledge for many careers</a:t>
            </a:r>
          </a:p>
          <a:p>
            <a:pPr>
              <a:lnSpc>
                <a:spcPct val="90000"/>
              </a:lnSpc>
            </a:pPr>
            <a:r>
              <a:rPr lang="en-US" altLang="en-US" sz="3600" dirty="0"/>
              <a:t>Accounting in daily life.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altLang="en-US" dirty="0"/>
              <a:t>Balancing your bank book, filing your tax returns, preparing personal budgets, etc.</a:t>
            </a:r>
          </a:p>
          <a:p>
            <a:pPr>
              <a:lnSpc>
                <a:spcPct val="90000"/>
              </a:lnSpc>
            </a:pPr>
            <a:r>
              <a:rPr lang="en-US" altLang="en-US" sz="3600" dirty="0"/>
              <a:t>Owning your own business.</a:t>
            </a:r>
          </a:p>
          <a:p>
            <a:pPr>
              <a:lnSpc>
                <a:spcPct val="90000"/>
              </a:lnSpc>
            </a:pPr>
            <a:r>
              <a:rPr lang="en-US" altLang="en-US" sz="3600" dirty="0"/>
              <a:t>Accounting as a profession.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altLang="en-US" dirty="0"/>
              <a:t>CPA: CA, CMA, CGA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BA26-1A6F-445C-B7DD-710163FD01BA}" type="slidenum">
              <a:rPr lang="en-US" altLang="en-US"/>
              <a:pPr/>
              <a:t>5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2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en-US" altLang="en-US"/>
              <a:t>Five Main Activities?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447800"/>
            <a:ext cx="8686800" cy="4648200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altLang="en-US" sz="3600"/>
              <a:t>Gathering financial information.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3600"/>
              <a:t>Preparing and collecting permanent records.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3600"/>
              <a:t>Rearranging, summarizing, and classifying financial information.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E1834-5F3F-4A2C-B065-06306A9CBCBC}" type="slidenum">
              <a:rPr lang="en-US" altLang="en-US"/>
              <a:pPr/>
              <a:t>6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en-US" altLang="en-US"/>
              <a:t>Five Main Activities?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447800"/>
            <a:ext cx="8763000" cy="51816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 startAt="4"/>
            </a:pPr>
            <a:r>
              <a:rPr lang="en-US" altLang="en-US" sz="3600"/>
              <a:t>Preparing information reports and summaries to:</a:t>
            </a:r>
          </a:p>
          <a:p>
            <a:pPr marL="990600" lvl="1" indent="-533400">
              <a:lnSpc>
                <a:spcPct val="90000"/>
              </a:lnSpc>
              <a:buFontTx/>
              <a:buAutoNum type="alphaLcPeriod"/>
            </a:pPr>
            <a:r>
              <a:rPr lang="en-US" altLang="en-US" sz="3200"/>
              <a:t>Help management reach decisions;</a:t>
            </a:r>
          </a:p>
          <a:p>
            <a:pPr marL="990600" lvl="1" indent="-533400">
              <a:lnSpc>
                <a:spcPct val="90000"/>
              </a:lnSpc>
              <a:buFontTx/>
              <a:buAutoNum type="alphaLcPeriod"/>
            </a:pPr>
            <a:r>
              <a:rPr lang="en-US" altLang="en-US" sz="3200"/>
              <a:t>Serve the needs of groups outside the business; and </a:t>
            </a:r>
          </a:p>
          <a:p>
            <a:pPr marL="990600" lvl="1" indent="-533400">
              <a:lnSpc>
                <a:spcPct val="90000"/>
              </a:lnSpc>
              <a:buFontTx/>
              <a:buAutoNum type="alphaLcPeriod"/>
            </a:pPr>
            <a:r>
              <a:rPr lang="en-US" altLang="en-US" sz="3200"/>
              <a:t>Measure the profitability of the business.</a:t>
            </a:r>
          </a:p>
          <a:p>
            <a:pPr marL="609600" indent="-609600">
              <a:lnSpc>
                <a:spcPct val="90000"/>
              </a:lnSpc>
              <a:buFontTx/>
              <a:buAutoNum type="arabicPeriod" startAt="4"/>
            </a:pPr>
            <a:r>
              <a:rPr lang="en-US" altLang="en-US" sz="3600"/>
              <a:t>To establish controls to promote accuracy and honesty among employees.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96A1-99D5-4676-A116-E1E6DCCD800D}" type="slidenum">
              <a:rPr lang="en-US" altLang="en-US"/>
              <a:pPr/>
              <a:t>7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bldLvl="2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9075"/>
            <a:ext cx="7772400" cy="12985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Forms of Business Ownership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193800" y="2057400"/>
            <a:ext cx="6781800" cy="4648200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altLang="en-US" sz="4000"/>
              <a:t>Sole proprietorship.</a:t>
            </a:r>
          </a:p>
          <a:p>
            <a:pPr marL="990600" lvl="1" indent="-533400">
              <a:buFont typeface="Wingdings" panose="05000000000000000000" pitchFamily="2" charset="2"/>
              <a:buChar char="Ø"/>
            </a:pPr>
            <a:r>
              <a:rPr lang="en-US" altLang="en-US" sz="3200"/>
              <a:t>One owner.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4000"/>
              <a:t>Partnership.</a:t>
            </a:r>
          </a:p>
          <a:p>
            <a:pPr marL="990600" lvl="1" indent="-533400">
              <a:buFont typeface="Wingdings" panose="05000000000000000000" pitchFamily="2" charset="2"/>
              <a:buChar char="Ø"/>
            </a:pPr>
            <a:r>
              <a:rPr lang="en-US" altLang="en-US" sz="3200"/>
              <a:t>More than one owner.</a:t>
            </a:r>
            <a:endParaRPr lang="en-US" altLang="en-US" sz="3600"/>
          </a:p>
          <a:p>
            <a:pPr marL="609600" indent="-609600">
              <a:buFontTx/>
              <a:buAutoNum type="arabicPeriod"/>
            </a:pPr>
            <a:r>
              <a:rPr lang="en-US" altLang="en-US" sz="4000"/>
              <a:t>Corporations.</a:t>
            </a:r>
          </a:p>
          <a:p>
            <a:pPr marL="990600" lvl="1" indent="-533400">
              <a:buFont typeface="Wingdings" panose="05000000000000000000" pitchFamily="2" charset="2"/>
              <a:buChar char="Ø"/>
            </a:pPr>
            <a:r>
              <a:rPr lang="en-US" altLang="en-US" sz="3200"/>
              <a:t>Owned by shareholders.</a:t>
            </a:r>
            <a:endParaRPr lang="en-US" altLang="en-US" sz="360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8C044-2272-4A3F-912D-FFF5DCAA933B}" type="slidenum">
              <a:rPr lang="en-US" altLang="en-US"/>
              <a:pPr/>
              <a:t>8</a:t>
            </a:fld>
            <a:endParaRPr lang="en-US" altLang="en-US"/>
          </a:p>
        </p:txBody>
      </p:sp>
      <p:grpSp>
        <p:nvGrpSpPr>
          <p:cNvPr id="10244" name="Group 4"/>
          <p:cNvGrpSpPr>
            <a:grpSpLocks/>
          </p:cNvGrpSpPr>
          <p:nvPr/>
        </p:nvGrpSpPr>
        <p:grpSpPr bwMode="auto">
          <a:xfrm>
            <a:off x="838200" y="1905000"/>
            <a:ext cx="8267700" cy="3111500"/>
            <a:chOff x="552" y="824"/>
            <a:chExt cx="5208" cy="1960"/>
          </a:xfrm>
        </p:grpSpPr>
        <p:sp>
          <p:nvSpPr>
            <p:cNvPr id="10245" name="Oval 5"/>
            <p:cNvSpPr>
              <a:spLocks noChangeArrowheads="1"/>
            </p:cNvSpPr>
            <p:nvPr/>
          </p:nvSpPr>
          <p:spPr bwMode="auto">
            <a:xfrm>
              <a:off x="552" y="824"/>
              <a:ext cx="3456" cy="624"/>
            </a:xfrm>
            <a:prstGeom prst="ellips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6" name="AutoShape 6"/>
            <p:cNvSpPr>
              <a:spLocks noChangeArrowheads="1"/>
            </p:cNvSpPr>
            <p:nvPr/>
          </p:nvSpPr>
          <p:spPr bwMode="auto">
            <a:xfrm>
              <a:off x="4128" y="1824"/>
              <a:ext cx="1632" cy="960"/>
            </a:xfrm>
            <a:prstGeom prst="wedgeRoundRectCallout">
              <a:avLst>
                <a:gd name="adj1" fmla="val -62380"/>
                <a:gd name="adj2" fmla="val -104167"/>
                <a:gd name="adj3" fmla="val 16667"/>
              </a:avLst>
            </a:prstGeom>
            <a:noFill/>
            <a:ln w="508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en-US" altLang="en-US" sz="2800" b="1">
                  <a:solidFill>
                    <a:srgbClr val="FF0000"/>
                  </a:solidFill>
                  <a:latin typeface="Arial" panose="020B0604020202020204" pitchFamily="34" charset="0"/>
                </a:rPr>
                <a:t>The focus of </a:t>
              </a:r>
              <a:r>
                <a:rPr lang="en-US" altLang="en-US" sz="2800" b="1" u="sng">
                  <a:solidFill>
                    <a:srgbClr val="FF0000"/>
                  </a:solidFill>
                  <a:latin typeface="Arial" panose="020B0604020202020204" pitchFamily="34" charset="0"/>
                </a:rPr>
                <a:t>most</a:t>
              </a:r>
              <a:r>
                <a:rPr lang="en-US" altLang="en-US" sz="2800" b="1">
                  <a:solidFill>
                    <a:srgbClr val="FF0000"/>
                  </a:solidFill>
                  <a:latin typeface="Arial" panose="020B0604020202020204" pitchFamily="34" charset="0"/>
                </a:rPr>
                <a:t> of this course.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bldLvl="2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en-US" altLang="en-US"/>
              <a:t>Types of Business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idx="1"/>
          </p:nvPr>
        </p:nvSpPr>
        <p:spPr>
          <a:xfrm>
            <a:off x="1193800" y="1447800"/>
            <a:ext cx="6781800" cy="4648200"/>
          </a:xfrm>
        </p:spPr>
        <p:txBody>
          <a:bodyPr>
            <a:normAutofit/>
          </a:bodyPr>
          <a:lstStyle/>
          <a:p>
            <a:pPr marL="609600" indent="-609600">
              <a:buFontTx/>
              <a:buAutoNum type="arabicPeriod"/>
            </a:pPr>
            <a:r>
              <a:rPr lang="en-US" altLang="en-US" sz="4000"/>
              <a:t>Service Business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4000"/>
              <a:t>Merchandising Business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4000"/>
              <a:t>Manufacturing or Producing Business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4000"/>
              <a:t>Non-Profit Organizations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D600E-2E0B-4B15-8379-89FE1C8A113B}" type="slidenum">
              <a:rPr lang="en-US" altLang="en-US"/>
              <a:pPr/>
              <a:t>9</a:t>
            </a:fld>
            <a:endParaRPr lang="en-US" altLang="en-US"/>
          </a:p>
        </p:txBody>
      </p:sp>
      <p:grpSp>
        <p:nvGrpSpPr>
          <p:cNvPr id="1030" name="Group 6"/>
          <p:cNvGrpSpPr>
            <a:grpSpLocks/>
          </p:cNvGrpSpPr>
          <p:nvPr/>
        </p:nvGrpSpPr>
        <p:grpSpPr bwMode="auto">
          <a:xfrm>
            <a:off x="876300" y="1308100"/>
            <a:ext cx="8267700" cy="3111500"/>
            <a:chOff x="552" y="824"/>
            <a:chExt cx="5208" cy="1960"/>
          </a:xfrm>
        </p:grpSpPr>
        <p:sp>
          <p:nvSpPr>
            <p:cNvPr id="1028" name="Oval 4"/>
            <p:cNvSpPr>
              <a:spLocks noChangeArrowheads="1"/>
            </p:cNvSpPr>
            <p:nvPr/>
          </p:nvSpPr>
          <p:spPr bwMode="auto">
            <a:xfrm>
              <a:off x="552" y="824"/>
              <a:ext cx="3456" cy="624"/>
            </a:xfrm>
            <a:prstGeom prst="ellips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9" name="AutoShape 5"/>
            <p:cNvSpPr>
              <a:spLocks noChangeArrowheads="1"/>
            </p:cNvSpPr>
            <p:nvPr/>
          </p:nvSpPr>
          <p:spPr bwMode="auto">
            <a:xfrm>
              <a:off x="4128" y="1824"/>
              <a:ext cx="1632" cy="960"/>
            </a:xfrm>
            <a:prstGeom prst="wedgeRoundRectCallout">
              <a:avLst>
                <a:gd name="adj1" fmla="val -62380"/>
                <a:gd name="adj2" fmla="val -104167"/>
                <a:gd name="adj3" fmla="val 16667"/>
              </a:avLst>
            </a:prstGeom>
            <a:noFill/>
            <a:ln w="508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en-US" altLang="en-US" sz="2800" b="1">
                  <a:solidFill>
                    <a:srgbClr val="FF0000"/>
                  </a:solidFill>
                  <a:latin typeface="Arial" panose="020B0604020202020204" pitchFamily="34" charset="0"/>
                </a:rPr>
                <a:t>The focus of </a:t>
              </a:r>
              <a:r>
                <a:rPr lang="en-US" altLang="en-US" sz="2800" b="1" u="sng">
                  <a:solidFill>
                    <a:srgbClr val="FF0000"/>
                  </a:solidFill>
                  <a:latin typeface="Arial" panose="020B0604020202020204" pitchFamily="34" charset="0"/>
                </a:rPr>
                <a:t>most</a:t>
              </a:r>
              <a:r>
                <a:rPr lang="en-US" altLang="en-US" sz="2800" b="1">
                  <a:solidFill>
                    <a:srgbClr val="FF0000"/>
                  </a:solidFill>
                  <a:latin typeface="Arial" panose="020B0604020202020204" pitchFamily="34" charset="0"/>
                </a:rPr>
                <a:t> of this course.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4411F7DD5C6C459FC97DBBC931C6A7" ma:contentTypeVersion="0" ma:contentTypeDescription="Create a new document." ma:contentTypeScope="" ma:versionID="84381ce9a4052e56fd148509998a743b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68167935-C2C0-4AB7-9B0B-6B4A7E54402B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82C83D3-8532-4BAF-9A9C-9CB414FE3AA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0E77698-C34C-4B1A-A4B3-19315BFF19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406</TotalTime>
  <Words>1234</Words>
  <Application>Microsoft Office PowerPoint</Application>
  <PresentationFormat>On-screen Show (4:3)</PresentationFormat>
  <Paragraphs>202</Paragraphs>
  <Slides>22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Arial Black</vt:lpstr>
      <vt:lpstr>Calibri</vt:lpstr>
      <vt:lpstr>Rockwell</vt:lpstr>
      <vt:lpstr>Rockwell Condensed</vt:lpstr>
      <vt:lpstr>Tahoma</vt:lpstr>
      <vt:lpstr>Times New Roman</vt:lpstr>
      <vt:lpstr>Wingdings</vt:lpstr>
      <vt:lpstr>Wood Type</vt:lpstr>
      <vt:lpstr>Bitmap Image</vt:lpstr>
      <vt:lpstr>Financial Accounting Fundamentals</vt:lpstr>
      <vt:lpstr>PowerPoint Presentation</vt:lpstr>
      <vt:lpstr>What is Accounting?</vt:lpstr>
      <vt:lpstr>What is Accounting?</vt:lpstr>
      <vt:lpstr>Why Study Accounting?</vt:lpstr>
      <vt:lpstr>Five Main Activities? </vt:lpstr>
      <vt:lpstr>Five Main Activities? </vt:lpstr>
      <vt:lpstr>Forms of Business Ownership</vt:lpstr>
      <vt:lpstr>Types of Business</vt:lpstr>
      <vt:lpstr>The Accounting Cycle</vt:lpstr>
      <vt:lpstr>PowerPoint Presentation</vt:lpstr>
      <vt:lpstr>Roles in Accounting</vt:lpstr>
      <vt:lpstr>Roles in Accounting</vt:lpstr>
      <vt:lpstr>Roles in Accounting</vt:lpstr>
      <vt:lpstr>Class / Homework</vt:lpstr>
      <vt:lpstr>Identify which accounting term best matches the following statements.</vt:lpstr>
      <vt:lpstr>Identify which accounting term best matches the following statements.</vt:lpstr>
      <vt:lpstr>For each of following statements, fill in the blank with accountant, accounting or accounting clerk.</vt:lpstr>
      <vt:lpstr>For each of following statements, fill in the blank with accountant, accounting or accounting clerk.</vt:lpstr>
      <vt:lpstr>Multiple choice:</vt:lpstr>
      <vt:lpstr>Multiple choice:</vt:lpstr>
      <vt:lpstr>Multiple choice: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Accounting Fundamentals BAF 3M0</dc:title>
  <dc:creator>Gilroy</dc:creator>
  <cp:lastModifiedBy>Terry Tekatch</cp:lastModifiedBy>
  <cp:revision>17</cp:revision>
  <dcterms:created xsi:type="dcterms:W3CDTF">2008-02-05T03:13:50Z</dcterms:created>
  <dcterms:modified xsi:type="dcterms:W3CDTF">2017-01-29T00:38:19Z</dcterms:modified>
</cp:coreProperties>
</file>