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4"/>
  </p:notesMasterIdLst>
  <p:sldIdLst>
    <p:sldId id="256" r:id="rId2"/>
    <p:sldId id="303" r:id="rId3"/>
    <p:sldId id="285" r:id="rId4"/>
    <p:sldId id="304" r:id="rId5"/>
    <p:sldId id="306" r:id="rId6"/>
    <p:sldId id="309" r:id="rId7"/>
    <p:sldId id="310" r:id="rId8"/>
    <p:sldId id="305" r:id="rId9"/>
    <p:sldId id="308" r:id="rId10"/>
    <p:sldId id="307" r:id="rId11"/>
    <p:sldId id="311" r:id="rId12"/>
    <p:sldId id="313" r:id="rId13"/>
    <p:sldId id="314" r:id="rId14"/>
    <p:sldId id="312" r:id="rId15"/>
    <p:sldId id="315" r:id="rId16"/>
    <p:sldId id="316" r:id="rId17"/>
    <p:sldId id="317" r:id="rId18"/>
    <p:sldId id="319" r:id="rId19"/>
    <p:sldId id="318" r:id="rId20"/>
    <p:sldId id="320" r:id="rId21"/>
    <p:sldId id="322" r:id="rId22"/>
    <p:sldId id="261" r:id="rId23"/>
  </p:sldIdLst>
  <p:sldSz cx="9144000" cy="5143500" type="screen16x9"/>
  <p:notesSz cx="6858000" cy="9144000"/>
  <p:embeddedFontLst>
    <p:embeddedFont>
      <p:font typeface="Montserrat" panose="020B0604020202020204" charset="0"/>
      <p:regular r:id="rId25"/>
      <p:bold r:id="rId26"/>
    </p:embeddedFont>
    <p:embeddedFont>
      <p:font typeface="Karla" panose="020B0604020202020204" charset="0"/>
      <p:regular r:id="rId27"/>
      <p:bold r:id="rId28"/>
      <p:italic r:id="rId29"/>
      <p:boldItalic r:id="rId30"/>
    </p:embeddedFont>
  </p:embeddedFontLst>
  <p:custDataLst>
    <p:tags r:id="rId31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787878"/>
    <a:srgbClr val="FF3399"/>
    <a:srgbClr val="FCFCFC"/>
    <a:srgbClr val="FEFEFE"/>
    <a:srgbClr val="FFC000"/>
    <a:srgbClr val="FD7225"/>
    <a:srgbClr val="3399FF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FA2F6D9-CF29-494D-B91F-20BF61D65C53}">
  <a:tblStyle styleId="{FFA2F6D9-CF29-494D-B91F-20BF61D65C53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670" autoAdjust="0"/>
  </p:normalViewPr>
  <p:slideViewPr>
    <p:cSldViewPr snapToGrid="0">
      <p:cViewPr varScale="1">
        <p:scale>
          <a:sx n="87" d="100"/>
          <a:sy n="87" d="100"/>
        </p:scale>
        <p:origin x="10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845347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2374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50509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Before we get to the actually structure of balance sheet, we shall see the components that make up the balance sheet.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55944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42432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95499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43383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29735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78714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06218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12248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1206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88701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84992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06700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3106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8859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4675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535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6208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564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6364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6091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218925" y="-9675"/>
            <a:ext cx="5276875" cy="5167075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10" name="Shape 10"/>
          <p:cNvSpPr/>
          <p:nvPr/>
        </p:nvSpPr>
        <p:spPr>
          <a:xfrm>
            <a:off x="-9675" y="-9675"/>
            <a:ext cx="5276875" cy="5167075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648300" y="3175950"/>
            <a:ext cx="3530700" cy="11819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3600"/>
            </a:lvl1pPr>
            <a:lvl2pPr lvl="1">
              <a:spcBef>
                <a:spcPts val="0"/>
              </a:spcBef>
              <a:buSzPct val="100000"/>
              <a:defRPr sz="3600"/>
            </a:lvl2pPr>
            <a:lvl3pPr lvl="2">
              <a:spcBef>
                <a:spcPts val="0"/>
              </a:spcBef>
              <a:buSzPct val="100000"/>
              <a:defRPr sz="3600"/>
            </a:lvl3pPr>
            <a:lvl4pPr lvl="3">
              <a:spcBef>
                <a:spcPts val="0"/>
              </a:spcBef>
              <a:buSzPct val="100000"/>
              <a:defRPr sz="3600"/>
            </a:lvl4pPr>
            <a:lvl5pPr lvl="4">
              <a:spcBef>
                <a:spcPts val="0"/>
              </a:spcBef>
              <a:buSzPct val="100000"/>
              <a:defRPr sz="3600"/>
            </a:lvl5pPr>
            <a:lvl6pPr lvl="5">
              <a:spcBef>
                <a:spcPts val="0"/>
              </a:spcBef>
              <a:buSzPct val="100000"/>
              <a:defRPr sz="3600"/>
            </a:lvl6pPr>
            <a:lvl7pPr lvl="6">
              <a:spcBef>
                <a:spcPts val="0"/>
              </a:spcBef>
              <a:buSzPct val="100000"/>
              <a:defRPr sz="3600"/>
            </a:lvl7pPr>
            <a:lvl8pPr lvl="7">
              <a:spcBef>
                <a:spcPts val="0"/>
              </a:spcBef>
              <a:buSzPct val="100000"/>
              <a:defRPr sz="3600"/>
            </a:lvl8pPr>
            <a:lvl9pPr lvl="8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218925" y="-9675"/>
            <a:ext cx="5276875" cy="5167075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14" name="Shape 14"/>
          <p:cNvSpPr/>
          <p:nvPr/>
        </p:nvSpPr>
        <p:spPr>
          <a:xfrm>
            <a:off x="-9675" y="-9675"/>
            <a:ext cx="5276875" cy="5167075"/>
          </a:xfrm>
          <a:custGeom>
            <a:avLst/>
            <a:gdLst/>
            <a:ahLst/>
            <a:cxnLst/>
            <a:rect l="0" t="0" r="0" b="0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648300" y="1354750"/>
            <a:ext cx="3522300" cy="298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3000"/>
            </a:lvl1pPr>
            <a:lvl2pPr lvl="1" rtl="0">
              <a:spcBef>
                <a:spcPts val="0"/>
              </a:spcBef>
              <a:buSzPct val="100000"/>
              <a:defRPr sz="3000"/>
            </a:lvl2pPr>
            <a:lvl3pPr lvl="2" rtl="0">
              <a:spcBef>
                <a:spcPts val="0"/>
              </a:spcBef>
              <a:buSzPct val="100000"/>
              <a:defRPr sz="3000"/>
            </a:lvl3pPr>
            <a:lvl4pPr lvl="3" rtl="0">
              <a:spcBef>
                <a:spcPts val="0"/>
              </a:spcBef>
              <a:buSzPct val="100000"/>
              <a:defRPr sz="3000"/>
            </a:lvl4pPr>
            <a:lvl5pPr lvl="4" rtl="0">
              <a:spcBef>
                <a:spcPts val="0"/>
              </a:spcBef>
              <a:buSzPct val="100000"/>
              <a:defRPr sz="3000"/>
            </a:lvl5pPr>
            <a:lvl6pPr lvl="5" rtl="0">
              <a:spcBef>
                <a:spcPts val="0"/>
              </a:spcBef>
              <a:buSzPct val="100000"/>
              <a:defRPr sz="3000"/>
            </a:lvl6pPr>
            <a:lvl7pPr lvl="6" rtl="0">
              <a:spcBef>
                <a:spcPts val="0"/>
              </a:spcBef>
              <a:buSzPct val="100000"/>
              <a:defRPr sz="3000"/>
            </a:lvl7pPr>
            <a:lvl8pPr lvl="7" rtl="0">
              <a:spcBef>
                <a:spcPts val="0"/>
              </a:spcBef>
              <a:buSzPct val="100000"/>
              <a:defRPr sz="3000"/>
            </a:lvl8pPr>
            <a:lvl9pPr lvl="8" rtl="0">
              <a:spcBef>
                <a:spcPts val="0"/>
              </a:spcBef>
              <a:buSzPct val="100000"/>
              <a:defRPr sz="30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6724950" y="3265700"/>
            <a:ext cx="1906199" cy="1031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22860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33" name="Shape 33"/>
          <p:cNvSpPr/>
          <p:nvPr/>
        </p:nvSpPr>
        <p:spPr>
          <a:xfrm>
            <a:off x="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838250" y="1504950"/>
            <a:ext cx="5324100" cy="2255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22860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9" name="Shape 59"/>
          <p:cNvSpPr/>
          <p:nvPr/>
        </p:nvSpPr>
        <p:spPr>
          <a:xfrm>
            <a:off x="0" y="-10437"/>
            <a:ext cx="8229314" cy="5164386"/>
          </a:xfrm>
          <a:custGeom>
            <a:avLst/>
            <a:gdLst/>
            <a:ahLst/>
            <a:cxnLst/>
            <a:rect l="0" t="0" r="0" b="0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C34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741100"/>
            <a:ext cx="5185199" cy="474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buClr>
                <a:srgbClr val="999999"/>
              </a:buClr>
              <a:buSzPct val="100000"/>
              <a:buFont typeface="Montserrat"/>
              <a:buNone/>
              <a:defRPr sz="2400" b="1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352550"/>
            <a:ext cx="5185199" cy="225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666666"/>
              </a:buClr>
              <a:buSzPct val="100000"/>
              <a:buFont typeface="Karla"/>
              <a:buChar char="▸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>
              <a:spcBef>
                <a:spcPts val="480"/>
              </a:spcBef>
              <a:buClr>
                <a:srgbClr val="666666"/>
              </a:buClr>
              <a:buSzPct val="100000"/>
              <a:buFont typeface="Karla"/>
              <a:buChar char="▹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2pPr>
            <a:lvl3pPr lvl="2">
              <a:spcBef>
                <a:spcPts val="480"/>
              </a:spcBef>
              <a:buClr>
                <a:srgbClr val="666666"/>
              </a:buClr>
              <a:buSzPct val="100000"/>
              <a:buFont typeface="Karla"/>
              <a:buChar char="▹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3pPr>
            <a:lvl4pPr lvl="3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4pPr>
            <a:lvl5pPr lvl="4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5pPr>
            <a:lvl6pPr lvl="5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6pPr>
            <a:lvl7pPr lvl="6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7pPr>
            <a:lvl8pPr lvl="7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8pPr>
            <a:lvl9pPr lvl="8">
              <a:spcBef>
                <a:spcPts val="360"/>
              </a:spcBef>
              <a:buClr>
                <a:srgbClr val="666666"/>
              </a:buClr>
              <a:buSzPct val="100000"/>
              <a:buFont typeface="Karla"/>
              <a:defRPr sz="2000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8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1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inance.yahoo.com/quote/AAPL/financials?p=AAP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CD4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ctrTitle"/>
          </p:nvPr>
        </p:nvSpPr>
        <p:spPr>
          <a:xfrm>
            <a:off x="648300" y="3175950"/>
            <a:ext cx="4715008" cy="1181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2.1</a:t>
            </a:r>
            <a:br>
              <a:rPr lang="en" dirty="0"/>
            </a:br>
            <a:r>
              <a:rPr lang="en-CA" dirty="0">
                <a:solidFill>
                  <a:srgbClr val="00BCD4"/>
                </a:solidFill>
              </a:rPr>
              <a:t>FINANCIAL POSITION</a:t>
            </a:r>
            <a:endParaRPr lang="e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7030A0"/>
                </a:solidFill>
              </a:rPr>
              <a:t>BALANCE SHEET</a:t>
            </a:r>
            <a:endParaRPr lang="en" dirty="0">
              <a:solidFill>
                <a:srgbClr val="7030A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50" y="1504950"/>
            <a:ext cx="5324100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Presents the assets, liabilities, and equity as of the reporting date.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4991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99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ctrTitle"/>
          </p:nvPr>
        </p:nvSpPr>
        <p:spPr>
          <a:xfrm>
            <a:off x="648300" y="1354750"/>
            <a:ext cx="3522300" cy="298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7200" dirty="0">
                <a:solidFill>
                  <a:srgbClr val="CC0099"/>
                </a:solidFill>
              </a:rPr>
              <a:t>2.</a:t>
            </a:r>
          </a:p>
          <a:p>
            <a:pPr lvl="0" rtl="0">
              <a:spcBef>
                <a:spcPts val="0"/>
              </a:spcBef>
              <a:buNone/>
            </a:pPr>
            <a:r>
              <a:rPr lang="en-CA" dirty="0"/>
              <a:t>BALANCE SHEET</a:t>
            </a:r>
            <a:endParaRPr lang="en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55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923417" y="439531"/>
            <a:ext cx="5324100" cy="88683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FF0066"/>
                </a:solidFill>
              </a:rPr>
              <a:t>3 </a:t>
            </a:r>
            <a:r>
              <a:rPr lang="en-CA" dirty="0">
                <a:solidFill>
                  <a:srgbClr val="787878"/>
                </a:solidFill>
              </a:rPr>
              <a:t>STEPS TO DETERMINE </a:t>
            </a:r>
            <a:r>
              <a:rPr lang="en-CA" dirty="0">
                <a:solidFill>
                  <a:srgbClr val="FF0066"/>
                </a:solidFill>
              </a:rPr>
              <a:t>FINANCAIL POSITION</a:t>
            </a:r>
            <a:endParaRPr lang="en" dirty="0">
              <a:solidFill>
                <a:srgbClr val="FF0066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0515" y="1504950"/>
            <a:ext cx="6388500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228600" lvl="0" rtl="0">
              <a:spcBef>
                <a:spcPts val="0"/>
              </a:spcBef>
              <a:buNone/>
            </a:pPr>
            <a:r>
              <a:rPr lang="en-CA" sz="3200" b="1" dirty="0"/>
              <a:t>Step 1</a:t>
            </a:r>
            <a:r>
              <a:rPr lang="en-CA" sz="3200" dirty="0"/>
              <a:t>: List and total all </a:t>
            </a:r>
            <a:r>
              <a:rPr lang="en-CA" sz="3200" dirty="0">
                <a:solidFill>
                  <a:srgbClr val="FF0066"/>
                </a:solidFill>
              </a:rPr>
              <a:t>assets</a:t>
            </a:r>
            <a:r>
              <a:rPr lang="en-CA" sz="3200" dirty="0"/>
              <a:t>.</a:t>
            </a:r>
          </a:p>
          <a:p>
            <a:pPr marL="228600" lvl="0" rtl="0">
              <a:spcBef>
                <a:spcPts val="0"/>
              </a:spcBef>
              <a:buNone/>
            </a:pPr>
            <a:endParaRPr lang="en-CA" sz="1400" dirty="0"/>
          </a:p>
          <a:p>
            <a:pPr marL="228600" lvl="0" rtl="0">
              <a:spcBef>
                <a:spcPts val="0"/>
              </a:spcBef>
              <a:buNone/>
            </a:pPr>
            <a:r>
              <a:rPr lang="en-CA" sz="3200" b="1" dirty="0"/>
              <a:t>Step 2</a:t>
            </a:r>
            <a:r>
              <a:rPr lang="en-CA" sz="3200" dirty="0"/>
              <a:t>: List and total all </a:t>
            </a:r>
            <a:r>
              <a:rPr lang="en-CA" sz="3200" dirty="0">
                <a:solidFill>
                  <a:srgbClr val="FF0066"/>
                </a:solidFill>
              </a:rPr>
              <a:t>liabilities</a:t>
            </a:r>
            <a:r>
              <a:rPr lang="en-CA" sz="3200" dirty="0"/>
              <a:t>.</a:t>
            </a:r>
          </a:p>
          <a:p>
            <a:pPr marL="228600" lvl="0" rtl="0">
              <a:spcBef>
                <a:spcPts val="0"/>
              </a:spcBef>
              <a:buNone/>
            </a:pPr>
            <a:endParaRPr lang="en-CA" sz="1400" dirty="0"/>
          </a:p>
          <a:p>
            <a:pPr marL="228600" lvl="0" rtl="0">
              <a:spcBef>
                <a:spcPts val="0"/>
              </a:spcBef>
              <a:buNone/>
            </a:pPr>
            <a:r>
              <a:rPr lang="en-CA" sz="3200" b="1" dirty="0"/>
              <a:t>Step 3</a:t>
            </a:r>
            <a:r>
              <a:rPr lang="en-CA" sz="3200" dirty="0"/>
              <a:t>: Calculate the </a:t>
            </a:r>
            <a:r>
              <a:rPr lang="en-CA" sz="3200" dirty="0">
                <a:solidFill>
                  <a:srgbClr val="FF0066"/>
                </a:solidFill>
              </a:rPr>
              <a:t>owner’s equity</a:t>
            </a:r>
            <a:r>
              <a:rPr lang="en-CA" sz="3200" dirty="0"/>
              <a:t>.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81061" y="654386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7248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907170" y="564473"/>
            <a:ext cx="5324100" cy="61778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FF0066"/>
                </a:solidFill>
              </a:rPr>
              <a:t>ASSET</a:t>
            </a:r>
            <a:endParaRPr lang="en" dirty="0">
              <a:solidFill>
                <a:srgbClr val="FF0066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0515" y="1504950"/>
            <a:ext cx="6388500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685800" indent="-457200"/>
            <a:r>
              <a:rPr lang="en-CA" sz="3200" dirty="0"/>
              <a:t>Things that you </a:t>
            </a:r>
            <a:r>
              <a:rPr lang="en-CA" sz="3200" dirty="0">
                <a:solidFill>
                  <a:srgbClr val="FF0066"/>
                </a:solidFill>
              </a:rPr>
              <a:t>own</a:t>
            </a:r>
            <a:r>
              <a:rPr lang="en-CA" sz="3200" dirty="0"/>
              <a:t>.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81061" y="654386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6070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679988" y="390770"/>
            <a:ext cx="6336173" cy="61145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FF0066"/>
                </a:solidFill>
              </a:rPr>
              <a:t>CHRIS TURNER’S FINANCIAL POSITION</a:t>
            </a:r>
            <a:endParaRPr lang="en" dirty="0">
              <a:solidFill>
                <a:srgbClr val="FF0066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470814" y="1100499"/>
            <a:ext cx="3907755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dirty="0"/>
              <a:t>Cash		$55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Owed to Dad	$200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Owed to Philip	$80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Skip equipment	$300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Bank balance	$215.50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Library fines	$12.50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Bicycle		$185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Stereo		$250</a:t>
            </a:r>
          </a:p>
          <a:p>
            <a:pPr marL="457200" lvl="0" indent="-228600" rtl="0">
              <a:spcBef>
                <a:spcPts val="0"/>
              </a:spcBef>
            </a:pPr>
            <a:endParaRPr lang="en-CA" dirty="0"/>
          </a:p>
          <a:p>
            <a:pPr marL="457200" lvl="0" indent="-228600" rtl="0">
              <a:spcBef>
                <a:spcPts val="0"/>
              </a:spcBef>
            </a:pPr>
            <a:endParaRPr lang="en-CA" dirty="0"/>
          </a:p>
        </p:txBody>
      </p:sp>
      <p:grpSp>
        <p:nvGrpSpPr>
          <p:cNvPr id="112" name="Shape 112"/>
          <p:cNvGrpSpPr/>
          <p:nvPr/>
        </p:nvGrpSpPr>
        <p:grpSpPr>
          <a:xfrm>
            <a:off x="143258" y="429627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1" name="Shape 111"/>
          <p:cNvSpPr txBox="1">
            <a:spLocks/>
          </p:cNvSpPr>
          <p:nvPr/>
        </p:nvSpPr>
        <p:spPr>
          <a:xfrm>
            <a:off x="470813" y="1100499"/>
            <a:ext cx="4206695" cy="225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numCol="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▸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457200" indent="-228600"/>
            <a:r>
              <a:rPr lang="en-CA" dirty="0">
                <a:solidFill>
                  <a:srgbClr val="FF0066"/>
                </a:solidFill>
              </a:rPr>
              <a:t>Cash		$55</a:t>
            </a:r>
          </a:p>
          <a:p>
            <a:pPr marL="457200" indent="-228600"/>
            <a:endParaRPr lang="en-CA" dirty="0">
              <a:solidFill>
                <a:srgbClr val="FF0066"/>
              </a:solidFill>
            </a:endParaRPr>
          </a:p>
          <a:p>
            <a:pPr marL="457200" indent="-228600"/>
            <a:endParaRPr lang="en-CA" dirty="0">
              <a:solidFill>
                <a:srgbClr val="FF0066"/>
              </a:solidFill>
            </a:endParaRPr>
          </a:p>
          <a:p>
            <a:pPr marL="457200" indent="-228600"/>
            <a:r>
              <a:rPr lang="en-CA" dirty="0">
                <a:solidFill>
                  <a:srgbClr val="FF0066"/>
                </a:solidFill>
              </a:rPr>
              <a:t>Skip equipment	$300</a:t>
            </a:r>
          </a:p>
          <a:p>
            <a:pPr marL="457200" indent="-228600"/>
            <a:r>
              <a:rPr lang="en-CA" dirty="0">
                <a:solidFill>
                  <a:srgbClr val="FF0066"/>
                </a:solidFill>
              </a:rPr>
              <a:t>Bank balance	$215.50</a:t>
            </a:r>
          </a:p>
          <a:p>
            <a:pPr marL="457200" indent="-228600"/>
            <a:endParaRPr lang="en-CA" dirty="0">
              <a:solidFill>
                <a:srgbClr val="FF0066"/>
              </a:solidFill>
            </a:endParaRPr>
          </a:p>
          <a:p>
            <a:pPr marL="457200" indent="-228600"/>
            <a:r>
              <a:rPr lang="en-CA" dirty="0">
                <a:solidFill>
                  <a:srgbClr val="FF0066"/>
                </a:solidFill>
              </a:rPr>
              <a:t>Bicycle		$185</a:t>
            </a:r>
          </a:p>
          <a:p>
            <a:pPr marL="457200" indent="-228600"/>
            <a:r>
              <a:rPr lang="en-CA" dirty="0">
                <a:solidFill>
                  <a:srgbClr val="FF0066"/>
                </a:solidFill>
              </a:rPr>
              <a:t>Stereo		$250</a:t>
            </a:r>
          </a:p>
          <a:p>
            <a:pPr marL="457200" indent="-228600"/>
            <a:endParaRPr lang="en-CA" dirty="0">
              <a:solidFill>
                <a:srgbClr val="FF0066"/>
              </a:solidFill>
            </a:endParaRPr>
          </a:p>
          <a:p>
            <a:pPr marL="457200" indent="-228600"/>
            <a:r>
              <a:rPr lang="en-CA" b="1" dirty="0">
                <a:solidFill>
                  <a:srgbClr val="FF0066"/>
                </a:solidFill>
              </a:rPr>
              <a:t>Total Assets	$1005.50</a:t>
            </a:r>
          </a:p>
        </p:txBody>
      </p:sp>
    </p:spTree>
    <p:extLst>
      <p:ext uri="{BB962C8B-B14F-4D97-AF65-F5344CB8AC3E}">
        <p14:creationId xmlns:p14="http://schemas.microsoft.com/office/powerpoint/2010/main" val="180843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907170" y="564473"/>
            <a:ext cx="5324100" cy="61778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FF0066"/>
                </a:solidFill>
              </a:rPr>
              <a:t>LIABILITIES</a:t>
            </a:r>
            <a:endParaRPr lang="en" dirty="0">
              <a:solidFill>
                <a:srgbClr val="FF0066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0515" y="1504950"/>
            <a:ext cx="6388500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685800" indent="-457200"/>
            <a:r>
              <a:rPr lang="en-CA" sz="3200" dirty="0"/>
              <a:t>Things that you </a:t>
            </a:r>
            <a:r>
              <a:rPr lang="en-CA" sz="3200" dirty="0">
                <a:solidFill>
                  <a:srgbClr val="FF0066"/>
                </a:solidFill>
              </a:rPr>
              <a:t>owe</a:t>
            </a:r>
            <a:r>
              <a:rPr lang="en-CA" sz="3200" dirty="0"/>
              <a:t>.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81061" y="654386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1763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679988" y="390770"/>
            <a:ext cx="6336173" cy="61145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FF0066"/>
                </a:solidFill>
              </a:rPr>
              <a:t>CHRIS TURNER’S FINANCIAL POSITION</a:t>
            </a:r>
            <a:endParaRPr lang="en" dirty="0">
              <a:solidFill>
                <a:srgbClr val="FF0066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470814" y="976090"/>
            <a:ext cx="4241863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dirty="0"/>
              <a:t>Cash		$55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Skip equipment	$300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Bank balance	$215.50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Bicycle		$185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Stereo		$250</a:t>
            </a:r>
          </a:p>
          <a:p>
            <a:pPr marL="457200" lvl="0" indent="-228600" rtl="0">
              <a:spcBef>
                <a:spcPts val="0"/>
              </a:spcBef>
            </a:pPr>
            <a:endParaRPr lang="en-CA" sz="800" dirty="0"/>
          </a:p>
          <a:p>
            <a:pPr marL="457200" lvl="0" indent="-228600" rtl="0">
              <a:spcBef>
                <a:spcPts val="0"/>
              </a:spcBef>
            </a:pPr>
            <a:r>
              <a:rPr lang="en-CA" b="1" dirty="0"/>
              <a:t>Total Assets	$1005.50</a:t>
            </a:r>
          </a:p>
          <a:p>
            <a:pPr marL="457200" lvl="0" indent="-228600" rtl="0">
              <a:spcBef>
                <a:spcPts val="0"/>
              </a:spcBef>
            </a:pPr>
            <a:endParaRPr lang="en-CA" dirty="0"/>
          </a:p>
        </p:txBody>
      </p:sp>
      <p:grpSp>
        <p:nvGrpSpPr>
          <p:cNvPr id="112" name="Shape 112"/>
          <p:cNvGrpSpPr/>
          <p:nvPr/>
        </p:nvGrpSpPr>
        <p:grpSpPr>
          <a:xfrm>
            <a:off x="143258" y="429627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1" name="Shape 111"/>
          <p:cNvSpPr txBox="1">
            <a:spLocks/>
          </p:cNvSpPr>
          <p:nvPr/>
        </p:nvSpPr>
        <p:spPr>
          <a:xfrm>
            <a:off x="477882" y="2932391"/>
            <a:ext cx="4206695" cy="225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numCol="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▸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457200" indent="-228600"/>
            <a:endParaRPr lang="en-CA" dirty="0">
              <a:solidFill>
                <a:srgbClr val="787878"/>
              </a:solidFill>
            </a:endParaRPr>
          </a:p>
          <a:p>
            <a:pPr marL="457200" indent="-228600"/>
            <a:r>
              <a:rPr lang="en-CA" dirty="0">
                <a:solidFill>
                  <a:srgbClr val="787878"/>
                </a:solidFill>
              </a:rPr>
              <a:t>Owed to Dad	$200</a:t>
            </a:r>
          </a:p>
          <a:p>
            <a:pPr marL="457200" indent="-228600"/>
            <a:r>
              <a:rPr lang="en-CA" dirty="0">
                <a:solidFill>
                  <a:srgbClr val="787878"/>
                </a:solidFill>
              </a:rPr>
              <a:t>Owed to Philip	$80</a:t>
            </a:r>
          </a:p>
          <a:p>
            <a:pPr marL="457200" indent="-228600"/>
            <a:r>
              <a:rPr lang="en-CA" dirty="0">
                <a:solidFill>
                  <a:srgbClr val="787878"/>
                </a:solidFill>
              </a:rPr>
              <a:t>Library fines	$12.50</a:t>
            </a:r>
          </a:p>
          <a:p>
            <a:pPr marL="457200" indent="-228600"/>
            <a:endParaRPr lang="en-CA" sz="1200" dirty="0">
              <a:solidFill>
                <a:srgbClr val="787878"/>
              </a:solidFill>
            </a:endParaRPr>
          </a:p>
          <a:p>
            <a:pPr marL="457200" indent="-228600"/>
            <a:r>
              <a:rPr lang="en-CA" b="1" dirty="0">
                <a:solidFill>
                  <a:srgbClr val="787878"/>
                </a:solidFill>
              </a:rPr>
              <a:t>Total Liabilities	$292.50</a:t>
            </a:r>
          </a:p>
        </p:txBody>
      </p:sp>
      <p:cxnSp>
        <p:nvCxnSpPr>
          <p:cNvPr id="3" name="Straight Connector 2"/>
          <p:cNvCxnSpPr>
            <a:cxnSpLocks/>
          </p:cNvCxnSpPr>
          <p:nvPr/>
        </p:nvCxnSpPr>
        <p:spPr>
          <a:xfrm>
            <a:off x="3217985" y="3093277"/>
            <a:ext cx="1281690" cy="9104"/>
          </a:xfrm>
          <a:prstGeom prst="line">
            <a:avLst/>
          </a:prstGeom>
          <a:ln w="50800" cmpd="dbl">
            <a:solidFill>
              <a:srgbClr val="7878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/>
        </p:nvCxnSpPr>
        <p:spPr>
          <a:xfrm>
            <a:off x="3217985" y="4783013"/>
            <a:ext cx="1363750" cy="3246"/>
          </a:xfrm>
          <a:prstGeom prst="line">
            <a:avLst/>
          </a:prstGeom>
          <a:ln w="50800" cmpd="dbl">
            <a:solidFill>
              <a:srgbClr val="7878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217985" y="2655278"/>
            <a:ext cx="1363750" cy="0"/>
          </a:xfrm>
          <a:prstGeom prst="line">
            <a:avLst/>
          </a:prstGeom>
          <a:ln w="12700">
            <a:solidFill>
              <a:srgbClr val="7878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247293" y="4284781"/>
            <a:ext cx="1363750" cy="0"/>
          </a:xfrm>
          <a:prstGeom prst="line">
            <a:avLst/>
          </a:prstGeom>
          <a:ln w="12700">
            <a:solidFill>
              <a:srgbClr val="7878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60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907170" y="564473"/>
            <a:ext cx="5324100" cy="61778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FF0066"/>
                </a:solidFill>
              </a:rPr>
              <a:t>OWNER’S EQUITY</a:t>
            </a:r>
            <a:endParaRPr lang="en" dirty="0">
              <a:solidFill>
                <a:srgbClr val="FF0066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0515" y="1504950"/>
            <a:ext cx="6388500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685800" indent="-457200"/>
            <a:r>
              <a:rPr lang="en-CA" sz="3200" dirty="0"/>
              <a:t>The difference between assets and liabilities</a:t>
            </a:r>
          </a:p>
          <a:p>
            <a:pPr marL="685800" indent="-457200"/>
            <a:r>
              <a:rPr lang="en-CA" sz="3200" dirty="0"/>
              <a:t>Also called </a:t>
            </a:r>
            <a:r>
              <a:rPr lang="en-CA" sz="3200" dirty="0">
                <a:solidFill>
                  <a:srgbClr val="FF0066"/>
                </a:solidFill>
              </a:rPr>
              <a:t>capital</a:t>
            </a:r>
            <a:r>
              <a:rPr lang="en-CA" sz="3200" dirty="0"/>
              <a:t>, </a:t>
            </a:r>
            <a:r>
              <a:rPr lang="en-CA" sz="3200" dirty="0">
                <a:solidFill>
                  <a:srgbClr val="FF0066"/>
                </a:solidFill>
              </a:rPr>
              <a:t>equity</a:t>
            </a:r>
            <a:r>
              <a:rPr lang="en-CA" sz="3200" dirty="0"/>
              <a:t>, and </a:t>
            </a:r>
            <a:r>
              <a:rPr lang="en-CA" sz="3200" dirty="0">
                <a:solidFill>
                  <a:srgbClr val="FF0066"/>
                </a:solidFill>
              </a:rPr>
              <a:t>net worth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81061" y="654386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5735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907170" y="564473"/>
            <a:ext cx="5324100" cy="61778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FF0066"/>
                </a:solidFill>
              </a:rPr>
              <a:t>FUNDAMENTAL ACCOUNTING EQUATION</a:t>
            </a:r>
            <a:endParaRPr lang="en" dirty="0">
              <a:solidFill>
                <a:srgbClr val="FF0066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0515" y="1504950"/>
            <a:ext cx="6388500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228600" algn="ctr">
              <a:buNone/>
            </a:pPr>
            <a:r>
              <a:rPr lang="en-CA" sz="6600" b="1" dirty="0">
                <a:solidFill>
                  <a:srgbClr val="787878"/>
                </a:solidFill>
              </a:rPr>
              <a:t>A – L = OE</a:t>
            </a:r>
          </a:p>
          <a:p>
            <a:pPr marL="228600" algn="ctr">
              <a:buNone/>
            </a:pPr>
            <a:endParaRPr lang="en-CA" b="1" dirty="0">
              <a:solidFill>
                <a:srgbClr val="787878"/>
              </a:solidFill>
            </a:endParaRPr>
          </a:p>
          <a:p>
            <a:pPr marL="228600" algn="ctr">
              <a:buNone/>
            </a:pPr>
            <a:r>
              <a:rPr lang="en-CA" sz="6600" b="1" dirty="0">
                <a:solidFill>
                  <a:srgbClr val="787878"/>
                </a:solidFill>
              </a:rPr>
              <a:t>A = L + OE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81061" y="654386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1664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679988" y="390770"/>
            <a:ext cx="6336173" cy="61145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FF0066"/>
                </a:solidFill>
              </a:rPr>
              <a:t>CHRIS TURNER’S FINANCIAL POSITION</a:t>
            </a:r>
            <a:endParaRPr lang="en" dirty="0">
              <a:solidFill>
                <a:srgbClr val="FF0066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470814" y="976090"/>
            <a:ext cx="4241863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dirty="0"/>
              <a:t>Cash		$55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Skip equipment	$300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Bank balance	$215.50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Bicycle		$185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Stereo		$250</a:t>
            </a:r>
          </a:p>
          <a:p>
            <a:pPr marL="457200" lvl="0" indent="-228600" rtl="0">
              <a:spcBef>
                <a:spcPts val="0"/>
              </a:spcBef>
            </a:pPr>
            <a:endParaRPr lang="en-CA" sz="800" dirty="0"/>
          </a:p>
          <a:p>
            <a:pPr marL="457200" lvl="0" indent="-228600" rtl="0">
              <a:spcBef>
                <a:spcPts val="0"/>
              </a:spcBef>
            </a:pPr>
            <a:r>
              <a:rPr lang="en-CA" b="1" dirty="0"/>
              <a:t>Total Assets	$1005.50</a:t>
            </a:r>
          </a:p>
          <a:p>
            <a:pPr marL="457200" lvl="0" indent="-228600" rtl="0">
              <a:spcBef>
                <a:spcPts val="0"/>
              </a:spcBef>
            </a:pPr>
            <a:endParaRPr lang="en-CA" dirty="0"/>
          </a:p>
        </p:txBody>
      </p:sp>
      <p:grpSp>
        <p:nvGrpSpPr>
          <p:cNvPr id="112" name="Shape 112"/>
          <p:cNvGrpSpPr/>
          <p:nvPr/>
        </p:nvGrpSpPr>
        <p:grpSpPr>
          <a:xfrm>
            <a:off x="143258" y="429627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1" name="Shape 111"/>
          <p:cNvSpPr txBox="1">
            <a:spLocks/>
          </p:cNvSpPr>
          <p:nvPr/>
        </p:nvSpPr>
        <p:spPr>
          <a:xfrm>
            <a:off x="477882" y="2932391"/>
            <a:ext cx="4206695" cy="225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numCol="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▸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457200" indent="-228600"/>
            <a:endParaRPr lang="en-CA" dirty="0">
              <a:solidFill>
                <a:srgbClr val="787878"/>
              </a:solidFill>
            </a:endParaRPr>
          </a:p>
          <a:p>
            <a:pPr marL="457200" indent="-228600"/>
            <a:r>
              <a:rPr lang="en-CA" dirty="0">
                <a:solidFill>
                  <a:srgbClr val="787878"/>
                </a:solidFill>
              </a:rPr>
              <a:t>Owed to Dad	$200</a:t>
            </a:r>
          </a:p>
          <a:p>
            <a:pPr marL="457200" indent="-228600"/>
            <a:r>
              <a:rPr lang="en-CA" dirty="0">
                <a:solidFill>
                  <a:srgbClr val="787878"/>
                </a:solidFill>
              </a:rPr>
              <a:t>Owed to Philip	$80</a:t>
            </a:r>
          </a:p>
          <a:p>
            <a:pPr marL="457200" indent="-228600"/>
            <a:r>
              <a:rPr lang="en-CA" dirty="0">
                <a:solidFill>
                  <a:srgbClr val="787878"/>
                </a:solidFill>
              </a:rPr>
              <a:t>Library fines	$12.50</a:t>
            </a:r>
          </a:p>
          <a:p>
            <a:pPr marL="457200" indent="-228600"/>
            <a:endParaRPr lang="en-CA" sz="1200" dirty="0">
              <a:solidFill>
                <a:srgbClr val="787878"/>
              </a:solidFill>
            </a:endParaRPr>
          </a:p>
          <a:p>
            <a:pPr marL="457200" indent="-228600"/>
            <a:r>
              <a:rPr lang="en-CA" b="1" dirty="0">
                <a:solidFill>
                  <a:srgbClr val="787878"/>
                </a:solidFill>
              </a:rPr>
              <a:t>Total Liabilities	$292.50</a:t>
            </a:r>
          </a:p>
        </p:txBody>
      </p:sp>
      <p:cxnSp>
        <p:nvCxnSpPr>
          <p:cNvPr id="3" name="Straight Connector 2"/>
          <p:cNvCxnSpPr>
            <a:cxnSpLocks/>
          </p:cNvCxnSpPr>
          <p:nvPr/>
        </p:nvCxnSpPr>
        <p:spPr>
          <a:xfrm>
            <a:off x="3217985" y="3093277"/>
            <a:ext cx="1281690" cy="9104"/>
          </a:xfrm>
          <a:prstGeom prst="line">
            <a:avLst/>
          </a:prstGeom>
          <a:ln w="50800" cmpd="dbl">
            <a:solidFill>
              <a:srgbClr val="7878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</p:cNvCxnSpPr>
          <p:nvPr/>
        </p:nvCxnSpPr>
        <p:spPr>
          <a:xfrm>
            <a:off x="3217985" y="4783013"/>
            <a:ext cx="1363750" cy="3246"/>
          </a:xfrm>
          <a:prstGeom prst="line">
            <a:avLst/>
          </a:prstGeom>
          <a:ln w="50800" cmpd="dbl">
            <a:solidFill>
              <a:srgbClr val="7878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217985" y="2655278"/>
            <a:ext cx="1363750" cy="0"/>
          </a:xfrm>
          <a:prstGeom prst="line">
            <a:avLst/>
          </a:prstGeom>
          <a:ln w="12700">
            <a:solidFill>
              <a:srgbClr val="7878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247293" y="4284781"/>
            <a:ext cx="1363750" cy="0"/>
          </a:xfrm>
          <a:prstGeom prst="line">
            <a:avLst/>
          </a:prstGeom>
          <a:ln w="12700">
            <a:solidFill>
              <a:srgbClr val="7878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99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ctrTitle" idx="4294967295"/>
          </p:nvPr>
        </p:nvSpPr>
        <p:spPr>
          <a:xfrm>
            <a:off x="685800" y="400341"/>
            <a:ext cx="5697416" cy="115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CA" sz="6000" dirty="0">
                <a:solidFill>
                  <a:srgbClr val="0070C0"/>
                </a:solidFill>
              </a:rPr>
              <a:t>ACCOUNTING</a:t>
            </a:r>
            <a:endParaRPr lang="en" sz="6000" dirty="0">
              <a:solidFill>
                <a:srgbClr val="0070C0"/>
              </a:solidFill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ubTitle" idx="4294967295"/>
          </p:nvPr>
        </p:nvSpPr>
        <p:spPr>
          <a:xfrm>
            <a:off x="685800" y="1905139"/>
            <a:ext cx="5251499" cy="266686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CA" sz="2800" dirty="0"/>
              <a:t>The process of </a:t>
            </a:r>
            <a:r>
              <a:rPr lang="en-CA" sz="2800" dirty="0">
                <a:solidFill>
                  <a:srgbClr val="0070C0"/>
                </a:solidFill>
              </a:rPr>
              <a:t>gathering </a:t>
            </a:r>
            <a:r>
              <a:rPr lang="en-CA" sz="2800" dirty="0"/>
              <a:t>and </a:t>
            </a:r>
            <a:r>
              <a:rPr lang="en-CA" sz="2800" dirty="0">
                <a:solidFill>
                  <a:srgbClr val="0070C0"/>
                </a:solidFill>
              </a:rPr>
              <a:t>preparing </a:t>
            </a:r>
            <a:r>
              <a:rPr lang="en-CA" sz="2800" dirty="0"/>
              <a:t>financial information that provides </a:t>
            </a:r>
            <a:r>
              <a:rPr lang="en-CA" sz="2800" dirty="0">
                <a:solidFill>
                  <a:srgbClr val="0070C0"/>
                </a:solidFill>
              </a:rPr>
              <a:t>accurate </a:t>
            </a:r>
            <a:r>
              <a:rPr lang="en-CA" sz="2800" dirty="0"/>
              <a:t>and </a:t>
            </a:r>
            <a:r>
              <a:rPr lang="en-CA" sz="2800" dirty="0">
                <a:solidFill>
                  <a:srgbClr val="0070C0"/>
                </a:solidFill>
              </a:rPr>
              <a:t>useful </a:t>
            </a:r>
            <a:r>
              <a:rPr lang="en-CA" sz="2800" dirty="0"/>
              <a:t>records and enables </a:t>
            </a:r>
            <a:r>
              <a:rPr lang="en-CA" sz="2800" dirty="0">
                <a:solidFill>
                  <a:srgbClr val="0070C0"/>
                </a:solidFill>
              </a:rPr>
              <a:t>decisions </a:t>
            </a:r>
            <a:r>
              <a:rPr lang="en-CA" sz="2800" dirty="0"/>
              <a:t>to be made.</a:t>
            </a:r>
            <a:endParaRPr lang="en" sz="2800" dirty="0"/>
          </a:p>
        </p:txBody>
      </p:sp>
      <p:sp>
        <p:nvSpPr>
          <p:cNvPr id="2" name="Rectangle 1"/>
          <p:cNvSpPr/>
          <p:nvPr/>
        </p:nvSpPr>
        <p:spPr>
          <a:xfrm>
            <a:off x="3200400" y="1995856"/>
            <a:ext cx="1617785" cy="4523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 13"/>
          <p:cNvSpPr/>
          <p:nvPr/>
        </p:nvSpPr>
        <p:spPr>
          <a:xfrm>
            <a:off x="752988" y="2448163"/>
            <a:ext cx="1635369" cy="422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ectangle 14"/>
          <p:cNvSpPr/>
          <p:nvPr/>
        </p:nvSpPr>
        <p:spPr>
          <a:xfrm>
            <a:off x="685800" y="3299065"/>
            <a:ext cx="1512277" cy="428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ectangle 15"/>
          <p:cNvSpPr/>
          <p:nvPr/>
        </p:nvSpPr>
        <p:spPr>
          <a:xfrm>
            <a:off x="2945422" y="3292223"/>
            <a:ext cx="1122265" cy="4357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ectangle 16"/>
          <p:cNvSpPr/>
          <p:nvPr/>
        </p:nvSpPr>
        <p:spPr>
          <a:xfrm>
            <a:off x="2854348" y="3727938"/>
            <a:ext cx="1559390" cy="344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602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66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907170" y="564473"/>
            <a:ext cx="5324100" cy="61778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FF0066"/>
                </a:solidFill>
              </a:rPr>
              <a:t>FUNDAMENTAL ACCOUNTING EQUATION </a:t>
            </a:r>
            <a:r>
              <a:rPr lang="en-CA" dirty="0">
                <a:solidFill>
                  <a:srgbClr val="787878"/>
                </a:solidFill>
              </a:rPr>
              <a:t>AND</a:t>
            </a:r>
            <a:r>
              <a:rPr lang="en-CA" dirty="0">
                <a:solidFill>
                  <a:srgbClr val="FF0066"/>
                </a:solidFill>
              </a:rPr>
              <a:t> CHRIS TURNER</a:t>
            </a:r>
            <a:endParaRPr lang="en" dirty="0">
              <a:solidFill>
                <a:srgbClr val="FF0066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255550" y="2419350"/>
            <a:ext cx="1710994" cy="1132742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228600" algn="ctr">
              <a:buNone/>
            </a:pPr>
            <a:r>
              <a:rPr lang="en-CA" sz="6600" b="1" dirty="0">
                <a:solidFill>
                  <a:srgbClr val="787878"/>
                </a:solidFill>
              </a:rPr>
              <a:t>A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81061" y="654386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1" name="Shape 111"/>
          <p:cNvSpPr txBox="1">
            <a:spLocks/>
          </p:cNvSpPr>
          <p:nvPr/>
        </p:nvSpPr>
        <p:spPr>
          <a:xfrm>
            <a:off x="-151828" y="2601056"/>
            <a:ext cx="2525751" cy="7693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numCol="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▸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228600" algn="ctr">
              <a:buFont typeface="Karla"/>
              <a:buNone/>
            </a:pPr>
            <a:r>
              <a:rPr lang="en-CA" sz="4400" b="1" dirty="0">
                <a:solidFill>
                  <a:srgbClr val="FF0066"/>
                </a:solidFill>
              </a:rPr>
              <a:t>1005.50</a:t>
            </a:r>
          </a:p>
        </p:txBody>
      </p:sp>
      <p:sp>
        <p:nvSpPr>
          <p:cNvPr id="12" name="Shape 111"/>
          <p:cNvSpPr txBox="1">
            <a:spLocks/>
          </p:cNvSpPr>
          <p:nvPr/>
        </p:nvSpPr>
        <p:spPr>
          <a:xfrm>
            <a:off x="2567920" y="2577606"/>
            <a:ext cx="2525751" cy="7693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numCol="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▸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228600" algn="ctr">
              <a:buFont typeface="Karla"/>
              <a:buNone/>
            </a:pPr>
            <a:r>
              <a:rPr lang="en-CA" sz="4400" b="1" dirty="0">
                <a:solidFill>
                  <a:srgbClr val="FF0066"/>
                </a:solidFill>
              </a:rPr>
              <a:t>292.50</a:t>
            </a:r>
          </a:p>
        </p:txBody>
      </p:sp>
      <p:sp>
        <p:nvSpPr>
          <p:cNvPr id="13" name="Shape 111"/>
          <p:cNvSpPr txBox="1">
            <a:spLocks/>
          </p:cNvSpPr>
          <p:nvPr/>
        </p:nvSpPr>
        <p:spPr>
          <a:xfrm>
            <a:off x="1598989" y="2419350"/>
            <a:ext cx="1710994" cy="11327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numCol="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▸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228600" algn="ctr">
              <a:buFont typeface="Karla"/>
              <a:buNone/>
            </a:pPr>
            <a:r>
              <a:rPr lang="en-CA" sz="6600" b="1" dirty="0">
                <a:solidFill>
                  <a:srgbClr val="787878"/>
                </a:solidFill>
              </a:rPr>
              <a:t>-</a:t>
            </a:r>
          </a:p>
        </p:txBody>
      </p:sp>
      <p:sp>
        <p:nvSpPr>
          <p:cNvPr id="14" name="Shape 111"/>
          <p:cNvSpPr txBox="1">
            <a:spLocks/>
          </p:cNvSpPr>
          <p:nvPr/>
        </p:nvSpPr>
        <p:spPr>
          <a:xfrm>
            <a:off x="3188681" y="2431073"/>
            <a:ext cx="912031" cy="11327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numCol="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▸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228600" algn="ctr">
              <a:buFont typeface="Karla"/>
              <a:buNone/>
            </a:pPr>
            <a:r>
              <a:rPr lang="en-CA" sz="6600" b="1" dirty="0">
                <a:solidFill>
                  <a:srgbClr val="787878"/>
                </a:solidFill>
              </a:rPr>
              <a:t>L</a:t>
            </a:r>
          </a:p>
        </p:txBody>
      </p:sp>
      <p:sp>
        <p:nvSpPr>
          <p:cNvPr id="15" name="Shape 111"/>
          <p:cNvSpPr txBox="1">
            <a:spLocks/>
          </p:cNvSpPr>
          <p:nvPr/>
        </p:nvSpPr>
        <p:spPr>
          <a:xfrm>
            <a:off x="4377067" y="2419350"/>
            <a:ext cx="1710994" cy="11327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numCol="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▸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228600" algn="ctr">
              <a:buFont typeface="Karla"/>
              <a:buNone/>
            </a:pPr>
            <a:r>
              <a:rPr lang="en-CA" sz="6600" b="1" dirty="0">
                <a:solidFill>
                  <a:srgbClr val="787878"/>
                </a:solidFill>
              </a:rPr>
              <a:t>=</a:t>
            </a:r>
          </a:p>
        </p:txBody>
      </p:sp>
      <p:sp>
        <p:nvSpPr>
          <p:cNvPr id="16" name="Shape 111"/>
          <p:cNvSpPr txBox="1">
            <a:spLocks/>
          </p:cNvSpPr>
          <p:nvPr/>
        </p:nvSpPr>
        <p:spPr>
          <a:xfrm>
            <a:off x="5516845" y="2431073"/>
            <a:ext cx="1710994" cy="113274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numCol="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▸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228600" algn="ctr">
              <a:buFont typeface="Karla"/>
              <a:buNone/>
            </a:pPr>
            <a:r>
              <a:rPr lang="en-CA" sz="6600" b="1" dirty="0">
                <a:solidFill>
                  <a:srgbClr val="787878"/>
                </a:solidFill>
              </a:rPr>
              <a:t>OE</a:t>
            </a:r>
          </a:p>
        </p:txBody>
      </p:sp>
      <p:sp>
        <p:nvSpPr>
          <p:cNvPr id="17" name="Shape 111"/>
          <p:cNvSpPr txBox="1">
            <a:spLocks/>
          </p:cNvSpPr>
          <p:nvPr/>
        </p:nvSpPr>
        <p:spPr>
          <a:xfrm>
            <a:off x="5232564" y="2577606"/>
            <a:ext cx="2525751" cy="76933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numCol="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▸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Char char="▹"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ct val="100000"/>
              <a:buFont typeface="Karla"/>
              <a:buNone/>
              <a:defRPr sz="2000" b="0" i="0" u="none" strike="noStrike" cap="none">
                <a:solidFill>
                  <a:srgbClr val="666666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228600" algn="ctr">
              <a:buFont typeface="Karla"/>
              <a:buNone/>
            </a:pPr>
            <a:r>
              <a:rPr lang="en-CA" sz="4400" b="1" dirty="0">
                <a:solidFill>
                  <a:srgbClr val="FF0066"/>
                </a:solidFill>
              </a:rPr>
              <a:t>713.00</a:t>
            </a:r>
          </a:p>
        </p:txBody>
      </p:sp>
    </p:spTree>
    <p:extLst>
      <p:ext uri="{BB962C8B-B14F-4D97-AF65-F5344CB8AC3E}">
        <p14:creationId xmlns:p14="http://schemas.microsoft.com/office/powerpoint/2010/main" val="403964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build="p"/>
      <p:bldP spid="11" grpId="0"/>
      <p:bldP spid="12" grpId="0"/>
      <p:bldP spid="14" grpId="0"/>
      <p:bldP spid="16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ctrTitle"/>
          </p:nvPr>
        </p:nvSpPr>
        <p:spPr>
          <a:xfrm>
            <a:off x="648300" y="1354750"/>
            <a:ext cx="3522300" cy="298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7200" dirty="0">
                <a:solidFill>
                  <a:srgbClr val="FF0000"/>
                </a:solidFill>
              </a:rPr>
              <a:t>3.</a:t>
            </a:r>
          </a:p>
          <a:p>
            <a:pPr lvl="0" rtl="0">
              <a:spcBef>
                <a:spcPts val="0"/>
              </a:spcBef>
              <a:buNone/>
            </a:pPr>
            <a:r>
              <a:rPr lang="en-CA" dirty="0"/>
              <a:t>REVIEW QUESTIONS &amp; EXERCISES</a:t>
            </a:r>
            <a:endParaRPr lang="en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4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7225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FD7225"/>
                </a:solidFill>
              </a:rPr>
              <a:t>KEY TERMS </a:t>
            </a:r>
            <a:r>
              <a:rPr lang="en-CA" dirty="0"/>
              <a:t>FOR TOMORROW</a:t>
            </a:r>
            <a:endParaRPr lang="en" dirty="0"/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50" y="1504950"/>
            <a:ext cx="5324100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dirty="0"/>
              <a:t>Liquidity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Accounts receivable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Debtor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Accounts payable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dirty="0"/>
              <a:t>Creditor</a:t>
            </a:r>
          </a:p>
          <a:p>
            <a:pPr marL="457200" lvl="0" indent="-228600" rtl="0">
              <a:spcBef>
                <a:spcPts val="0"/>
              </a:spcBef>
            </a:pPr>
            <a:endParaRPr lang="en-CA" dirty="0"/>
          </a:p>
          <a:p>
            <a:pPr marL="457200" lvl="0" indent="-228600" rtl="0">
              <a:spcBef>
                <a:spcPts val="0"/>
              </a:spcBef>
            </a:pPr>
            <a:endParaRPr lang="en" dirty="0"/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ctrTitle"/>
          </p:nvPr>
        </p:nvSpPr>
        <p:spPr>
          <a:xfrm>
            <a:off x="648300" y="1354750"/>
            <a:ext cx="3522300" cy="298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7200" dirty="0">
                <a:solidFill>
                  <a:srgbClr val="002060"/>
                </a:solidFill>
              </a:rPr>
              <a:t>1.</a:t>
            </a:r>
          </a:p>
          <a:p>
            <a:pPr lvl="0" rtl="0">
              <a:spcBef>
                <a:spcPts val="0"/>
              </a:spcBef>
              <a:buNone/>
            </a:pPr>
            <a:r>
              <a:rPr lang="en" dirty="0"/>
              <a:t>4 </a:t>
            </a:r>
            <a:r>
              <a:rPr lang="en-CA" dirty="0"/>
              <a:t>BASIC </a:t>
            </a:r>
            <a:r>
              <a:rPr lang="en-CA" dirty="0">
                <a:solidFill>
                  <a:srgbClr val="002060"/>
                </a:solidFill>
              </a:rPr>
              <a:t>FINANCIAL </a:t>
            </a:r>
            <a:r>
              <a:rPr lang="en-CA" dirty="0"/>
              <a:t>INFORMATION </a:t>
            </a:r>
            <a:r>
              <a:rPr lang="en-CA" dirty="0">
                <a:solidFill>
                  <a:srgbClr val="002060"/>
                </a:solidFill>
              </a:rPr>
              <a:t>REPORTS</a:t>
            </a:r>
            <a:endParaRPr lang="en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44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787878"/>
                </a:solidFill>
              </a:rPr>
              <a:t>4 BASIC </a:t>
            </a:r>
            <a:r>
              <a:rPr lang="en-CA" dirty="0">
                <a:solidFill>
                  <a:srgbClr val="7030A0"/>
                </a:solidFill>
              </a:rPr>
              <a:t>FINANCIAL REPORTS</a:t>
            </a:r>
            <a:endParaRPr lang="en" dirty="0">
              <a:solidFill>
                <a:srgbClr val="7030A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50" y="1504950"/>
            <a:ext cx="5324100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Income statement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Balance sheet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Statement of cash flows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Statement of retained earnings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6679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7030A0"/>
                </a:solidFill>
              </a:rPr>
              <a:t>INCOME STATEMENT</a:t>
            </a:r>
            <a:endParaRPr lang="en" dirty="0">
              <a:solidFill>
                <a:srgbClr val="7030A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49" y="1504950"/>
            <a:ext cx="6389027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Presents the revenues, expenses, and profits/losses generated during the reporting period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Considered the most important financial statement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16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350" y="401137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7030A0"/>
                </a:solidFill>
              </a:rPr>
              <a:t>INCOME STATEMENT</a:t>
            </a:r>
            <a:endParaRPr lang="en" dirty="0">
              <a:solidFill>
                <a:srgbClr val="7030A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76970" y="966626"/>
            <a:ext cx="6550306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2800" dirty="0">
                <a:solidFill>
                  <a:srgbClr val="7030A0"/>
                </a:solidFill>
              </a:rPr>
              <a:t>Revenue</a:t>
            </a:r>
            <a:r>
              <a:rPr lang="en-CA" sz="2800" dirty="0"/>
              <a:t>: the income generated by </a:t>
            </a:r>
            <a:r>
              <a:rPr lang="en-CA" sz="2800" dirty="0">
                <a:solidFill>
                  <a:srgbClr val="7030A0"/>
                </a:solidFill>
              </a:rPr>
              <a:t>sale</a:t>
            </a:r>
            <a:r>
              <a:rPr lang="en-CA" sz="2800" dirty="0"/>
              <a:t> of goods/services (money earned)</a:t>
            </a:r>
          </a:p>
          <a:p>
            <a:pPr marL="228600" lvl="0" rtl="0">
              <a:spcBef>
                <a:spcPts val="0"/>
              </a:spcBef>
              <a:buNone/>
            </a:pPr>
            <a:endParaRPr lang="en-CA" sz="1100" dirty="0"/>
          </a:p>
          <a:p>
            <a:pPr marL="457200" lvl="0" indent="-228600" rtl="0">
              <a:spcBef>
                <a:spcPts val="0"/>
              </a:spcBef>
            </a:pPr>
            <a:r>
              <a:rPr lang="en-CA" sz="2800" dirty="0">
                <a:solidFill>
                  <a:srgbClr val="7030A0"/>
                </a:solidFill>
              </a:rPr>
              <a:t>Expenses</a:t>
            </a:r>
            <a:r>
              <a:rPr lang="en-CA" sz="2800" dirty="0"/>
              <a:t>: the </a:t>
            </a:r>
            <a:r>
              <a:rPr lang="en-CA" sz="2800" dirty="0">
                <a:solidFill>
                  <a:srgbClr val="7030A0"/>
                </a:solidFill>
              </a:rPr>
              <a:t>cost </a:t>
            </a:r>
            <a:r>
              <a:rPr lang="en-CA" sz="2800" dirty="0"/>
              <a:t>in an attempt to generate revenue (money spent)</a:t>
            </a:r>
          </a:p>
          <a:p>
            <a:pPr marL="457200" lvl="0" indent="-228600" rtl="0">
              <a:spcBef>
                <a:spcPts val="0"/>
              </a:spcBef>
            </a:pPr>
            <a:endParaRPr lang="en-CA" sz="1100" dirty="0"/>
          </a:p>
          <a:p>
            <a:pPr marL="457200" lvl="0" indent="-228600" rtl="0">
              <a:spcBef>
                <a:spcPts val="0"/>
              </a:spcBef>
            </a:pPr>
            <a:r>
              <a:rPr lang="en-CA" sz="2800" dirty="0">
                <a:solidFill>
                  <a:srgbClr val="7030A0"/>
                </a:solidFill>
              </a:rPr>
              <a:t>Profit/loss</a:t>
            </a:r>
            <a:r>
              <a:rPr lang="en-CA" sz="2800" dirty="0"/>
              <a:t>:</a:t>
            </a:r>
          </a:p>
          <a:p>
            <a:pPr marL="720725" lvl="1" indent="-228600"/>
            <a:r>
              <a:rPr lang="en-CA" sz="2800" dirty="0"/>
              <a:t>Profit: Revenue &gt; Expense</a:t>
            </a:r>
          </a:p>
          <a:p>
            <a:pPr marL="720725" lvl="1" indent="-228600"/>
            <a:r>
              <a:rPr lang="en-CA" sz="2800" dirty="0"/>
              <a:t>Loss: Revenue &lt; Expense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01520" y="376879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7960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349" y="893500"/>
            <a:ext cx="5826219" cy="43286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7030A0"/>
                </a:solidFill>
              </a:rPr>
              <a:t>INCOME STATEMENT FOR APPLE</a:t>
            </a:r>
            <a:endParaRPr lang="en" dirty="0">
              <a:solidFill>
                <a:srgbClr val="7030A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49" y="1504950"/>
            <a:ext cx="6389027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/>
            <a:r>
              <a:rPr lang="en-CA" sz="3200" dirty="0">
                <a:hlinkClick r:id="rId3"/>
              </a:rPr>
              <a:t>https://finance.yahoo.com/quote/AAPL/financials?p=AAPL</a:t>
            </a:r>
            <a:endParaRPr lang="en-CA" sz="3200" dirty="0"/>
          </a:p>
          <a:p>
            <a:pPr marL="228600" lvl="0">
              <a:buNone/>
            </a:pPr>
            <a:endParaRPr lang="en-CA" sz="3200" dirty="0"/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820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5324100" cy="4856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7030A0"/>
                </a:solidFill>
              </a:rPr>
              <a:t>STATEMENT OF CASH FLOWS</a:t>
            </a:r>
            <a:endParaRPr lang="en" dirty="0">
              <a:solidFill>
                <a:srgbClr val="7030A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49" y="1504950"/>
            <a:ext cx="6336273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Presents inflow and outflow of cash during the reporting period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4012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838350" y="893500"/>
            <a:ext cx="6177912" cy="43286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>
                <a:solidFill>
                  <a:srgbClr val="7030A0"/>
                </a:solidFill>
              </a:rPr>
              <a:t>STATEMENT OF RETAINED EARNINGS</a:t>
            </a:r>
            <a:endParaRPr lang="en" dirty="0">
              <a:solidFill>
                <a:srgbClr val="7030A0"/>
              </a:solidFill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838250" y="1504950"/>
            <a:ext cx="6178012" cy="2255700"/>
          </a:xfrm>
          <a:prstGeom prst="rect">
            <a:avLst/>
          </a:prstGeom>
        </p:spPr>
        <p:txBody>
          <a:bodyPr lIns="91425" tIns="91425" rIns="91425" bIns="91425" numCol="1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CA" sz="3200" dirty="0"/>
              <a:t>Presents changes in equity during the reporting period</a:t>
            </a:r>
          </a:p>
        </p:txBody>
      </p:sp>
      <p:grpSp>
        <p:nvGrpSpPr>
          <p:cNvPr id="112" name="Shape 112"/>
          <p:cNvGrpSpPr/>
          <p:nvPr/>
        </p:nvGrpSpPr>
        <p:grpSpPr>
          <a:xfrm>
            <a:off x="301520" y="869242"/>
            <a:ext cx="457189" cy="457119"/>
            <a:chOff x="1923675" y="1633650"/>
            <a:chExt cx="436000" cy="435975"/>
          </a:xfrm>
        </p:grpSpPr>
        <p:sp>
          <p:nvSpPr>
            <p:cNvPr id="113" name="Shape 113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2882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property id=&quot;20226&quot; value=&quot;F:\Accounting 11\Accounting 11_U01L05_Jeopardy.pptx&quot;/&gt;&lt;object type=&quot;8&quot; unique_id=&quot;11153&quot;&gt;&lt;/object&gt;&lt;object type=&quot;2&quot; unique_id=&quot;11154&quot;&gt;&lt;object type=&quot;3&quot; unique_id=&quot;11155&quot;&gt;&lt;property id=&quot;20148&quot; value=&quot;5&quot;/&gt;&lt;property id=&quot;20300&quot; value=&quot;Slide 1 - &amp;quot;2.1 FINANCIAL POSITION&amp;quot;&quot;/&gt;&lt;property id=&quot;20307&quot; value=&quot;256&quot;/&gt;&lt;/object&gt;&lt;object type=&quot;3&quot; unique_id=&quot;11370&quot;&gt;&lt;property id=&quot;20148&quot; value=&quot;5&quot;/&gt;&lt;property id=&quot;20300&quot; value=&quot;Slide 22 - &amp;quot;KEY TERMS FOR TOMORROW&amp;quot;&quot;/&gt;&lt;property id=&quot;20307&quot; value=&quot;261&quot;/&gt;&lt;/object&gt;&lt;object type=&quot;3&quot; unique_id=&quot;11841&quot;&gt;&lt;property id=&quot;20148&quot; value=&quot;5&quot;/&gt;&lt;property id=&quot;20300&quot; value=&quot;Slide 3 - &amp;quot;1.&amp;#x0D;4 BASIC FINANCIAL INFORMATION REPORTS&amp;quot;&quot;/&gt;&lt;property id=&quot;20307&quot; value=&quot;285&quot;/&gt;&lt;/object&gt;&lt;object type=&quot;3&quot; unique_id=&quot;11915&quot;&gt;&lt;property id=&quot;20148&quot; value=&quot;5&quot;/&gt;&lt;property id=&quot;20300&quot; value=&quot;Slide 2 - &amp;quot;ACCOUNTING&amp;quot;&quot;/&gt;&lt;property id=&quot;20307&quot; value=&quot;303&quot;/&gt;&lt;/object&gt;&lt;object type=&quot;3&quot; unique_id=&quot;11916&quot;&gt;&lt;property id=&quot;20148&quot; value=&quot;5&quot;/&gt;&lt;property id=&quot;20300&quot; value=&quot;Slide 4 - &amp;quot;4 BASIC FINANCIAL REPORTS&amp;quot;&quot;/&gt;&lt;property id=&quot;20307&quot; value=&quot;304&quot;/&gt;&lt;/object&gt;&lt;object type=&quot;3&quot; unique_id=&quot;11917&quot;&gt;&lt;property id=&quot;20148&quot; value=&quot;5&quot;/&gt;&lt;property id=&quot;20300&quot; value=&quot;Slide 5 - &amp;quot;INCOME STATEMENT&amp;quot;&quot;/&gt;&lt;property id=&quot;20307&quot; value=&quot;306&quot;/&gt;&lt;/object&gt;&lt;object type=&quot;3&quot; unique_id=&quot;11918&quot;&gt;&lt;property id=&quot;20148&quot; value=&quot;5&quot;/&gt;&lt;property id=&quot;20300&quot; value=&quot;Slide 6 - &amp;quot;INCOME STATEMENT&amp;quot;&quot;/&gt;&lt;property id=&quot;20307&quot; value=&quot;309&quot;/&gt;&lt;/object&gt;&lt;object type=&quot;3&quot; unique_id=&quot;11919&quot;&gt;&lt;property id=&quot;20148&quot; value=&quot;5&quot;/&gt;&lt;property id=&quot;20300&quot; value=&quot;Slide 7 - &amp;quot;INCOME STATEMENT FOR APPLE&amp;quot;&quot;/&gt;&lt;property id=&quot;20307&quot; value=&quot;310&quot;/&gt;&lt;/object&gt;&lt;object type=&quot;3&quot; unique_id=&quot;11920&quot;&gt;&lt;property id=&quot;20148&quot; value=&quot;5&quot;/&gt;&lt;property id=&quot;20300&quot; value=&quot;Slide 8 - &amp;quot;STATEMENT OF CASH FLOWS&amp;quot;&quot;/&gt;&lt;property id=&quot;20307&quot; value=&quot;305&quot;/&gt;&lt;/object&gt;&lt;object type=&quot;3&quot; unique_id=&quot;11921&quot;&gt;&lt;property id=&quot;20148&quot; value=&quot;5&quot;/&gt;&lt;property id=&quot;20300&quot; value=&quot;Slide 9 - &amp;quot;STATEMENT OF RETAINED EARNINGS&amp;quot;&quot;/&gt;&lt;property id=&quot;20307&quot; value=&quot;308&quot;/&gt;&lt;/object&gt;&lt;object type=&quot;3&quot; unique_id=&quot;11922&quot;&gt;&lt;property id=&quot;20148&quot; value=&quot;5&quot;/&gt;&lt;property id=&quot;20300&quot; value=&quot;Slide 10 - &amp;quot;BALANCE SHEET&amp;quot;&quot;/&gt;&lt;property id=&quot;20307&quot; value=&quot;307&quot;/&gt;&lt;/object&gt;&lt;object type=&quot;3&quot; unique_id=&quot;11923&quot;&gt;&lt;property id=&quot;20148&quot; value=&quot;5&quot;/&gt;&lt;property id=&quot;20300&quot; value=&quot;Slide 11 - &amp;quot;2.&amp;#x0D;BALANCE SHEET&amp;quot;&quot;/&gt;&lt;property id=&quot;20307&quot; value=&quot;311&quot;/&gt;&lt;/object&gt;&lt;object type=&quot;3&quot; unique_id=&quot;11924&quot;&gt;&lt;property id=&quot;20148&quot; value=&quot;5&quot;/&gt;&lt;property id=&quot;20300&quot; value=&quot;Slide 12 - &amp;quot;3 STEPS TO DETERMINE FINANCAIL POSITION&amp;quot;&quot;/&gt;&lt;property id=&quot;20307&quot; value=&quot;313&quot;/&gt;&lt;/object&gt;&lt;object type=&quot;3&quot; unique_id=&quot;11925&quot;&gt;&lt;property id=&quot;20148&quot; value=&quot;5&quot;/&gt;&lt;property id=&quot;20300&quot; value=&quot;Slide 13 - &amp;quot;ASSET&amp;quot;&quot;/&gt;&lt;property id=&quot;20307&quot; value=&quot;314&quot;/&gt;&lt;/object&gt;&lt;object type=&quot;3&quot; unique_id=&quot;11926&quot;&gt;&lt;property id=&quot;20148&quot; value=&quot;5&quot;/&gt;&lt;property id=&quot;20300&quot; value=&quot;Slide 14 - &amp;quot;CHRIS TURNER’S FINANCIAL POSITION&amp;quot;&quot;/&gt;&lt;property id=&quot;20307&quot; value=&quot;312&quot;/&gt;&lt;/object&gt;&lt;object type=&quot;3&quot; unique_id=&quot;11927&quot;&gt;&lt;property id=&quot;20148&quot; value=&quot;5&quot;/&gt;&lt;property id=&quot;20300&quot; value=&quot;Slide 15 - &amp;quot;LIABILITIES&amp;quot;&quot;/&gt;&lt;property id=&quot;20307&quot; value=&quot;315&quot;/&gt;&lt;/object&gt;&lt;object type=&quot;3&quot; unique_id=&quot;11928&quot;&gt;&lt;property id=&quot;20148&quot; value=&quot;5&quot;/&gt;&lt;property id=&quot;20300&quot; value=&quot;Slide 16 - &amp;quot;CHRIS TURNER’S FINANCIAL POSITION&amp;quot;&quot;/&gt;&lt;property id=&quot;20307&quot; value=&quot;316&quot;/&gt;&lt;/object&gt;&lt;object type=&quot;3&quot; unique_id=&quot;11929&quot;&gt;&lt;property id=&quot;20148&quot; value=&quot;5&quot;/&gt;&lt;property id=&quot;20300&quot; value=&quot;Slide 17 - &amp;quot;OWNER’S EQUITY&amp;quot;&quot;/&gt;&lt;property id=&quot;20307&quot; value=&quot;317&quot;/&gt;&lt;/object&gt;&lt;object type=&quot;3&quot; unique_id=&quot;11930&quot;&gt;&lt;property id=&quot;20148&quot; value=&quot;5&quot;/&gt;&lt;property id=&quot;20300&quot; value=&quot;Slide 18 - &amp;quot;FUNDAMENTAL ACCOUNTING EQUATION&amp;quot;&quot;/&gt;&lt;property id=&quot;20307&quot; value=&quot;319&quot;/&gt;&lt;/object&gt;&lt;object type=&quot;3&quot; unique_id=&quot;11931&quot;&gt;&lt;property id=&quot;20148&quot; value=&quot;5&quot;/&gt;&lt;property id=&quot;20300&quot; value=&quot;Slide 19 - &amp;quot;CHRIS TURNER’S FINANCIAL POSITION&amp;quot;&quot;/&gt;&lt;property id=&quot;20307&quot; value=&quot;318&quot;/&gt;&lt;/object&gt;&lt;object type=&quot;3&quot; unique_id=&quot;11932&quot;&gt;&lt;property id=&quot;20148&quot; value=&quot;5&quot;/&gt;&lt;property id=&quot;20300&quot; value=&quot;Slide 20 - &amp;quot;FUNDAMENTAL ACCOUNTING EQUATION AND CHRIS TURNER&amp;quot;&quot;/&gt;&lt;property id=&quot;20307&quot; value=&quot;320&quot;/&gt;&lt;/object&gt;&lt;object type=&quot;3&quot; unique_id=&quot;11933&quot;&gt;&lt;property id=&quot;20148&quot; value=&quot;5&quot;/&gt;&lt;property id=&quot;20300&quot; value=&quot;Slide 21 - &amp;quot;3.&amp;#x0D;REVIEW QUESTIONS &amp;amp; EXERCISES&amp;quot;&quot;/&gt;&lt;property id=&quot;20307&quot; value=&quot;32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Arvirarg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10522</TotalTime>
  <Words>311</Words>
  <Application>Microsoft Office PowerPoint</Application>
  <PresentationFormat>On-screen Show (16:9)</PresentationFormat>
  <Paragraphs>113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Montserrat</vt:lpstr>
      <vt:lpstr>Karla</vt:lpstr>
      <vt:lpstr>Arial</vt:lpstr>
      <vt:lpstr>Arvirargus template</vt:lpstr>
      <vt:lpstr>2.1 FINANCIAL POSITION</vt:lpstr>
      <vt:lpstr>ACCOUNTING</vt:lpstr>
      <vt:lpstr>1. 4 BASIC FINANCIAL INFORMATION REPORTS</vt:lpstr>
      <vt:lpstr>4 BASIC FINANCIAL REPORTS</vt:lpstr>
      <vt:lpstr>INCOME STATEMENT</vt:lpstr>
      <vt:lpstr>INCOME STATEMENT</vt:lpstr>
      <vt:lpstr>INCOME STATEMENT FOR APPLE</vt:lpstr>
      <vt:lpstr>STATEMENT OF CASH FLOWS</vt:lpstr>
      <vt:lpstr>STATEMENT OF RETAINED EARNINGS</vt:lpstr>
      <vt:lpstr>BALANCE SHEET</vt:lpstr>
      <vt:lpstr>2. BALANCE SHEET</vt:lpstr>
      <vt:lpstr>3 STEPS TO DETERMINE FINANCAIL POSITION</vt:lpstr>
      <vt:lpstr>ASSET</vt:lpstr>
      <vt:lpstr>CHRIS TURNER’S FINANCIAL POSITION</vt:lpstr>
      <vt:lpstr>LIABILITIES</vt:lpstr>
      <vt:lpstr>CHRIS TURNER’S FINANCIAL POSITION</vt:lpstr>
      <vt:lpstr>OWNER’S EQUITY</vt:lpstr>
      <vt:lpstr>FUNDAMENTAL ACCOUNTING EQUATION</vt:lpstr>
      <vt:lpstr>CHRIS TURNER’S FINANCIAL POSITION</vt:lpstr>
      <vt:lpstr>FUNDAMENTAL ACCOUNTING EQUATION AND CHRIS TURNER</vt:lpstr>
      <vt:lpstr>3. REVIEW QUESTIONS &amp; EXERCISES</vt:lpstr>
      <vt:lpstr>KEY TERMS FOR TOMORROW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BUSINESS EDUCATION 9/10</dc:title>
  <dc:creator>Clara Kang</dc:creator>
  <cp:lastModifiedBy>Clara Kang</cp:lastModifiedBy>
  <cp:revision>34</cp:revision>
  <dcterms:modified xsi:type="dcterms:W3CDTF">2017-02-07T00:17:47Z</dcterms:modified>
</cp:coreProperties>
</file>