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302" r:id="rId3"/>
    <p:sldId id="322" r:id="rId4"/>
    <p:sldId id="323" r:id="rId5"/>
    <p:sldId id="324" r:id="rId6"/>
    <p:sldId id="325" r:id="rId7"/>
    <p:sldId id="305" r:id="rId8"/>
    <p:sldId id="306" r:id="rId9"/>
    <p:sldId id="317" r:id="rId10"/>
    <p:sldId id="318" r:id="rId11"/>
    <p:sldId id="319" r:id="rId12"/>
  </p:sldIdLst>
  <p:sldSz cx="9144000" cy="5143500" type="screen16x9"/>
  <p:notesSz cx="6858000" cy="9144000"/>
  <p:embeddedFontLst>
    <p:embeddedFont>
      <p:font typeface="Montserrat" panose="020B0604020202020204" charset="0"/>
      <p:regular r:id="rId14"/>
      <p:bold r:id="rId15"/>
    </p:embeddedFont>
    <p:embeddedFont>
      <p:font typeface="Karla" panose="020B0604020202020204" charset="0"/>
      <p:regular r:id="rId16"/>
      <p:bold r:id="rId17"/>
      <p:italic r:id="rId18"/>
      <p:boldItalic r:id="rId19"/>
    </p:embeddedFont>
  </p:embeddedFontLst>
  <p:custDataLst>
    <p:tags r:id="rId2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362"/>
    <a:srgbClr val="FF6600"/>
    <a:srgbClr val="00BCD4"/>
    <a:srgbClr val="66FFCC"/>
    <a:srgbClr val="666666"/>
    <a:srgbClr val="BCBCBC"/>
    <a:srgbClr val="FF0066"/>
    <a:srgbClr val="FD7225"/>
    <a:srgbClr val="3399FF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FA2F6D9-CF29-494D-B91F-20BF61D65C53}">
  <a:tblStyle styleId="{FFA2F6D9-CF29-494D-B91F-20BF61D65C53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670" autoAdjust="0"/>
  </p:normalViewPr>
  <p:slideViewPr>
    <p:cSldViewPr snapToGrid="0">
      <p:cViewPr varScale="1">
        <p:scale>
          <a:sx n="111" d="100"/>
          <a:sy n="111" d="100"/>
        </p:scale>
        <p:origin x="15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640143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0152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6784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0873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9327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8062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020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2638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3869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520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551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6000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0" name="Shape 10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48300" y="3175950"/>
            <a:ext cx="3530700" cy="1181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600"/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4" name="Shape 14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3000"/>
            </a:lvl1pPr>
            <a:lvl2pPr lvl="1" rtl="0">
              <a:spcBef>
                <a:spcPts val="0"/>
              </a:spcBef>
              <a:buSzPct val="100000"/>
              <a:defRPr sz="3000"/>
            </a:lvl2pPr>
            <a:lvl3pPr lvl="2" rtl="0">
              <a:spcBef>
                <a:spcPts val="0"/>
              </a:spcBef>
              <a:buSzPct val="100000"/>
              <a:defRPr sz="3000"/>
            </a:lvl3pPr>
            <a:lvl4pPr lvl="3" rtl="0">
              <a:spcBef>
                <a:spcPts val="0"/>
              </a:spcBef>
              <a:buSzPct val="100000"/>
              <a:defRPr sz="3000"/>
            </a:lvl4pPr>
            <a:lvl5pPr lvl="4" rtl="0">
              <a:spcBef>
                <a:spcPts val="0"/>
              </a:spcBef>
              <a:buSzPct val="100000"/>
              <a:defRPr sz="3000"/>
            </a:lvl5pPr>
            <a:lvl6pPr lvl="5" rtl="0">
              <a:spcBef>
                <a:spcPts val="0"/>
              </a:spcBef>
              <a:buSzPct val="100000"/>
              <a:defRPr sz="3000"/>
            </a:lvl6pPr>
            <a:lvl7pPr lvl="6" rtl="0">
              <a:spcBef>
                <a:spcPts val="0"/>
              </a:spcBef>
              <a:buSzPct val="100000"/>
              <a:defRPr sz="3000"/>
            </a:lvl7pPr>
            <a:lvl8pPr lvl="7" rtl="0">
              <a:spcBef>
                <a:spcPts val="0"/>
              </a:spcBef>
              <a:buSzPct val="100000"/>
              <a:defRPr sz="3000"/>
            </a:lvl8pPr>
            <a:lvl9pPr lvl="8" rtl="0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6724950" y="3265700"/>
            <a:ext cx="1906199" cy="1031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22860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8" name="Shape 28"/>
          <p:cNvSpPr/>
          <p:nvPr/>
        </p:nvSpPr>
        <p:spPr>
          <a:xfrm>
            <a:off x="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" name="Shape 29"/>
          <p:cNvSpPr txBox="1"/>
          <p:nvPr/>
        </p:nvSpPr>
        <p:spPr>
          <a:xfrm>
            <a:off x="799645" y="697674"/>
            <a:ext cx="1957200" cy="653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838250" y="1657350"/>
            <a:ext cx="5324100" cy="225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22860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3" name="Shape 33"/>
          <p:cNvSpPr/>
          <p:nvPr/>
        </p:nvSpPr>
        <p:spPr>
          <a:xfrm>
            <a:off x="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4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741100"/>
            <a:ext cx="5185199" cy="47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352550"/>
            <a:ext cx="5185199" cy="22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666666"/>
              </a:buClr>
              <a:buSzPct val="100000"/>
              <a:buFont typeface="Karla"/>
              <a:buChar char="▸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>
              <a:spcBef>
                <a:spcPts val="480"/>
              </a:spcBef>
              <a:buClr>
                <a:srgbClr val="666666"/>
              </a:buClr>
              <a:buSzPct val="100000"/>
              <a:buFont typeface="Karla"/>
              <a:buChar char="▹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lvl="2">
              <a:spcBef>
                <a:spcPts val="480"/>
              </a:spcBef>
              <a:buClr>
                <a:srgbClr val="666666"/>
              </a:buClr>
              <a:buSzPct val="100000"/>
              <a:buFont typeface="Karla"/>
              <a:buChar char="▹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lvl="3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lvl="4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lvl="5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lvl="6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lvl="7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lvl="8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1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CD4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ctrTitle"/>
          </p:nvPr>
        </p:nvSpPr>
        <p:spPr>
          <a:xfrm>
            <a:off x="648300" y="3175950"/>
            <a:ext cx="4229100" cy="1181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CLASSIFICATION OF </a:t>
            </a:r>
            <a:r>
              <a:rPr lang="en" dirty="0">
                <a:solidFill>
                  <a:srgbClr val="00BCD4"/>
                </a:solidFill>
              </a:rPr>
              <a:t>BUSINESS</a:t>
            </a:r>
            <a:endParaRPr lang="en" dirty="0"/>
          </a:p>
        </p:txBody>
      </p:sp>
      <p:grpSp>
        <p:nvGrpSpPr>
          <p:cNvPr id="66" name="Shape 66"/>
          <p:cNvGrpSpPr/>
          <p:nvPr/>
        </p:nvGrpSpPr>
        <p:grpSpPr>
          <a:xfrm>
            <a:off x="648300" y="2729364"/>
            <a:ext cx="502625" cy="446586"/>
            <a:chOff x="5292575" y="3681900"/>
            <a:chExt cx="420150" cy="373275"/>
          </a:xfrm>
        </p:grpSpPr>
        <p:sp>
          <p:nvSpPr>
            <p:cNvPr id="67" name="Shape 67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648299" y="1354750"/>
            <a:ext cx="3835777" cy="298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7200" dirty="0">
                <a:solidFill>
                  <a:srgbClr val="8BC34A"/>
                </a:solidFill>
              </a:rPr>
              <a:t>4.</a:t>
            </a:r>
          </a:p>
          <a:p>
            <a:pPr lvl="0" rtl="0">
              <a:spcBef>
                <a:spcPts val="0"/>
              </a:spcBef>
              <a:buNone/>
            </a:pPr>
            <a:r>
              <a:rPr lang="en-CA" dirty="0"/>
              <a:t>EXERCISE QUESTIONS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42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838249" y="1657350"/>
            <a:ext cx="5826319" cy="2255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sz="2800">
                <a:solidFill>
                  <a:srgbClr val="FFC000"/>
                </a:solidFill>
              </a:rPr>
              <a:t>Read</a:t>
            </a:r>
            <a:r>
              <a:rPr lang="en-CA" sz="2800"/>
              <a:t> </a:t>
            </a:r>
            <a:r>
              <a:rPr lang="en-CA" sz="2800" dirty="0"/>
              <a:t>the information sheet for each company, and </a:t>
            </a:r>
            <a:r>
              <a:rPr lang="en-CA" sz="2800" dirty="0">
                <a:solidFill>
                  <a:srgbClr val="FFC000"/>
                </a:solidFill>
              </a:rPr>
              <a:t>classify</a:t>
            </a:r>
            <a:r>
              <a:rPr lang="en-CA" sz="2800" dirty="0"/>
              <a:t> the company by purpose, size, ownership, and industry.</a:t>
            </a:r>
            <a:endParaRPr lang="en" sz="2800" dirty="0"/>
          </a:p>
        </p:txBody>
      </p:sp>
    </p:spTree>
    <p:extLst>
      <p:ext uri="{BB962C8B-B14F-4D97-AF65-F5344CB8AC3E}">
        <p14:creationId xmlns:p14="http://schemas.microsoft.com/office/powerpoint/2010/main" val="356267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648299" y="1354750"/>
            <a:ext cx="3677515" cy="298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7200" dirty="0">
                <a:solidFill>
                  <a:srgbClr val="7030A0"/>
                </a:solidFill>
              </a:rPr>
              <a:t>3.</a:t>
            </a:r>
          </a:p>
          <a:p>
            <a:pPr lvl="0" rtl="0">
              <a:spcBef>
                <a:spcPts val="0"/>
              </a:spcBef>
              <a:buNone/>
            </a:pPr>
            <a:r>
              <a:rPr lang="en-CA" dirty="0"/>
              <a:t>CLASSIFICATION OF </a:t>
            </a:r>
            <a:r>
              <a:rPr lang="en-CA" dirty="0">
                <a:solidFill>
                  <a:srgbClr val="7030A0"/>
                </a:solidFill>
              </a:rPr>
              <a:t>BUSINESS</a:t>
            </a:r>
            <a:endParaRPr lang="en" dirty="0">
              <a:solidFill>
                <a:srgbClr val="7030A0"/>
              </a:solidFill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ubTitle" idx="1"/>
          </p:nvPr>
        </p:nvSpPr>
        <p:spPr>
          <a:xfrm>
            <a:off x="6724950" y="3265700"/>
            <a:ext cx="1906199" cy="1031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Let’s start with the first set of slides</a:t>
            </a:r>
          </a:p>
        </p:txBody>
      </p:sp>
    </p:spTree>
    <p:extLst>
      <p:ext uri="{BB962C8B-B14F-4D97-AF65-F5344CB8AC3E}">
        <p14:creationId xmlns:p14="http://schemas.microsoft.com/office/powerpoint/2010/main" val="377527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362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CLASSIFICATION BY </a:t>
            </a:r>
            <a:r>
              <a:rPr lang="en-CA" dirty="0">
                <a:solidFill>
                  <a:srgbClr val="002060"/>
                </a:solidFill>
              </a:rPr>
              <a:t>PURPOSE</a:t>
            </a:r>
            <a:endParaRPr lang="en" dirty="0">
              <a:solidFill>
                <a:srgbClr val="00206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For-profit</a:t>
            </a:r>
          </a:p>
          <a:p>
            <a:pPr marL="720725" lvl="1" indent="-228600"/>
            <a:r>
              <a:rPr lang="en-CA" sz="3200" dirty="0"/>
              <a:t>A business whose goal is to make a profit by supplying goods and services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930" y="3212307"/>
            <a:ext cx="1495751" cy="14957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09995" y="571314"/>
            <a:ext cx="1466686" cy="14666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0176" y="3739527"/>
            <a:ext cx="947408" cy="94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54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362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WHAT IS </a:t>
            </a:r>
            <a:r>
              <a:rPr lang="en-CA" dirty="0">
                <a:solidFill>
                  <a:srgbClr val="002060"/>
                </a:solidFill>
              </a:rPr>
              <a:t>PROFIT</a:t>
            </a:r>
            <a:r>
              <a:rPr lang="en-CA" dirty="0"/>
              <a:t>?</a:t>
            </a:r>
            <a:endParaRPr lang="en" dirty="0"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504950"/>
            <a:ext cx="6160427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Profit: the difference between expenses (costs) and revenue (sales)</a:t>
            </a:r>
          </a:p>
          <a:p>
            <a:pPr marL="457200" lvl="0" indent="-228600" rtl="0">
              <a:spcBef>
                <a:spcPts val="0"/>
              </a:spcBef>
            </a:pPr>
            <a:endParaRPr lang="en-CA" sz="3200" dirty="0"/>
          </a:p>
          <a:p>
            <a:pPr marL="228600" lvl="0" algn="ctr" rtl="0">
              <a:spcBef>
                <a:spcPts val="0"/>
              </a:spcBef>
              <a:buNone/>
            </a:pPr>
            <a:r>
              <a:rPr lang="en-CA" sz="3600" b="1" dirty="0"/>
              <a:t>Profit = Revenue - Expense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7002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362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WHAT IS THE </a:t>
            </a:r>
            <a:r>
              <a:rPr lang="en-CA" dirty="0">
                <a:solidFill>
                  <a:srgbClr val="002060"/>
                </a:solidFill>
              </a:rPr>
              <a:t>PROFIT</a:t>
            </a:r>
            <a:r>
              <a:rPr lang="en-CA" dirty="0"/>
              <a:t>?</a:t>
            </a:r>
            <a:endParaRPr lang="en" dirty="0"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504950"/>
            <a:ext cx="6564874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228600" lvl="0" algn="ctr" rtl="0">
              <a:spcBef>
                <a:spcPts val="0"/>
              </a:spcBef>
              <a:buNone/>
            </a:pPr>
            <a:r>
              <a:rPr lang="en-CA" sz="3600" b="1" dirty="0"/>
              <a:t>Profit = Revenue - Expense</a:t>
            </a:r>
          </a:p>
          <a:p>
            <a:pPr marL="685800" indent="-457200"/>
            <a:endParaRPr lang="en-CA" sz="3200" dirty="0"/>
          </a:p>
          <a:p>
            <a:pPr marL="685800" indent="-457200"/>
            <a:r>
              <a:rPr lang="en-CA" sz="3200" dirty="0" err="1"/>
              <a:t>Yipin</a:t>
            </a:r>
            <a:r>
              <a:rPr lang="en-CA" sz="3200" dirty="0"/>
              <a:t> has made $100 by selling lemonade. It cost him $25 to make the lemonade. What is his profit?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25415" y="1504950"/>
            <a:ext cx="613703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sz="3200" dirty="0"/>
              <a:t> $ 75    =    $ 100 	-	$25</a:t>
            </a:r>
          </a:p>
        </p:txBody>
      </p:sp>
    </p:spTree>
    <p:extLst>
      <p:ext uri="{BB962C8B-B14F-4D97-AF65-F5344CB8AC3E}">
        <p14:creationId xmlns:p14="http://schemas.microsoft.com/office/powerpoint/2010/main" val="79729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362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CLASSIFICATION BY </a:t>
            </a:r>
            <a:r>
              <a:rPr lang="en-CA" dirty="0">
                <a:solidFill>
                  <a:srgbClr val="002060"/>
                </a:solidFill>
              </a:rPr>
              <a:t>PURPOSE</a:t>
            </a:r>
            <a:endParaRPr lang="en" dirty="0">
              <a:solidFill>
                <a:srgbClr val="00206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2800" dirty="0"/>
              <a:t>Non-profit</a:t>
            </a:r>
          </a:p>
          <a:p>
            <a:pPr marL="720725" lvl="1" indent="-228600"/>
            <a:r>
              <a:rPr lang="en-CA" sz="2800" dirty="0"/>
              <a:t>A group that does not seek profit but raises funds for a specific goal</a:t>
            </a:r>
            <a:endParaRPr lang="en" sz="28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517" y="3471023"/>
            <a:ext cx="1700849" cy="11565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56" y="3770175"/>
            <a:ext cx="28194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9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CLASSIFICATION BY </a:t>
            </a:r>
            <a:r>
              <a:rPr lang="en-CA" dirty="0">
                <a:solidFill>
                  <a:srgbClr val="0070C0"/>
                </a:solidFill>
              </a:rPr>
              <a:t>SIZE</a:t>
            </a:r>
            <a:endParaRPr lang="en" dirty="0">
              <a:solidFill>
                <a:srgbClr val="0070C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504949"/>
            <a:ext cx="6617627" cy="2873619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Small: &lt; 99 employees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3200" dirty="0"/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Medium: 100 – 499 employees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3200" dirty="0"/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Large: &gt; 500 employees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3200" dirty="0"/>
          </a:p>
          <a:p>
            <a:pPr marL="228600" lvl="0">
              <a:buNone/>
            </a:pPr>
            <a:r>
              <a:rPr lang="en-CA" sz="1500" dirty="0"/>
              <a:t>http://www.statcan.gc.ca/pub/11f0027m/2011069/part-partie1-eng.htm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0527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250" y="830385"/>
            <a:ext cx="5773465" cy="6114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CLASSIFICATION BY </a:t>
            </a:r>
            <a:r>
              <a:rPr lang="en-CA" dirty="0">
                <a:solidFill>
                  <a:srgbClr val="00B0F0"/>
                </a:solidFill>
              </a:rPr>
              <a:t>OWNERSHIP</a:t>
            </a:r>
            <a:endParaRPr lang="en" dirty="0">
              <a:solidFill>
                <a:srgbClr val="00B0F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Sole proprietorship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Partnership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Corporation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Franchise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cooperative</a:t>
            </a:r>
            <a:endParaRPr lang="en" sz="32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0860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CD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CLASSIFICATION BY </a:t>
            </a:r>
            <a:r>
              <a:rPr lang="en-CA" dirty="0">
                <a:solidFill>
                  <a:srgbClr val="00BCD4"/>
                </a:solidFill>
              </a:rPr>
              <a:t>INDUSTRY</a:t>
            </a:r>
            <a:endParaRPr lang="en" dirty="0">
              <a:solidFill>
                <a:srgbClr val="00BCD4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29076" y="1361080"/>
            <a:ext cx="6617627" cy="2873619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2400" dirty="0">
                <a:solidFill>
                  <a:srgbClr val="00BCD4"/>
                </a:solidFill>
              </a:rPr>
              <a:t>Primary</a:t>
            </a:r>
            <a:r>
              <a:rPr lang="en-CA" sz="2400" dirty="0"/>
              <a:t>: industry that obtains and provides natural and raw materials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2400" dirty="0"/>
          </a:p>
          <a:p>
            <a:pPr marL="457200" lvl="0" indent="-228600" rtl="0">
              <a:spcBef>
                <a:spcPts val="0"/>
              </a:spcBef>
            </a:pPr>
            <a:r>
              <a:rPr lang="en-CA" sz="2400" dirty="0">
                <a:solidFill>
                  <a:srgbClr val="00BCD4"/>
                </a:solidFill>
              </a:rPr>
              <a:t>Secondary</a:t>
            </a:r>
            <a:r>
              <a:rPr lang="en-CA" sz="2400" dirty="0"/>
              <a:t>: industry that converts the raw materials into commodities and products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2400" dirty="0"/>
          </a:p>
          <a:p>
            <a:pPr marL="457200" lvl="0" indent="-228600" rtl="0">
              <a:spcBef>
                <a:spcPts val="0"/>
              </a:spcBef>
            </a:pPr>
            <a:r>
              <a:rPr lang="en-CA" sz="2400" dirty="0">
                <a:solidFill>
                  <a:srgbClr val="00BCD4"/>
                </a:solidFill>
              </a:rPr>
              <a:t>Tertiary</a:t>
            </a:r>
            <a:r>
              <a:rPr lang="en-CA" sz="2400" dirty="0"/>
              <a:t>: industry that provides commodities and products to consumers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6031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CLASSIFICATION OF BUSINESS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1.&amp;#x0D;CLASS SURVEY&amp;quot;&quot;/&gt;&lt;property id=&quot;20307&quot; value=&quot;285&quot;/&gt;&lt;/object&gt;&lt;object type=&quot;3&quot; unique_id=&quot;10005&quot;&gt;&lt;property id=&quot;20148&quot; value=&quot;5&quot;/&gt;&lt;property id=&quot;20300&quot; value=&quot;Slide 3&quot;/&gt;&lt;property id=&quot;20307&quot; value=&quot;286&quot;/&gt;&lt;/object&gt;&lt;object type=&quot;3&quot; unique_id=&quot;10006&quot;&gt;&lt;property id=&quot;20148&quot; value=&quot;5&quot;/&gt;&lt;property id=&quot;20300&quot; value=&quot;Slide 4&quot;/&gt;&lt;property id=&quot;20307&quot; value=&quot;287&quot;/&gt;&lt;/object&gt;&lt;object type=&quot;3&quot; unique_id=&quot;10007&quot;&gt;&lt;property id=&quot;20148&quot; value=&quot;5&quot;/&gt;&lt;property id=&quot;20300&quot; value=&quot;Slide 5&quot;/&gt;&lt;property id=&quot;20307&quot; value=&quot;321&quot;/&gt;&lt;/object&gt;&lt;object type=&quot;3&quot; unique_id=&quot;10008&quot;&gt;&lt;property id=&quot;20148&quot; value=&quot;5&quot;/&gt;&lt;property id=&quot;20300&quot; value=&quot;Slide 6 - &amp;quot;3.&amp;#x0D;CLASSIFICATION OF BUSINESS&amp;quot;&quot;/&gt;&lt;property id=&quot;20307&quot; value=&quot;302&quot;/&gt;&lt;/object&gt;&lt;object type=&quot;3&quot; unique_id=&quot;10009&quot;&gt;&lt;property id=&quot;20148&quot; value=&quot;5&quot;/&gt;&lt;property id=&quot;20300&quot; value=&quot;Slide 7 - &amp;quot;CLASSIFICATION BY PURPOSE&amp;quot;&quot;/&gt;&lt;property id=&quot;20307&quot; value=&quot;322&quot;/&gt;&lt;/object&gt;&lt;object type=&quot;3&quot; unique_id=&quot;10010&quot;&gt;&lt;property id=&quot;20148&quot; value=&quot;5&quot;/&gt;&lt;property id=&quot;20300&quot; value=&quot;Slide 8 - &amp;quot;WHAT IS PROFIT?&amp;quot;&quot;/&gt;&lt;property id=&quot;20307&quot; value=&quot;323&quot;/&gt;&lt;/object&gt;&lt;object type=&quot;3&quot; unique_id=&quot;10011&quot;&gt;&lt;property id=&quot;20148&quot; value=&quot;5&quot;/&gt;&lt;property id=&quot;20300&quot; value=&quot;Slide 9 - &amp;quot;WHAT IS THE PROFIT?&amp;quot;&quot;/&gt;&lt;property id=&quot;20307&quot; value=&quot;324&quot;/&gt;&lt;/object&gt;&lt;object type=&quot;3&quot; unique_id=&quot;10012&quot;&gt;&lt;property id=&quot;20148&quot; value=&quot;5&quot;/&gt;&lt;property id=&quot;20300&quot; value=&quot;Slide 10 - &amp;quot;CLASSIFICATION BY PURPOSE&amp;quot;&quot;/&gt;&lt;property id=&quot;20307&quot; value=&quot;325&quot;/&gt;&lt;/object&gt;&lt;object type=&quot;3&quot; unique_id=&quot;10013&quot;&gt;&lt;property id=&quot;20148&quot; value=&quot;5&quot;/&gt;&lt;property id=&quot;20300&quot; value=&quot;Slide 11 - &amp;quot;CLASSIFICATION BY SIZE&amp;quot;&quot;/&gt;&lt;property id=&quot;20307&quot; value=&quot;305&quot;/&gt;&lt;/object&gt;&lt;object type=&quot;3&quot; unique_id=&quot;10014&quot;&gt;&lt;property id=&quot;20148&quot; value=&quot;5&quot;/&gt;&lt;property id=&quot;20300&quot; value=&quot;Slide 12 - &amp;quot;CLASSIFICATION BY OWNERSHIP&amp;quot;&quot;/&gt;&lt;property id=&quot;20307&quot; value=&quot;306&quot;/&gt;&lt;/object&gt;&lt;object type=&quot;3&quot; unique_id=&quot;10015&quot;&gt;&lt;property id=&quot;20148&quot; value=&quot;5&quot;/&gt;&lt;property id=&quot;20300&quot; value=&quot;Slide 13 - &amp;quot;CLASSIFICATION BY INDUSTRY&amp;quot;&quot;/&gt;&lt;property id=&quot;20307&quot; value=&quot;317&quot;/&gt;&lt;/object&gt;&lt;object type=&quot;3&quot; unique_id=&quot;10016&quot;&gt;&lt;property id=&quot;20148&quot; value=&quot;5&quot;/&gt;&lt;property id=&quot;20300&quot; value=&quot;Slide 14 - &amp;quot;BRAIN BREAK&amp;quot;&quot;/&gt;&lt;property id=&quot;20307&quot; value=&quot;301&quot;/&gt;&lt;/object&gt;&lt;object type=&quot;3&quot; unique_id=&quot;10017&quot;&gt;&lt;property id=&quot;20148&quot; value=&quot;5&quot;/&gt;&lt;property id=&quot;20300&quot; value=&quot;Slide 15 - &amp;quot;ULTIMATE ROCK-PAPER-SCISSORS&amp;quot;&quot;/&gt;&lt;property id=&quot;20307&quot; value=&quot;316&quot;/&gt;&lt;/object&gt;&lt;object type=&quot;3&quot; unique_id=&quot;10018&quot;&gt;&lt;property id=&quot;20148&quot; value=&quot;5&quot;/&gt;&lt;property id=&quot;20300&quot; value=&quot;Slide 16 - &amp;quot;4.&amp;#x0D;EXERCISE QUESTIONS&amp;quot;&quot;/&gt;&lt;property id=&quot;20307&quot; value=&quot;318&quot;/&gt;&lt;/object&gt;&lt;object type=&quot;3&quot; unique_id=&quot;10019&quot;&gt;&lt;property id=&quot;20148&quot; value=&quot;5&quot;/&gt;&lt;property id=&quot;20300&quot; value=&quot;Slide 17&quot;/&gt;&lt;property id=&quot;20307&quot; value=&quot;319&quot;/&gt;&lt;/object&gt;&lt;object type=&quot;3&quot; unique_id=&quot;10020&quot;&gt;&lt;property id=&quot;20148&quot; value=&quot;5&quot;/&gt;&lt;property id=&quot;20300&quot; value=&quot;Slide 18 - &amp;quot;KEY TERMS FOR TOMORROW&amp;quot;&quot;/&gt;&lt;property id=&quot;20307&quot; value=&quot;320&quot;/&gt;&lt;/object&gt;&lt;/object&gt;&lt;object type=&quot;8&quot; unique_id=&quot;10040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Arvirarg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9299</TotalTime>
  <Words>208</Words>
  <Application>Microsoft Office PowerPoint</Application>
  <PresentationFormat>On-screen Show (16:9)</PresentationFormat>
  <Paragraphs>42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Montserrat</vt:lpstr>
      <vt:lpstr>Karla</vt:lpstr>
      <vt:lpstr>Arvirargus template</vt:lpstr>
      <vt:lpstr>CLASSIFICATION OF BUSINESS</vt:lpstr>
      <vt:lpstr>3. CLASSIFICATION OF BUSINESS</vt:lpstr>
      <vt:lpstr>CLASSIFICATION BY PURPOSE</vt:lpstr>
      <vt:lpstr>WHAT IS PROFIT?</vt:lpstr>
      <vt:lpstr>WHAT IS THE PROFIT?</vt:lpstr>
      <vt:lpstr>CLASSIFICATION BY PURPOSE</vt:lpstr>
      <vt:lpstr>CLASSIFICATION BY SIZE</vt:lpstr>
      <vt:lpstr>CLASSIFICATION BY OWNERSHIP</vt:lpstr>
      <vt:lpstr>CLASSIFICATION BY INDUSTRY</vt:lpstr>
      <vt:lpstr>4. EXERCISE QUESTIONS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BUSINESS EDUCATION 9/10</dc:title>
  <dc:creator>Clara Kang</dc:creator>
  <cp:lastModifiedBy>Clara Kang</cp:lastModifiedBy>
  <cp:revision>31</cp:revision>
  <dcterms:modified xsi:type="dcterms:W3CDTF">2017-02-09T18:34:09Z</dcterms:modified>
</cp:coreProperties>
</file>