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5"/>
  </p:notesMasterIdLst>
  <p:sldIdLst>
    <p:sldId id="256" r:id="rId2"/>
    <p:sldId id="285" r:id="rId3"/>
    <p:sldId id="305" r:id="rId4"/>
    <p:sldId id="322" r:id="rId5"/>
    <p:sldId id="323" r:id="rId6"/>
    <p:sldId id="324" r:id="rId7"/>
    <p:sldId id="325" r:id="rId8"/>
    <p:sldId id="327" r:id="rId9"/>
    <p:sldId id="328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296" r:id="rId18"/>
    <p:sldId id="331" r:id="rId19"/>
    <p:sldId id="343" r:id="rId20"/>
    <p:sldId id="344" r:id="rId21"/>
    <p:sldId id="345" r:id="rId22"/>
    <p:sldId id="346" r:id="rId23"/>
    <p:sldId id="347" r:id="rId24"/>
  </p:sldIdLst>
  <p:sldSz cx="9144000" cy="5143500" type="screen16x9"/>
  <p:notesSz cx="6858000" cy="9144000"/>
  <p:embeddedFontLst>
    <p:embeddedFont>
      <p:font typeface="Montserrat" panose="020B0604020202020204" charset="0"/>
      <p:regular r:id="rId26"/>
      <p:bold r:id="rId27"/>
    </p:embeddedFont>
    <p:embeddedFont>
      <p:font typeface="Karla" panose="020B0604020202020204" charset="0"/>
      <p:regular r:id="rId28"/>
      <p:bold r:id="rId29"/>
      <p:italic r:id="rId30"/>
      <p:boldItalic r:id="rId31"/>
    </p:embeddedFont>
  </p:embeddedFontLst>
  <p:custDataLst>
    <p:tags r:id="rId3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00BCD4"/>
    <a:srgbClr val="07A98E"/>
    <a:srgbClr val="FF6600"/>
    <a:srgbClr val="66FFCC"/>
    <a:srgbClr val="BCBCBC"/>
    <a:srgbClr val="FF0066"/>
    <a:srgbClr val="FD7225"/>
    <a:srgbClr val="3399FF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FA2F6D9-CF29-494D-B91F-20BF61D65C53}">
  <a:tblStyle styleId="{FFA2F6D9-CF29-494D-B91F-20BF61D65C53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670" autoAdjust="0"/>
  </p:normalViewPr>
  <p:slideViewPr>
    <p:cSldViewPr snapToGrid="0">
      <p:cViewPr varScale="1">
        <p:scale>
          <a:sx n="111" d="100"/>
          <a:sy n="111" d="100"/>
        </p:scale>
        <p:origin x="15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402845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4304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7997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3420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19358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9269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6200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92568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52099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4625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16923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2404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859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58951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45141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77140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0388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520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6065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1692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2669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0566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7158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3408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0" name="Shape 10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48300" y="3175950"/>
            <a:ext cx="3530700" cy="1181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600"/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4" name="Shape 14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3000"/>
            </a:lvl1pPr>
            <a:lvl2pPr lvl="1" rtl="0">
              <a:spcBef>
                <a:spcPts val="0"/>
              </a:spcBef>
              <a:buSzPct val="100000"/>
              <a:defRPr sz="3000"/>
            </a:lvl2pPr>
            <a:lvl3pPr lvl="2" rtl="0">
              <a:spcBef>
                <a:spcPts val="0"/>
              </a:spcBef>
              <a:buSzPct val="100000"/>
              <a:defRPr sz="3000"/>
            </a:lvl3pPr>
            <a:lvl4pPr lvl="3" rtl="0">
              <a:spcBef>
                <a:spcPts val="0"/>
              </a:spcBef>
              <a:buSzPct val="100000"/>
              <a:defRPr sz="3000"/>
            </a:lvl4pPr>
            <a:lvl5pPr lvl="4" rtl="0">
              <a:spcBef>
                <a:spcPts val="0"/>
              </a:spcBef>
              <a:buSzPct val="100000"/>
              <a:defRPr sz="3000"/>
            </a:lvl5pPr>
            <a:lvl6pPr lvl="5" rtl="0">
              <a:spcBef>
                <a:spcPts val="0"/>
              </a:spcBef>
              <a:buSzPct val="100000"/>
              <a:defRPr sz="3000"/>
            </a:lvl6pPr>
            <a:lvl7pPr lvl="6" rtl="0">
              <a:spcBef>
                <a:spcPts val="0"/>
              </a:spcBef>
              <a:buSzPct val="100000"/>
              <a:defRPr sz="3000"/>
            </a:lvl7pPr>
            <a:lvl8pPr lvl="7" rtl="0">
              <a:spcBef>
                <a:spcPts val="0"/>
              </a:spcBef>
              <a:buSzPct val="100000"/>
              <a:defRPr sz="3000"/>
            </a:lvl8pPr>
            <a:lvl9pPr lvl="8" rtl="0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6724950" y="3265700"/>
            <a:ext cx="1906199" cy="1031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22860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3" name="Shape 33"/>
          <p:cNvSpPr/>
          <p:nvPr/>
        </p:nvSpPr>
        <p:spPr>
          <a:xfrm>
            <a:off x="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22860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1" name="Shape 51"/>
          <p:cNvSpPr/>
          <p:nvPr/>
        </p:nvSpPr>
        <p:spPr>
          <a:xfrm>
            <a:off x="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499" cy="409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3520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4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741100"/>
            <a:ext cx="5185199" cy="47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352550"/>
            <a:ext cx="5185199" cy="22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666666"/>
              </a:buClr>
              <a:buSzPct val="100000"/>
              <a:buFont typeface="Karla"/>
              <a:buChar char="▸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>
              <a:spcBef>
                <a:spcPts val="480"/>
              </a:spcBef>
              <a:buClr>
                <a:srgbClr val="666666"/>
              </a:buClr>
              <a:buSzPct val="100000"/>
              <a:buFont typeface="Karla"/>
              <a:buChar char="▹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lvl="2">
              <a:spcBef>
                <a:spcPts val="480"/>
              </a:spcBef>
              <a:buClr>
                <a:srgbClr val="666666"/>
              </a:buClr>
              <a:buSzPct val="100000"/>
              <a:buFont typeface="Karla"/>
              <a:buChar char="▹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lvl="3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lvl="4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lvl="5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lvl="6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lvl="7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lvl="8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6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1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source=images&amp;cd=&amp;cad=rja&amp;uact=8&amp;ved=0ahUKEwjb9qXvy-_RAhVP52MKHTM9AOAQjRwIBw&amp;url=http://weknowyourdreams.com/food.html&amp;bvm=bv.146073913,d.cGc&amp;psig=AFQjCNFag7eEv_nvXjjXTzIYxzSds5B5Tw&amp;ust=1486062364017593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source=images&amp;cd=&amp;cad=rja&amp;uact=8&amp;ved=0ahUKEwjb9qXvy-_RAhVP52MKHTM9AOAQjRwIBw&amp;url=http://weknowyourdreams.com/food.html&amp;bvm=bv.146073913,d.cGc&amp;psig=AFQjCNFag7eEv_nvXjjXTzIYxzSds5B5Tw&amp;ust=1486062364017593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source=images&amp;cd=&amp;cad=rja&amp;uact=8&amp;ved=0ahUKEwjb9qXvy-_RAhVP52MKHTM9AOAQjRwIBw&amp;url=http://weknowyourdreams.com/food.html&amp;bvm=bv.146073913,d.cGc&amp;psig=AFQjCNFag7eEv_nvXjjXTzIYxzSds5B5Tw&amp;ust=1486062364017593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source=images&amp;cd=&amp;cad=rja&amp;uact=8&amp;ved=0ahUKEwjb9qXvy-_RAhVP52MKHTM9AOAQjRwIBw&amp;url=http://weknowyourdreams.com/food.html&amp;bvm=bv.146073913,d.cGc&amp;psig=AFQjCNFag7eEv_nvXjjXTzIYxzSds5B5Tw&amp;ust=1486062364017593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source=images&amp;cd=&amp;cad=rja&amp;uact=8&amp;ved=0ahUKEwjb9qXvy-_RAhVP52MKHTM9AOAQjRwIBw&amp;url=http://weknowyourdreams.com/food.html&amp;bvm=bv.146073913,d.cGc&amp;psig=AFQjCNFag7eEv_nvXjjXTzIYxzSds5B5Tw&amp;ust=1486062364017593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source=images&amp;cd=&amp;cad=rja&amp;uact=8&amp;ved=0ahUKEwjb9qXvy-_RAhVP52MKHTM9AOAQjRwIBw&amp;url=http://weknowyourdreams.com/food.html&amp;bvm=bv.146073913,d.cGc&amp;psig=AFQjCNFag7eEv_nvXjjXTzIYxzSds5B5Tw&amp;ust=1486062364017593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source=images&amp;cd=&amp;cad=rja&amp;uact=8&amp;ved=0ahUKEwjb9qXvy-_RAhVP52MKHTM9AOAQjRwIBw&amp;url=http://weknowyourdreams.com/food.html&amp;bvm=bv.146073913,d.cGc&amp;psig=AFQjCNFag7eEv_nvXjjXTzIYxzSds5B5Tw&amp;ust=1486062364017593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source=images&amp;cd=&amp;cad=rja&amp;uact=8&amp;ved=0ahUKEwjb9qXvy-_RAhVP52MKHTM9AOAQjRwIBw&amp;url=http://weknowyourdreams.com/food.html&amp;bvm=bv.146073913,d.cGc&amp;psig=AFQjCNFag7eEv_nvXjjXTzIYxzSds5B5Tw&amp;ust=1486062364017593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source=images&amp;cd=&amp;cad=rja&amp;uact=8&amp;ved=0ahUKEwjb9qXvy-_RAhVP52MKHTM9AOAQjRwIBw&amp;url=http://weknowyourdreams.com/food.html&amp;bvm=bv.146073913,d.cGc&amp;psig=AFQjCNFag7eEv_nvXjjXTzIYxzSds5B5Tw&amp;ust=1486062364017593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ctrTitle"/>
          </p:nvPr>
        </p:nvSpPr>
        <p:spPr>
          <a:xfrm>
            <a:off x="648300" y="3175950"/>
            <a:ext cx="4229100" cy="1181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00B050"/>
                </a:solidFill>
              </a:rPr>
              <a:t>CONSUMER</a:t>
            </a:r>
            <a:r>
              <a:rPr lang="en-CA" dirty="0"/>
              <a:t>ISM &amp; </a:t>
            </a:r>
            <a:r>
              <a:rPr lang="en-CA" dirty="0">
                <a:solidFill>
                  <a:srgbClr val="00B050"/>
                </a:solidFill>
              </a:rPr>
              <a:t>PRODUCTION </a:t>
            </a:r>
            <a:r>
              <a:rPr lang="en-CA" dirty="0"/>
              <a:t>CYCLE</a:t>
            </a:r>
            <a:endParaRPr lang="en" dirty="0"/>
          </a:p>
        </p:txBody>
      </p:sp>
      <p:grpSp>
        <p:nvGrpSpPr>
          <p:cNvPr id="66" name="Shape 66"/>
          <p:cNvGrpSpPr/>
          <p:nvPr/>
        </p:nvGrpSpPr>
        <p:grpSpPr>
          <a:xfrm>
            <a:off x="648300" y="2078733"/>
            <a:ext cx="502625" cy="446586"/>
            <a:chOff x="5292575" y="3681900"/>
            <a:chExt cx="420150" cy="373275"/>
          </a:xfrm>
        </p:grpSpPr>
        <p:sp>
          <p:nvSpPr>
            <p:cNvPr id="67" name="Shape 67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CONSUMER </a:t>
            </a:r>
            <a:r>
              <a:rPr lang="en-CA" dirty="0" smtClean="0"/>
              <a:t>INFLUENCE ON PRICE</a:t>
            </a:r>
            <a:endParaRPr lang="en" dirty="0">
              <a:solidFill>
                <a:srgbClr val="0070C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047749"/>
            <a:ext cx="6617627" cy="2873619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 smtClean="0"/>
              <a:t>Businesses used to have the pricing power (the ability to charge high prices and raise prices).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 smtClean="0"/>
              <a:t>Consumers have lots of choices (competition) and can affect the pricing.</a:t>
            </a:r>
            <a:endParaRPr lang="en-CA" sz="32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11677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CONSUMER </a:t>
            </a:r>
            <a:r>
              <a:rPr lang="en-CA" dirty="0" smtClean="0"/>
              <a:t>INFLUENCE ON SERVICE</a:t>
            </a:r>
            <a:endParaRPr lang="en" dirty="0">
              <a:solidFill>
                <a:srgbClr val="0070C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047749"/>
            <a:ext cx="6617627" cy="2873619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 smtClean="0"/>
              <a:t>Consumers have the purchasing power (the ability to choose where to shop).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 smtClean="0"/>
              <a:t>Businesses change their service to meet the needs and wants of consumers.</a:t>
            </a:r>
            <a:endParaRPr lang="en-CA" sz="32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29274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NEEDS V. WANTS</a:t>
            </a:r>
            <a:endParaRPr lang="en" dirty="0">
              <a:solidFill>
                <a:srgbClr val="0070C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047749"/>
            <a:ext cx="6617627" cy="2873619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 smtClean="0"/>
              <a:t>Needs: something you have to have</a:t>
            </a:r>
          </a:p>
          <a:p>
            <a:pPr marL="457200" lvl="0" indent="-228600" rtl="0">
              <a:spcBef>
                <a:spcPts val="0"/>
              </a:spcBef>
            </a:pPr>
            <a:endParaRPr lang="en-CA" sz="3200" dirty="0" smtClean="0"/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 smtClean="0"/>
              <a:t>Wants: something you would like to have</a:t>
            </a:r>
            <a:endParaRPr lang="en-CA" sz="32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81119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A NEED OR A WANT?</a:t>
            </a:r>
            <a:endParaRPr lang="en" dirty="0">
              <a:solidFill>
                <a:srgbClr val="0070C0"/>
              </a:solidFill>
            </a:endParaRPr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AutoShape 2" descr="Image result for food">
            <a:hlinkClick r:id="rId3"/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49" y="4244196"/>
            <a:ext cx="6618288" cy="5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en-CA" sz="3200" dirty="0" smtClean="0"/>
              <a:t>Food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49" y="929936"/>
            <a:ext cx="5924860" cy="308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59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A NEED OR A WANT?</a:t>
            </a:r>
            <a:endParaRPr lang="en" dirty="0">
              <a:solidFill>
                <a:srgbClr val="0070C0"/>
              </a:solidFill>
            </a:endParaRPr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AutoShape 2" descr="Image result for food">
            <a:hlinkClick r:id="rId3"/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49" y="4244196"/>
            <a:ext cx="6618288" cy="5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en-CA" sz="3200" dirty="0" smtClean="0"/>
              <a:t>$300 Wagyu Beef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44" y="986985"/>
            <a:ext cx="5647965" cy="312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72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A NEED OR A WANT?</a:t>
            </a:r>
            <a:endParaRPr lang="en" dirty="0">
              <a:solidFill>
                <a:srgbClr val="0070C0"/>
              </a:solidFill>
            </a:endParaRPr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AutoShape 2" descr="Image result for food">
            <a:hlinkClick r:id="rId3"/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49" y="4244196"/>
            <a:ext cx="6618288" cy="5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en-CA" sz="3200" dirty="0" smtClean="0"/>
              <a:t>Water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898" y="1094097"/>
            <a:ext cx="2908989" cy="290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12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A NEED OR A WANT?</a:t>
            </a:r>
            <a:endParaRPr lang="en" dirty="0">
              <a:solidFill>
                <a:srgbClr val="0070C0"/>
              </a:solidFill>
            </a:endParaRPr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AutoShape 2" descr="Image result for food">
            <a:hlinkClick r:id="rId3"/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49" y="4244196"/>
            <a:ext cx="6618288" cy="5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en-CA" sz="3200" dirty="0" smtClean="0"/>
              <a:t>Water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97" y="995918"/>
            <a:ext cx="4982592" cy="310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89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225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7200" dirty="0">
                <a:solidFill>
                  <a:srgbClr val="FD7225"/>
                </a:solidFill>
              </a:rPr>
              <a:t>2.</a:t>
            </a:r>
          </a:p>
          <a:p>
            <a:pPr lvl="0" rtl="0">
              <a:spcBef>
                <a:spcPts val="0"/>
              </a:spcBef>
              <a:buNone/>
            </a:pPr>
            <a:r>
              <a:rPr lang="en-CA" dirty="0">
                <a:solidFill>
                  <a:srgbClr val="FD7225"/>
                </a:solidFill>
              </a:rPr>
              <a:t>PRODUCTION CYCLE </a:t>
            </a:r>
            <a:r>
              <a:rPr lang="en-CA" dirty="0">
                <a:solidFill>
                  <a:srgbClr val="666666"/>
                </a:solidFill>
              </a:rPr>
              <a:t>AND </a:t>
            </a:r>
            <a:r>
              <a:rPr lang="en-CA" dirty="0">
                <a:solidFill>
                  <a:srgbClr val="FD7225"/>
                </a:solidFill>
              </a:rPr>
              <a:t>OBSOLESCENCE</a:t>
            </a:r>
            <a:endParaRPr lang="en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928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50" y="830385"/>
            <a:ext cx="5773465" cy="6114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00B0F0"/>
                </a:solidFill>
              </a:rPr>
              <a:t>OBSOLESCENCE</a:t>
            </a:r>
            <a:endParaRPr lang="en" dirty="0">
              <a:solidFill>
                <a:srgbClr val="00B0F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2400" dirty="0" smtClean="0"/>
              <a:t>The process of a product becoming obsolete (outdated and no longer used)</a:t>
            </a:r>
            <a:endParaRPr lang="en-CA" sz="2400" dirty="0"/>
          </a:p>
          <a:p>
            <a:pPr marL="457200" lvl="0" indent="-228600" rtl="0">
              <a:spcBef>
                <a:spcPts val="0"/>
              </a:spcBef>
            </a:pPr>
            <a:endParaRPr lang="en" sz="24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1669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DO YOU KNOW WHAT THIS IS?</a:t>
            </a:r>
            <a:endParaRPr lang="en" dirty="0">
              <a:solidFill>
                <a:srgbClr val="0070C0"/>
              </a:solidFill>
            </a:endParaRPr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AutoShape 2" descr="Image result for food">
            <a:hlinkClick r:id="rId3"/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49" y="4244196"/>
            <a:ext cx="6618288" cy="5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en-CA" sz="3200" dirty="0" smtClean="0"/>
              <a:t>CDs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856" y="1148015"/>
            <a:ext cx="3706141" cy="280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2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A98E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7200" dirty="0">
                <a:solidFill>
                  <a:srgbClr val="07A98E"/>
                </a:solidFill>
              </a:rPr>
              <a:t>1.</a:t>
            </a:r>
          </a:p>
          <a:p>
            <a:pPr lvl="0" rtl="0">
              <a:spcBef>
                <a:spcPts val="0"/>
              </a:spcBef>
              <a:buNone/>
            </a:pPr>
            <a:r>
              <a:rPr lang="en-CA" dirty="0"/>
              <a:t>CONSUMER </a:t>
            </a:r>
            <a:br>
              <a:rPr lang="en-CA" dirty="0"/>
            </a:br>
            <a:r>
              <a:rPr lang="en-CA" dirty="0"/>
              <a:t>	V. </a:t>
            </a:r>
            <a:br>
              <a:rPr lang="en-CA" dirty="0"/>
            </a:br>
            <a:r>
              <a:rPr lang="en-CA" dirty="0"/>
              <a:t>CUSTOMER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24443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DO YOU KNOW WHAT THIS IS?</a:t>
            </a:r>
            <a:endParaRPr lang="en" dirty="0">
              <a:solidFill>
                <a:srgbClr val="0070C0"/>
              </a:solidFill>
            </a:endParaRPr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AutoShape 2" descr="Image result for food">
            <a:hlinkClick r:id="rId3"/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49" y="4244196"/>
            <a:ext cx="6618288" cy="5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en-CA" sz="3200" dirty="0" smtClean="0"/>
              <a:t>Floppy Discs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521" y="800150"/>
            <a:ext cx="4517044" cy="338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9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DO YOU KNOW WHAT THIS IS?</a:t>
            </a:r>
            <a:endParaRPr lang="en" dirty="0">
              <a:solidFill>
                <a:srgbClr val="0070C0"/>
              </a:solidFill>
            </a:endParaRPr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AutoShape 2" descr="Image result for food">
            <a:hlinkClick r:id="rId3"/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49" y="4244196"/>
            <a:ext cx="6618288" cy="5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en-CA" sz="3200" dirty="0" smtClean="0"/>
              <a:t>Video Rental Stores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918" y="970806"/>
            <a:ext cx="4803388" cy="319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8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DO YOU KNOW WHAT THIS IS?</a:t>
            </a:r>
            <a:endParaRPr lang="en" dirty="0">
              <a:solidFill>
                <a:srgbClr val="0070C0"/>
              </a:solidFill>
            </a:endParaRPr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AutoShape 2" descr="Image result for food">
            <a:hlinkClick r:id="rId3"/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49" y="4244196"/>
            <a:ext cx="6618288" cy="5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en-CA" sz="3200" dirty="0" smtClean="0"/>
              <a:t>Map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939" y="1164925"/>
            <a:ext cx="4618907" cy="307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1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367289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DO YOU KNOW WHAT THIS IS?</a:t>
            </a:r>
            <a:endParaRPr lang="en" dirty="0">
              <a:solidFill>
                <a:srgbClr val="0070C0"/>
              </a:solidFill>
            </a:endParaRPr>
          </a:p>
        </p:txBody>
      </p:sp>
      <p:grpSp>
        <p:nvGrpSpPr>
          <p:cNvPr id="112" name="Shape 112"/>
          <p:cNvGrpSpPr/>
          <p:nvPr/>
        </p:nvGrpSpPr>
        <p:grpSpPr>
          <a:xfrm>
            <a:off x="301419" y="343031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AutoShape 2" descr="Image result for food">
            <a:hlinkClick r:id="rId3"/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49" y="4244196"/>
            <a:ext cx="6618288" cy="5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en-CA" sz="3200" dirty="0" smtClean="0"/>
              <a:t>Landline Phone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0"/>
          <a:stretch/>
        </p:blipFill>
        <p:spPr>
          <a:xfrm>
            <a:off x="1947683" y="1086927"/>
            <a:ext cx="3978617" cy="329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5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DEFINITION</a:t>
            </a:r>
            <a:endParaRPr lang="en" dirty="0">
              <a:solidFill>
                <a:srgbClr val="0070C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504949"/>
            <a:ext cx="6617627" cy="2873619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>
                <a:solidFill>
                  <a:srgbClr val="00BCD4"/>
                </a:solidFill>
              </a:rPr>
              <a:t>Customer</a:t>
            </a:r>
            <a:r>
              <a:rPr lang="en-CA" sz="3200" dirty="0"/>
              <a:t>: the </a:t>
            </a:r>
            <a:r>
              <a:rPr lang="en-CA" sz="3200" dirty="0">
                <a:solidFill>
                  <a:srgbClr val="00BCD4"/>
                </a:solidFill>
              </a:rPr>
              <a:t>buyer</a:t>
            </a:r>
            <a:r>
              <a:rPr lang="en-CA" sz="3200" dirty="0"/>
              <a:t> of the product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3200" dirty="0"/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>
                <a:solidFill>
                  <a:srgbClr val="00BCD4"/>
                </a:solidFill>
              </a:rPr>
              <a:t>Consumer</a:t>
            </a:r>
            <a:r>
              <a:rPr lang="en-CA" sz="3200" dirty="0"/>
              <a:t>: the </a:t>
            </a:r>
            <a:r>
              <a:rPr lang="en-CA" sz="3200" dirty="0">
                <a:solidFill>
                  <a:srgbClr val="00BCD4"/>
                </a:solidFill>
              </a:rPr>
              <a:t>user</a:t>
            </a:r>
            <a:r>
              <a:rPr lang="en-CA" sz="3200" dirty="0"/>
              <a:t> of the product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32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05276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Image result for baby in DIAP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879" y="0"/>
            <a:ext cx="4074122" cy="272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920806" y="516571"/>
            <a:ext cx="5131777" cy="866394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CA" dirty="0"/>
              <a:t>WHO ARE THE CONSUMERS AND THECUSTOMERS?</a:t>
            </a:r>
            <a:endParaRPr lang="en" dirty="0"/>
          </a:p>
        </p:txBody>
      </p:sp>
      <p:grpSp>
        <p:nvGrpSpPr>
          <p:cNvPr id="259" name="Shape 259"/>
          <p:cNvGrpSpPr/>
          <p:nvPr/>
        </p:nvGrpSpPr>
        <p:grpSpPr>
          <a:xfrm>
            <a:off x="318294" y="694222"/>
            <a:ext cx="449036" cy="470807"/>
            <a:chOff x="5961125" y="1623900"/>
            <a:chExt cx="427450" cy="448175"/>
          </a:xfrm>
        </p:grpSpPr>
        <p:sp>
          <p:nvSpPr>
            <p:cNvPr id="260" name="Shape 260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3" name="Shape 26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3314" name="Picture 2" descr="Image result for DIAPERS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86" y="1382965"/>
            <a:ext cx="4881440" cy="355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Motherhood, Couple, Future Parents, Pregnancy, Stand B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202" y="2725615"/>
            <a:ext cx="3632798" cy="241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43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920806" y="516571"/>
            <a:ext cx="5131777" cy="866394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CA" dirty="0"/>
              <a:t>WHO ARE THE CONSUMERS AND THECUSTOMERS?</a:t>
            </a:r>
            <a:endParaRPr lang="en" dirty="0"/>
          </a:p>
        </p:txBody>
      </p:sp>
      <p:grpSp>
        <p:nvGrpSpPr>
          <p:cNvPr id="259" name="Shape 259"/>
          <p:cNvGrpSpPr/>
          <p:nvPr/>
        </p:nvGrpSpPr>
        <p:grpSpPr>
          <a:xfrm>
            <a:off x="318294" y="694222"/>
            <a:ext cx="449036" cy="470807"/>
            <a:chOff x="5961125" y="1623900"/>
            <a:chExt cx="427450" cy="448175"/>
          </a:xfrm>
        </p:grpSpPr>
        <p:sp>
          <p:nvSpPr>
            <p:cNvPr id="260" name="Shape 260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3" name="Shape 26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5362" name="Picture 2" descr="Colored Pencils, Colour Pencils, Star, Color Circ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06" y="1418135"/>
            <a:ext cx="5070963" cy="338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836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920806" y="516571"/>
            <a:ext cx="5131777" cy="866394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CA" dirty="0"/>
              <a:t>WHO ARE THE CONSUMERS AND THECUSTOMERS?</a:t>
            </a:r>
            <a:endParaRPr lang="en" dirty="0"/>
          </a:p>
        </p:txBody>
      </p:sp>
      <p:grpSp>
        <p:nvGrpSpPr>
          <p:cNvPr id="259" name="Shape 259"/>
          <p:cNvGrpSpPr/>
          <p:nvPr/>
        </p:nvGrpSpPr>
        <p:grpSpPr>
          <a:xfrm>
            <a:off x="318294" y="694222"/>
            <a:ext cx="449036" cy="470807"/>
            <a:chOff x="5961125" y="1623900"/>
            <a:chExt cx="427450" cy="448175"/>
          </a:xfrm>
        </p:grpSpPr>
        <p:sp>
          <p:nvSpPr>
            <p:cNvPr id="260" name="Shape 260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3" name="Shape 26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4338" name="Picture 2" descr="Blur, Bread, Close-Up, Delicious, Focus, Food, Mac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06" y="1382965"/>
            <a:ext cx="5141302" cy="342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025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815298" y="2925663"/>
            <a:ext cx="5131777" cy="866394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CA" sz="3200" dirty="0"/>
              <a:t>CAN YOU THINK OF PRODUCTS FOR WHICH THE CONSUMER AND THECUSTOMER ARE DIFFERENT?</a:t>
            </a:r>
            <a:endParaRPr lang="en" sz="3200" dirty="0"/>
          </a:p>
        </p:txBody>
      </p:sp>
    </p:spTree>
    <p:extLst>
      <p:ext uri="{BB962C8B-B14F-4D97-AF65-F5344CB8AC3E}">
        <p14:creationId xmlns:p14="http://schemas.microsoft.com/office/powerpoint/2010/main" val="1068508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49" y="548443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CONSUMER INFLUENCE</a:t>
            </a:r>
            <a:endParaRPr lang="en" dirty="0">
              <a:solidFill>
                <a:srgbClr val="0070C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134013"/>
            <a:ext cx="6617627" cy="2873619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 smtClean="0"/>
              <a:t>Stew Leonard’s (a chain of American supermarkets) believes in the following</a:t>
            </a:r>
          </a:p>
          <a:p>
            <a:pPr marL="896938" lvl="1" indent="-228600"/>
            <a:r>
              <a:rPr lang="en-CA" sz="3200" b="1" dirty="0" smtClean="0"/>
              <a:t>Rule #1: The customer is always right.</a:t>
            </a:r>
          </a:p>
          <a:p>
            <a:pPr marL="896938" lvl="1" indent="-228600"/>
            <a:r>
              <a:rPr lang="en-CA" sz="3200" b="1" dirty="0" smtClean="0"/>
              <a:t>Rule #2: If the customer is wrong, re-read Rule #1.</a:t>
            </a:r>
            <a:endParaRPr lang="en-CA" sz="3200" b="1" dirty="0"/>
          </a:p>
          <a:p>
            <a:pPr marL="228600" lvl="0" rtl="0">
              <a:spcBef>
                <a:spcPts val="0"/>
              </a:spcBef>
              <a:buNone/>
            </a:pPr>
            <a:endParaRPr lang="en-CA" sz="32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419" y="524185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35659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6511356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CONSUMER </a:t>
            </a:r>
            <a:r>
              <a:rPr lang="en-CA" dirty="0" smtClean="0"/>
              <a:t>INFLUENCE ON PRODUCTS</a:t>
            </a:r>
            <a:endParaRPr lang="en" dirty="0">
              <a:solidFill>
                <a:srgbClr val="0070C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504949"/>
            <a:ext cx="6617627" cy="2873619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 smtClean="0"/>
              <a:t>Our preferences shape the products.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 smtClean="0"/>
              <a:t>Our choices create a competition among businesses.</a:t>
            </a:r>
            <a:endParaRPr lang="en-CA" sz="3200" dirty="0"/>
          </a:p>
          <a:p>
            <a:pPr marL="228600" lvl="0" rtl="0">
              <a:spcBef>
                <a:spcPts val="0"/>
              </a:spcBef>
              <a:buNone/>
            </a:pPr>
            <a:endParaRPr lang="en-CA" sz="32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973059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ENTRANCE SLIP&amp;quot;&quot;/&gt;&lt;property id=&quot;20307&quot; value=&quot;321&quot;/&gt;&lt;/object&gt;&lt;object type=&quot;3&quot; unique_id=&quot;10004&quot;&gt;&lt;property id=&quot;20148&quot; value=&quot;5&quot;/&gt;&lt;property id=&quot;20300&quot; value=&quot;Slide 2 - &amp;quot;CONSUMERISM &amp;amp; PRODUCTION CYCLE&amp;quot;&quot;/&gt;&lt;property id=&quot;20307&quot; value=&quot;256&quot;/&gt;&lt;/object&gt;&lt;object type=&quot;3&quot; unique_id=&quot;10005&quot;&gt;&lt;property id=&quot;20148&quot; value=&quot;5&quot;/&gt;&lt;property id=&quot;20300&quot; value=&quot;Slide 3 - &amp;quot;1.&amp;#x0D;CONSUMER  &amp;amp;#x09;V.  CUSTOMER&amp;quot;&quot;/&gt;&lt;property id=&quot;20307&quot; value=&quot;285&quot;/&gt;&lt;/object&gt;&lt;object type=&quot;3&quot; unique_id=&quot;10006&quot;&gt;&lt;property id=&quot;20148&quot; value=&quot;5&quot;/&gt;&lt;property id=&quot;20300&quot; value=&quot;Slide 4 - &amp;quot;DEFINITION&amp;quot;&quot;/&gt;&lt;property id=&quot;20307&quot; value=&quot;305&quot;/&gt;&lt;/object&gt;&lt;object type=&quot;3&quot; unique_id=&quot;10007&quot;&gt;&lt;property id=&quot;20148&quot; value=&quot;5&quot;/&gt;&lt;property id=&quot;20300&quot; value=&quot;Slide 5 - &amp;quot;WHO ARE THE CONSUMERS AND THECUSTOMERS?&amp;quot;&quot;/&gt;&lt;property id=&quot;20307&quot; value=&quot;322&quot;/&gt;&lt;/object&gt;&lt;object type=&quot;3&quot; unique_id=&quot;10008&quot;&gt;&lt;property id=&quot;20148&quot; value=&quot;5&quot;/&gt;&lt;property id=&quot;20300&quot; value=&quot;Slide 6 - &amp;quot;WHO ARE THE CONSUMERS AND THECUSTOMERS?&amp;quot;&quot;/&gt;&lt;property id=&quot;20307&quot; value=&quot;323&quot;/&gt;&lt;/object&gt;&lt;object type=&quot;3&quot; unique_id=&quot;10009&quot;&gt;&lt;property id=&quot;20148&quot; value=&quot;5&quot;/&gt;&lt;property id=&quot;20300&quot; value=&quot;Slide 7 - &amp;quot;WHO ARE THE CONSUMERS AND THECUSTOMERS?&amp;quot;&quot;/&gt;&lt;property id=&quot;20307&quot; value=&quot;324&quot;/&gt;&lt;/object&gt;&lt;object type=&quot;3&quot; unique_id=&quot;10010&quot;&gt;&lt;property id=&quot;20148&quot; value=&quot;5&quot;/&gt;&lt;property id=&quot;20300&quot; value=&quot;Slide 8 - &amp;quot;CAN YOU THINK OF PRODUCTS FOR WHICH THE CONSUMER AND THECUSTOMER ARE DIFFERENT?&amp;quot;&quot;/&gt;&lt;property id=&quot;20307&quot; value=&quot;325&quot;/&gt;&lt;/object&gt;&lt;object type=&quot;3&quot; unique_id=&quot;10011&quot;&gt;&lt;property id=&quot;20148&quot; value=&quot;5&quot;/&gt;&lt;property id=&quot;20300&quot; value=&quot;Slide 9 - &amp;quot;CONSUMER INFLUENCE&amp;quot;&quot;/&gt;&lt;property id=&quot;20307&quot; value=&quot;327&quot;/&gt;&lt;/object&gt;&lt;object type=&quot;3&quot; unique_id=&quot;10012&quot;&gt;&lt;property id=&quot;20148&quot; value=&quot;5&quot;/&gt;&lt;property id=&quot;20300&quot; value=&quot;Slide 10 - &amp;quot;CONSUMER INFLUENCE&amp;quot;&quot;/&gt;&lt;property id=&quot;20307&quot; value=&quot;328&quot;/&gt;&lt;/object&gt;&lt;object type=&quot;3&quot; unique_id=&quot;10013&quot;&gt;&lt;property id=&quot;20148&quot; value=&quot;5&quot;/&gt;&lt;property id=&quot;20300&quot; value=&quot;Slide 11 - &amp;quot;2.&amp;#x0D;PRODUCTION CYCLE AND OBSOLESCENCE&amp;quot;&quot;/&gt;&lt;property id=&quot;20307&quot; value=&quot;296&quot;/&gt;&lt;/object&gt;&lt;object type=&quot;3&quot; unique_id=&quot;10014&quot;&gt;&lt;property id=&quot;20148&quot; value=&quot;5&quot;/&gt;&lt;property id=&quot;20300&quot; value=&quot;Slide 12&quot;/&gt;&lt;property id=&quot;20307&quot; value=&quot;289&quot;/&gt;&lt;/object&gt;&lt;object type=&quot;3&quot; unique_id=&quot;10015&quot;&gt;&lt;property id=&quot;20148&quot; value=&quot;5&quot;/&gt;&lt;property id=&quot;20300&quot; value=&quot;Slide 13&quot;/&gt;&lt;property id=&quot;20307&quot; value=&quot;290&quot;/&gt;&lt;/object&gt;&lt;object type=&quot;3&quot; unique_id=&quot;10016&quot;&gt;&lt;property id=&quot;20148&quot; value=&quot;5&quot;/&gt;&lt;property id=&quot;20300&quot; value=&quot;Slide 14 - &amp;quot;PRODUCTION CYCLE&amp;quot;&quot;/&gt;&lt;property id=&quot;20307&quot; value=&quot;309&quot;/&gt;&lt;/object&gt;&lt;object type=&quot;3&quot; unique_id=&quot;10017&quot;&gt;&lt;property id=&quot;20148&quot; value=&quot;5&quot;/&gt;&lt;property id=&quot;20300&quot; value=&quot;Slide 15 - &amp;quot;OBSOLESCENCE&amp;quot;&quot;/&gt;&lt;property id=&quot;20307&quot; value=&quot;329&quot;/&gt;&lt;/object&gt;&lt;object type=&quot;3&quot; unique_id=&quot;10018&quot;&gt;&lt;property id=&quot;20148&quot; value=&quot;5&quot;/&gt;&lt;property id=&quot;20300&quot; value=&quot;Slide 16&quot;/&gt;&lt;property id=&quot;20307&quot; value=&quot;330&quot;/&gt;&lt;/object&gt;&lt;object type=&quot;3&quot; unique_id=&quot;10019&quot;&gt;&lt;property id=&quot;20148&quot; value=&quot;5&quot;/&gt;&lt;property id=&quot;20300&quot; value=&quot;Slide 17 - &amp;quot;OBSOLESCENCE&amp;quot;&quot;/&gt;&lt;property id=&quot;20307&quot; value=&quot;331&quot;/&gt;&lt;/object&gt;&lt;object type=&quot;3&quot; unique_id=&quot;10020&quot;&gt;&lt;property id=&quot;20148&quot; value=&quot;5&quot;/&gt;&lt;property id=&quot;20300&quot; value=&quot;Slide 18 - &amp;quot;OBSOLESCENCE&amp;quot;&quot;/&gt;&lt;property id=&quot;20307&quot; value=&quot;332&quot;/&gt;&lt;/object&gt;&lt;object type=&quot;3&quot; unique_id=&quot;10021&quot;&gt;&lt;property id=&quot;20148&quot; value=&quot;5&quot;/&gt;&lt;property id=&quot;20300&quot; value=&quot;Slide 19 - &amp;quot;OBSOLESCENCE&amp;quot;&quot;/&gt;&lt;property id=&quot;20307&quot; value=&quot;333&quot;/&gt;&lt;/object&gt;&lt;object type=&quot;3&quot; unique_id=&quot;10022&quot;&gt;&lt;property id=&quot;20148&quot; value=&quot;5&quot;/&gt;&lt;property id=&quot;20300&quot; value=&quot;Slide 20 - &amp;quot;OBSOLESCENCE&amp;quot;&quot;/&gt;&lt;property id=&quot;20307&quot; value=&quot;334&quot;/&gt;&lt;/object&gt;&lt;object type=&quot;3&quot; unique_id=&quot;10023&quot;&gt;&lt;property id=&quot;20148&quot; value=&quot;5&quot;/&gt;&lt;property id=&quot;20300&quot; value=&quot;Slide 21 - &amp;quot;OBSOLESCENCE&amp;quot;&quot;/&gt;&lt;property id=&quot;20307&quot; value=&quot;335&quot;/&gt;&lt;/object&gt;&lt;object type=&quot;3&quot; unique_id=&quot;10024&quot;&gt;&lt;property id=&quot;20148&quot; value=&quot;5&quot;/&gt;&lt;property id=&quot;20300&quot; value=&quot;Slide 22 - &amp;quot;3.&amp;#x0D;PROJECT: DESIGN FOR THE FUTURE&amp;quot;&quot;/&gt;&lt;property id=&quot;20307&quot; value=&quot;302&quot;/&gt;&lt;/object&gt;&lt;object type=&quot;3&quot; unique_id=&quot;10025&quot;&gt;&lt;property id=&quot;20148&quot; value=&quot;5&quot;/&gt;&lt;property id=&quot;20300&quot; value=&quot;Slide 23 - &amp;quot;PARTNERSHIP&amp;quot;&quot;/&gt;&lt;property id=&quot;20307&quot; value=&quot;310&quot;/&gt;&lt;/object&gt;&lt;object type=&quot;3&quot; unique_id=&quot;10026&quot;&gt;&lt;property id=&quot;20148&quot; value=&quot;5&quot;/&gt;&lt;property id=&quot;20300&quot; value=&quot;Slide 24 - &amp;quot;CORPORATION&amp;quot;&quot;/&gt;&lt;property id=&quot;20307&quot; value=&quot;311&quot;/&gt;&lt;/object&gt;&lt;object type=&quot;3&quot; unique_id=&quot;10027&quot;&gt;&lt;property id=&quot;20148&quot; value=&quot;5&quot;/&gt;&lt;property id=&quot;20300&quot; value=&quot;Slide 25 - &amp;quot;RANDOM GROUP GENERATOR&amp;quot;&quot;/&gt;&lt;property id=&quot;20307&quot; value=&quot;301&quot;/&gt;&lt;/object&gt;&lt;object type=&quot;3&quot; unique_id=&quot;10028&quot;&gt;&lt;property id=&quot;20148&quot; value=&quot;5&quot;/&gt;&lt;property id=&quot;20300&quot; value=&quot;Slide 26 - &amp;quot;KEY TERMS FOR TOMORROW&amp;quot;&quot;/&gt;&lt;property id=&quot;20307&quot; value=&quot;320&quot;/&gt;&lt;/object&gt;&lt;/object&gt;&lt;object type=&quot;8&quot; unique_id=&quot;1005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Arvirarg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10521</TotalTime>
  <Words>297</Words>
  <Application>Microsoft Office PowerPoint</Application>
  <PresentationFormat>On-screen Show (16:9)</PresentationFormat>
  <Paragraphs>50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Montserrat</vt:lpstr>
      <vt:lpstr>Karla</vt:lpstr>
      <vt:lpstr>Arvirargus template</vt:lpstr>
      <vt:lpstr>CONSUMERISM &amp; PRODUCTION CYCLE</vt:lpstr>
      <vt:lpstr>1. CONSUMER   V.  CUSTOMER</vt:lpstr>
      <vt:lpstr>DEFINITION</vt:lpstr>
      <vt:lpstr>WHO ARE THE CONSUMERS AND THECUSTOMERS?</vt:lpstr>
      <vt:lpstr>WHO ARE THE CONSUMERS AND THECUSTOMERS?</vt:lpstr>
      <vt:lpstr>WHO ARE THE CONSUMERS AND THECUSTOMERS?</vt:lpstr>
      <vt:lpstr>CAN YOU THINK OF PRODUCTS FOR WHICH THE CONSUMER AND THECUSTOMER ARE DIFFERENT?</vt:lpstr>
      <vt:lpstr>CONSUMER INFLUENCE</vt:lpstr>
      <vt:lpstr>CONSUMER INFLUENCE ON PRODUCTS</vt:lpstr>
      <vt:lpstr>CONSUMER INFLUENCE ON PRICE</vt:lpstr>
      <vt:lpstr>CONSUMER INFLUENCE ON SERVICE</vt:lpstr>
      <vt:lpstr>NEEDS V. WANTS</vt:lpstr>
      <vt:lpstr>A NEED OR A WANT?</vt:lpstr>
      <vt:lpstr>A NEED OR A WANT?</vt:lpstr>
      <vt:lpstr>A NEED OR A WANT?</vt:lpstr>
      <vt:lpstr>A NEED OR A WANT?</vt:lpstr>
      <vt:lpstr>2. PRODUCTION CYCLE AND OBSOLESCENCE</vt:lpstr>
      <vt:lpstr>OBSOLESCENCE</vt:lpstr>
      <vt:lpstr>DO YOU KNOW WHAT THIS IS?</vt:lpstr>
      <vt:lpstr>DO YOU KNOW WHAT THIS IS?</vt:lpstr>
      <vt:lpstr>DO YOU KNOW WHAT THIS IS?</vt:lpstr>
      <vt:lpstr>DO YOU KNOW WHAT THIS IS?</vt:lpstr>
      <vt:lpstr>DO YOU KNOW WHAT THIS IS?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BUSINESS EDUCATION 9/10</dc:title>
  <dc:creator>Clara Kang</dc:creator>
  <cp:lastModifiedBy>Clara Kang</cp:lastModifiedBy>
  <cp:revision>39</cp:revision>
  <dcterms:modified xsi:type="dcterms:W3CDTF">2017-02-09T18:35:15Z</dcterms:modified>
</cp:coreProperties>
</file>