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7" r:id="rId1"/>
  </p:sldMasterIdLst>
  <p:notesMasterIdLst>
    <p:notesMasterId r:id="rId9"/>
  </p:notesMasterIdLst>
  <p:sldIdLst>
    <p:sldId id="289" r:id="rId2"/>
    <p:sldId id="316" r:id="rId3"/>
    <p:sldId id="318" r:id="rId4"/>
    <p:sldId id="319" r:id="rId5"/>
    <p:sldId id="320" r:id="rId6"/>
    <p:sldId id="321" r:id="rId7"/>
    <p:sldId id="322" r:id="rId8"/>
  </p:sldIdLst>
  <p:sldSz cx="9144000" cy="6858000" type="screen4x3"/>
  <p:notesSz cx="6858000" cy="9144000"/>
  <p:custDataLst>
    <p:tags r:id="rId10"/>
  </p:custData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4ECDC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EFFA6E90-C098-461F-818E-8FB4AE212C42}">
  <a:tblStyle styleId="{EFFA6E90-C098-461F-818E-8FB4AE212C42}" styleName="Table_0">
    <a:wholeTbl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insideV>
        </a:tcBdr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168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99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 sz="1100"/>
            </a:lvl1pPr>
            <a:lvl2pPr lvl="1">
              <a:spcBef>
                <a:spcPts val="0"/>
              </a:spcBef>
              <a:defRPr sz="1100"/>
            </a:lvl2pPr>
            <a:lvl3pPr lvl="2">
              <a:spcBef>
                <a:spcPts val="0"/>
              </a:spcBef>
              <a:defRPr sz="1100"/>
            </a:lvl3pPr>
            <a:lvl4pPr lvl="3">
              <a:spcBef>
                <a:spcPts val="0"/>
              </a:spcBef>
              <a:defRPr sz="1100"/>
            </a:lvl4pPr>
            <a:lvl5pPr lvl="4">
              <a:spcBef>
                <a:spcPts val="0"/>
              </a:spcBef>
              <a:defRPr sz="1100"/>
            </a:lvl5pPr>
            <a:lvl6pPr lvl="5">
              <a:spcBef>
                <a:spcPts val="0"/>
              </a:spcBef>
              <a:defRPr sz="1100"/>
            </a:lvl6pPr>
            <a:lvl7pPr lvl="6">
              <a:spcBef>
                <a:spcPts val="0"/>
              </a:spcBef>
              <a:defRPr sz="1100"/>
            </a:lvl7pPr>
            <a:lvl8pPr lvl="7">
              <a:spcBef>
                <a:spcPts val="0"/>
              </a:spcBef>
              <a:defRPr sz="1100"/>
            </a:lvl8pPr>
            <a:lvl9pPr lvl="8">
              <a:spcBef>
                <a:spcPts val="0"/>
              </a:spcBef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07812359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Shape 7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" name="Shape 7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CA" dirty="0"/>
              <a:t>The championship of national football league (NFL) in the states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634993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Shape 10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" name="Shape 10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3684835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Shape 10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" name="Shape 10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248029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Shape 10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" name="Shape 10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6893966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Shape 10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" name="Shape 10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8823670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Shape 10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" name="Shape 10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4652252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Shape 10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" name="Shape 10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36730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ubtitle">
    <p:bg>
      <p:bgPr>
        <a:solidFill>
          <a:srgbClr val="4ECDC4"/>
        </a:solidFill>
        <a:effectLst/>
      </p:bgPr>
    </p:bg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hape 12"/>
          <p:cNvSpPr/>
          <p:nvPr/>
        </p:nvSpPr>
        <p:spPr>
          <a:xfrm>
            <a:off x="5680600" y="0"/>
            <a:ext cx="3463199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3" name="Shape 13"/>
          <p:cNvSpPr txBox="1">
            <a:spLocks noGrp="1"/>
          </p:cNvSpPr>
          <p:nvPr>
            <p:ph type="ctrTitle"/>
          </p:nvPr>
        </p:nvSpPr>
        <p:spPr>
          <a:xfrm>
            <a:off x="685800" y="3863725"/>
            <a:ext cx="4505399" cy="1910399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lvl="0" algn="r" rtl="0">
              <a:spcBef>
                <a:spcPts val="0"/>
              </a:spcBef>
              <a:buClr>
                <a:srgbClr val="FFFFFF"/>
              </a:buClr>
              <a:buSzPct val="100000"/>
              <a:defRPr sz="4000">
                <a:solidFill>
                  <a:srgbClr val="FFFFFF"/>
                </a:solidFill>
              </a:defRPr>
            </a:lvl1pPr>
            <a:lvl2pPr lvl="1" algn="ctr" rtl="0">
              <a:spcBef>
                <a:spcPts val="0"/>
              </a:spcBef>
              <a:buClr>
                <a:srgbClr val="FFFFFF"/>
              </a:buClr>
              <a:buSzPct val="100000"/>
              <a:defRPr sz="4800">
                <a:solidFill>
                  <a:srgbClr val="FFFFFF"/>
                </a:solidFill>
              </a:defRPr>
            </a:lvl2pPr>
            <a:lvl3pPr lvl="2" algn="ctr" rtl="0">
              <a:spcBef>
                <a:spcPts val="0"/>
              </a:spcBef>
              <a:buClr>
                <a:srgbClr val="FFFFFF"/>
              </a:buClr>
              <a:buSzPct val="100000"/>
              <a:defRPr sz="4800">
                <a:solidFill>
                  <a:srgbClr val="FFFFFF"/>
                </a:solidFill>
              </a:defRPr>
            </a:lvl3pPr>
            <a:lvl4pPr lvl="3" algn="ctr" rtl="0">
              <a:spcBef>
                <a:spcPts val="0"/>
              </a:spcBef>
              <a:buClr>
                <a:srgbClr val="FFFFFF"/>
              </a:buClr>
              <a:buSzPct val="100000"/>
              <a:defRPr sz="4800">
                <a:solidFill>
                  <a:srgbClr val="FFFFFF"/>
                </a:solidFill>
              </a:defRPr>
            </a:lvl4pPr>
            <a:lvl5pPr lvl="4" algn="ctr" rtl="0">
              <a:spcBef>
                <a:spcPts val="0"/>
              </a:spcBef>
              <a:buClr>
                <a:srgbClr val="FFFFFF"/>
              </a:buClr>
              <a:buSzPct val="100000"/>
              <a:defRPr sz="4800">
                <a:solidFill>
                  <a:srgbClr val="FFFFFF"/>
                </a:solidFill>
              </a:defRPr>
            </a:lvl5pPr>
            <a:lvl6pPr lvl="5" algn="ctr" rtl="0">
              <a:spcBef>
                <a:spcPts val="0"/>
              </a:spcBef>
              <a:buClr>
                <a:srgbClr val="FFFFFF"/>
              </a:buClr>
              <a:buSzPct val="100000"/>
              <a:defRPr sz="4800">
                <a:solidFill>
                  <a:srgbClr val="FFFFFF"/>
                </a:solidFill>
              </a:defRPr>
            </a:lvl6pPr>
            <a:lvl7pPr lvl="6" algn="ctr" rtl="0">
              <a:spcBef>
                <a:spcPts val="0"/>
              </a:spcBef>
              <a:buClr>
                <a:srgbClr val="FFFFFF"/>
              </a:buClr>
              <a:buSzPct val="100000"/>
              <a:defRPr sz="4800">
                <a:solidFill>
                  <a:srgbClr val="FFFFFF"/>
                </a:solidFill>
              </a:defRPr>
            </a:lvl7pPr>
            <a:lvl8pPr lvl="7" algn="ctr" rtl="0">
              <a:spcBef>
                <a:spcPts val="0"/>
              </a:spcBef>
              <a:buClr>
                <a:srgbClr val="FFFFFF"/>
              </a:buClr>
              <a:buSzPct val="100000"/>
              <a:defRPr sz="4800">
                <a:solidFill>
                  <a:srgbClr val="FFFFFF"/>
                </a:solidFill>
              </a:defRPr>
            </a:lvl8pPr>
            <a:lvl9pPr lvl="8" algn="ctr" rtl="0">
              <a:spcBef>
                <a:spcPts val="0"/>
              </a:spcBef>
              <a:buClr>
                <a:srgbClr val="FFFFFF"/>
              </a:buClr>
              <a:buSzPct val="100000"/>
              <a:defRPr sz="48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14" name="Shape 14"/>
          <p:cNvSpPr txBox="1">
            <a:spLocks noGrp="1"/>
          </p:cNvSpPr>
          <p:nvPr>
            <p:ph type="subTitle" idx="1"/>
          </p:nvPr>
        </p:nvSpPr>
        <p:spPr>
          <a:xfrm>
            <a:off x="6101100" y="3817851"/>
            <a:ext cx="2446500" cy="1910399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lvl="0" rtl="0">
              <a:spcBef>
                <a:spcPts val="0"/>
              </a:spcBef>
              <a:buClr>
                <a:srgbClr val="738498"/>
              </a:buClr>
              <a:buSzPct val="100000"/>
              <a:buNone/>
              <a:defRPr sz="2200">
                <a:solidFill>
                  <a:srgbClr val="738498"/>
                </a:solidFill>
              </a:defRPr>
            </a:lvl1pPr>
            <a:lvl2pPr lvl="1" rtl="0">
              <a:spcBef>
                <a:spcPts val="0"/>
              </a:spcBef>
              <a:buClr>
                <a:srgbClr val="738498"/>
              </a:buClr>
              <a:buSzPct val="100000"/>
              <a:buNone/>
              <a:defRPr sz="2200">
                <a:solidFill>
                  <a:srgbClr val="738498"/>
                </a:solidFill>
              </a:defRPr>
            </a:lvl2pPr>
            <a:lvl3pPr lvl="2" rtl="0">
              <a:spcBef>
                <a:spcPts val="0"/>
              </a:spcBef>
              <a:buClr>
                <a:srgbClr val="738498"/>
              </a:buClr>
              <a:buSzPct val="100000"/>
              <a:buNone/>
              <a:defRPr sz="2200">
                <a:solidFill>
                  <a:srgbClr val="738498"/>
                </a:solidFill>
              </a:defRPr>
            </a:lvl3pPr>
            <a:lvl4pPr lvl="3" rtl="0">
              <a:spcBef>
                <a:spcPts val="0"/>
              </a:spcBef>
              <a:buClr>
                <a:srgbClr val="738498"/>
              </a:buClr>
              <a:buSzPct val="100000"/>
              <a:buNone/>
              <a:defRPr sz="2200">
                <a:solidFill>
                  <a:srgbClr val="738498"/>
                </a:solidFill>
              </a:defRPr>
            </a:lvl4pPr>
            <a:lvl5pPr lvl="4" rtl="0">
              <a:spcBef>
                <a:spcPts val="0"/>
              </a:spcBef>
              <a:buClr>
                <a:srgbClr val="738498"/>
              </a:buClr>
              <a:buSzPct val="100000"/>
              <a:buNone/>
              <a:defRPr sz="2200">
                <a:solidFill>
                  <a:srgbClr val="738498"/>
                </a:solidFill>
              </a:defRPr>
            </a:lvl5pPr>
            <a:lvl6pPr lvl="5" rtl="0">
              <a:spcBef>
                <a:spcPts val="0"/>
              </a:spcBef>
              <a:buClr>
                <a:srgbClr val="738498"/>
              </a:buClr>
              <a:buSzPct val="100000"/>
              <a:buNone/>
              <a:defRPr sz="2200">
                <a:solidFill>
                  <a:srgbClr val="738498"/>
                </a:solidFill>
              </a:defRPr>
            </a:lvl6pPr>
            <a:lvl7pPr lvl="6" rtl="0">
              <a:spcBef>
                <a:spcPts val="0"/>
              </a:spcBef>
              <a:buClr>
                <a:srgbClr val="738498"/>
              </a:buClr>
              <a:buSzPct val="100000"/>
              <a:buNone/>
              <a:defRPr sz="2200">
                <a:solidFill>
                  <a:srgbClr val="738498"/>
                </a:solidFill>
              </a:defRPr>
            </a:lvl7pPr>
            <a:lvl8pPr lvl="7" rtl="0">
              <a:spcBef>
                <a:spcPts val="0"/>
              </a:spcBef>
              <a:buClr>
                <a:srgbClr val="738498"/>
              </a:buClr>
              <a:buSzPct val="100000"/>
              <a:buNone/>
              <a:defRPr sz="2200">
                <a:solidFill>
                  <a:srgbClr val="738498"/>
                </a:solidFill>
              </a:defRPr>
            </a:lvl8pPr>
            <a:lvl9pPr lvl="8" rtl="0">
              <a:spcBef>
                <a:spcPts val="0"/>
              </a:spcBef>
              <a:buClr>
                <a:srgbClr val="738498"/>
              </a:buClr>
              <a:buSzPct val="100000"/>
              <a:buNone/>
              <a:defRPr sz="2200">
                <a:solidFill>
                  <a:srgbClr val="738498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woColTx">
  <p:cSld name="Title + 2 columns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Shape 27"/>
          <p:cNvSpPr txBox="1">
            <a:spLocks noGrp="1"/>
          </p:cNvSpPr>
          <p:nvPr>
            <p:ph type="title"/>
          </p:nvPr>
        </p:nvSpPr>
        <p:spPr>
          <a:xfrm>
            <a:off x="691200" y="634299"/>
            <a:ext cx="7761599" cy="6579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8" name="Shape 28"/>
          <p:cNvSpPr txBox="1">
            <a:spLocks noGrp="1"/>
          </p:cNvSpPr>
          <p:nvPr>
            <p:ph type="body" idx="1"/>
          </p:nvPr>
        </p:nvSpPr>
        <p:spPr>
          <a:xfrm>
            <a:off x="691200" y="1857900"/>
            <a:ext cx="3767400" cy="47100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9" name="Shape 29"/>
          <p:cNvSpPr txBox="1">
            <a:spLocks noGrp="1"/>
          </p:cNvSpPr>
          <p:nvPr>
            <p:ph type="body" idx="2"/>
          </p:nvPr>
        </p:nvSpPr>
        <p:spPr>
          <a:xfrm>
            <a:off x="4685500" y="1857900"/>
            <a:ext cx="3767400" cy="47100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30" name="Shape 30"/>
          <p:cNvSpPr/>
          <p:nvPr/>
        </p:nvSpPr>
        <p:spPr>
          <a:xfrm>
            <a:off x="813272" y="1506188"/>
            <a:ext cx="1533600" cy="137699"/>
          </a:xfrm>
          <a:prstGeom prst="rect">
            <a:avLst/>
          </a:prstGeom>
          <a:solidFill>
            <a:srgbClr val="4ECDC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1" name="Shape 31"/>
          <p:cNvSpPr/>
          <p:nvPr/>
        </p:nvSpPr>
        <p:spPr>
          <a:xfrm>
            <a:off x="0" y="0"/>
            <a:ext cx="137699" cy="6858000"/>
          </a:xfrm>
          <a:prstGeom prst="rect">
            <a:avLst/>
          </a:prstGeom>
          <a:solidFill>
            <a:srgbClr val="C7F46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 txBox="1">
            <a:spLocks noGrp="1"/>
          </p:cNvSpPr>
          <p:nvPr>
            <p:ph type="title"/>
          </p:nvPr>
        </p:nvSpPr>
        <p:spPr>
          <a:xfrm>
            <a:off x="691200" y="634299"/>
            <a:ext cx="7761599" cy="6579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lvl="0">
              <a:spcBef>
                <a:spcPts val="0"/>
              </a:spcBef>
              <a:buClr>
                <a:srgbClr val="454F5B"/>
              </a:buClr>
              <a:buSzPct val="100000"/>
              <a:buFont typeface="Montserrat"/>
              <a:buNone/>
              <a:defRPr sz="3000" b="1">
                <a:solidFill>
                  <a:srgbClr val="454F5B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buClr>
                <a:srgbClr val="454F5B"/>
              </a:buClr>
              <a:buSzPct val="100000"/>
              <a:buFont typeface="Montserrat"/>
              <a:buNone/>
              <a:defRPr sz="3000" b="1">
                <a:solidFill>
                  <a:srgbClr val="454F5B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>
              <a:spcBef>
                <a:spcPts val="0"/>
              </a:spcBef>
              <a:buClr>
                <a:srgbClr val="454F5B"/>
              </a:buClr>
              <a:buSzPct val="100000"/>
              <a:buFont typeface="Montserrat"/>
              <a:buNone/>
              <a:defRPr sz="3000" b="1">
                <a:solidFill>
                  <a:srgbClr val="454F5B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>
              <a:spcBef>
                <a:spcPts val="0"/>
              </a:spcBef>
              <a:buClr>
                <a:srgbClr val="454F5B"/>
              </a:buClr>
              <a:buSzPct val="100000"/>
              <a:buFont typeface="Montserrat"/>
              <a:buNone/>
              <a:defRPr sz="3000" b="1">
                <a:solidFill>
                  <a:srgbClr val="454F5B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>
              <a:spcBef>
                <a:spcPts val="0"/>
              </a:spcBef>
              <a:buClr>
                <a:srgbClr val="454F5B"/>
              </a:buClr>
              <a:buSzPct val="100000"/>
              <a:buFont typeface="Montserrat"/>
              <a:buNone/>
              <a:defRPr sz="3000" b="1">
                <a:solidFill>
                  <a:srgbClr val="454F5B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>
              <a:spcBef>
                <a:spcPts val="0"/>
              </a:spcBef>
              <a:buClr>
                <a:srgbClr val="454F5B"/>
              </a:buClr>
              <a:buSzPct val="100000"/>
              <a:buFont typeface="Montserrat"/>
              <a:buNone/>
              <a:defRPr sz="3000" b="1">
                <a:solidFill>
                  <a:srgbClr val="454F5B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>
              <a:spcBef>
                <a:spcPts val="0"/>
              </a:spcBef>
              <a:buClr>
                <a:srgbClr val="454F5B"/>
              </a:buClr>
              <a:buSzPct val="100000"/>
              <a:buFont typeface="Montserrat"/>
              <a:buNone/>
              <a:defRPr sz="3000" b="1">
                <a:solidFill>
                  <a:srgbClr val="454F5B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>
              <a:spcBef>
                <a:spcPts val="0"/>
              </a:spcBef>
              <a:buClr>
                <a:srgbClr val="454F5B"/>
              </a:buClr>
              <a:buSzPct val="100000"/>
              <a:buFont typeface="Montserrat"/>
              <a:buNone/>
              <a:defRPr sz="3000" b="1">
                <a:solidFill>
                  <a:srgbClr val="454F5B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>
              <a:spcBef>
                <a:spcPts val="0"/>
              </a:spcBef>
              <a:buClr>
                <a:srgbClr val="454F5B"/>
              </a:buClr>
              <a:buSzPct val="100000"/>
              <a:buFont typeface="Montserrat"/>
              <a:buNone/>
              <a:defRPr sz="3000" b="1">
                <a:solidFill>
                  <a:srgbClr val="454F5B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body" idx="1"/>
          </p:nvPr>
        </p:nvSpPr>
        <p:spPr>
          <a:xfrm>
            <a:off x="691200" y="1811604"/>
            <a:ext cx="7761599" cy="44121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>
              <a:spcBef>
                <a:spcPts val="600"/>
              </a:spcBef>
              <a:buClr>
                <a:srgbClr val="C7F464"/>
              </a:buClr>
              <a:buSzPct val="100000"/>
              <a:buFont typeface="Montserrat"/>
              <a:buChar char="▣"/>
              <a:defRPr sz="2400">
                <a:solidFill>
                  <a:srgbClr val="454F5B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480"/>
              </a:spcBef>
              <a:buClr>
                <a:srgbClr val="C7F464"/>
              </a:buClr>
              <a:buSzPct val="100000"/>
              <a:buFont typeface="Montserrat"/>
              <a:buChar char="□"/>
              <a:defRPr sz="2000">
                <a:solidFill>
                  <a:srgbClr val="454F5B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>
              <a:spcBef>
                <a:spcPts val="480"/>
              </a:spcBef>
              <a:buClr>
                <a:srgbClr val="C7F464"/>
              </a:buClr>
              <a:buSzPct val="100000"/>
              <a:buFont typeface="Montserrat"/>
              <a:defRPr sz="2000">
                <a:solidFill>
                  <a:srgbClr val="454F5B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>
              <a:spcBef>
                <a:spcPts val="360"/>
              </a:spcBef>
              <a:buClr>
                <a:srgbClr val="C7F464"/>
              </a:buClr>
              <a:buSzPct val="100000"/>
              <a:buFont typeface="Montserrat"/>
              <a:defRPr sz="1800">
                <a:solidFill>
                  <a:srgbClr val="454F5B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>
              <a:spcBef>
                <a:spcPts val="360"/>
              </a:spcBef>
              <a:buClr>
                <a:srgbClr val="C7F464"/>
              </a:buClr>
              <a:buSzPct val="100000"/>
              <a:buFont typeface="Montserrat"/>
              <a:defRPr sz="1800">
                <a:solidFill>
                  <a:srgbClr val="454F5B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>
              <a:spcBef>
                <a:spcPts val="360"/>
              </a:spcBef>
              <a:buClr>
                <a:srgbClr val="C7F464"/>
              </a:buClr>
              <a:buSzPct val="100000"/>
              <a:buFont typeface="Montserrat"/>
              <a:defRPr sz="1800">
                <a:solidFill>
                  <a:srgbClr val="454F5B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>
              <a:spcBef>
                <a:spcPts val="360"/>
              </a:spcBef>
              <a:buClr>
                <a:srgbClr val="C7F464"/>
              </a:buClr>
              <a:buSzPct val="100000"/>
              <a:buFont typeface="Montserrat"/>
              <a:defRPr sz="1800">
                <a:solidFill>
                  <a:srgbClr val="454F5B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>
              <a:spcBef>
                <a:spcPts val="360"/>
              </a:spcBef>
              <a:buClr>
                <a:srgbClr val="C7F464"/>
              </a:buClr>
              <a:buSzPct val="100000"/>
              <a:buFont typeface="Montserrat"/>
              <a:defRPr sz="1800">
                <a:solidFill>
                  <a:srgbClr val="454F5B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>
              <a:spcBef>
                <a:spcPts val="360"/>
              </a:spcBef>
              <a:buClr>
                <a:srgbClr val="C7F464"/>
              </a:buClr>
              <a:buSzPct val="100000"/>
              <a:buFont typeface="Montserrat"/>
              <a:defRPr sz="1800">
                <a:solidFill>
                  <a:srgbClr val="454F5B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2" r:id="rId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1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g"/><Relationship Id="rId4" Type="http://schemas.openxmlformats.org/officeDocument/2006/relationships/image" Target="../media/image6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g"/><Relationship Id="rId4" Type="http://schemas.openxmlformats.org/officeDocument/2006/relationships/image" Target="../media/image9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Shape 76"/>
          <p:cNvSpPr txBox="1">
            <a:spLocks noGrp="1"/>
          </p:cNvSpPr>
          <p:nvPr>
            <p:ph type="ctrTitle"/>
          </p:nvPr>
        </p:nvSpPr>
        <p:spPr>
          <a:xfrm>
            <a:off x="685800" y="3863725"/>
            <a:ext cx="4505399" cy="1910399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9600" dirty="0">
                <a:solidFill>
                  <a:srgbClr val="C7F464"/>
                </a:solidFill>
              </a:rPr>
              <a:t>2.</a:t>
            </a:r>
          </a:p>
          <a:p>
            <a:pPr lvl="0" rtl="0">
              <a:spcBef>
                <a:spcPts val="0"/>
              </a:spcBef>
              <a:buNone/>
            </a:pPr>
            <a:r>
              <a:rPr lang="en-CA" dirty="0"/>
              <a:t>THE ECONOMIC RESOURCES</a:t>
            </a:r>
            <a:endParaRPr lang="en" dirty="0"/>
          </a:p>
        </p:txBody>
      </p:sp>
    </p:spTree>
    <p:extLst>
      <p:ext uri="{BB962C8B-B14F-4D97-AF65-F5344CB8AC3E}">
        <p14:creationId xmlns:p14="http://schemas.microsoft.com/office/powerpoint/2010/main" val="32424074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Shape 105"/>
          <p:cNvSpPr txBox="1">
            <a:spLocks noGrp="1"/>
          </p:cNvSpPr>
          <p:nvPr>
            <p:ph type="body" idx="1"/>
          </p:nvPr>
        </p:nvSpPr>
        <p:spPr>
          <a:xfrm>
            <a:off x="691200" y="1801917"/>
            <a:ext cx="7932101" cy="47100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buNone/>
            </a:pPr>
            <a:r>
              <a:rPr lang="en" sz="3600" dirty="0"/>
              <a:t>A business needs resources to produce, distribute and sell its goods/services.</a:t>
            </a:r>
          </a:p>
        </p:txBody>
      </p:sp>
      <p:sp>
        <p:nvSpPr>
          <p:cNvPr id="106" name="Shape 106"/>
          <p:cNvSpPr txBox="1">
            <a:spLocks noGrp="1"/>
          </p:cNvSpPr>
          <p:nvPr>
            <p:ph type="title"/>
          </p:nvPr>
        </p:nvSpPr>
        <p:spPr>
          <a:xfrm>
            <a:off x="691200" y="634299"/>
            <a:ext cx="7761599" cy="6579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CA" dirty="0"/>
              <a:t>Resources?</a:t>
            </a:r>
            <a:endParaRPr lang="en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05873" y="3083275"/>
            <a:ext cx="6332251" cy="3564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83030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5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Shape 105"/>
          <p:cNvSpPr txBox="1">
            <a:spLocks noGrp="1"/>
          </p:cNvSpPr>
          <p:nvPr>
            <p:ph type="body" idx="1"/>
          </p:nvPr>
        </p:nvSpPr>
        <p:spPr>
          <a:xfrm>
            <a:off x="691200" y="1857901"/>
            <a:ext cx="7932101" cy="47100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742950" indent="-742950">
              <a:buFont typeface="+mj-lt"/>
              <a:buAutoNum type="arabicPeriod"/>
            </a:pPr>
            <a:r>
              <a:rPr lang="en-CA" sz="3600" dirty="0"/>
              <a:t>Natural resources</a:t>
            </a:r>
          </a:p>
          <a:p>
            <a:pPr marL="742950" indent="-742950">
              <a:buFont typeface="+mj-lt"/>
              <a:buAutoNum type="arabicPeriod"/>
            </a:pPr>
            <a:endParaRPr lang="en-CA" sz="3600" dirty="0"/>
          </a:p>
          <a:p>
            <a:pPr marL="742950" indent="-742950">
              <a:buFont typeface="+mj-lt"/>
              <a:buAutoNum type="arabicPeriod"/>
            </a:pPr>
            <a:r>
              <a:rPr lang="en-CA" sz="3600" dirty="0"/>
              <a:t>Human resources</a:t>
            </a:r>
          </a:p>
          <a:p>
            <a:pPr marL="742950" indent="-742950">
              <a:buFont typeface="+mj-lt"/>
              <a:buAutoNum type="arabicPeriod"/>
            </a:pPr>
            <a:endParaRPr lang="en-CA" sz="3600" dirty="0"/>
          </a:p>
          <a:p>
            <a:pPr marL="742950" indent="-742950">
              <a:buFont typeface="+mj-lt"/>
              <a:buAutoNum type="arabicPeriod"/>
            </a:pPr>
            <a:r>
              <a:rPr lang="en-CA" sz="3600" dirty="0"/>
              <a:t>Capital resources</a:t>
            </a:r>
            <a:endParaRPr lang="en" sz="3600" dirty="0"/>
          </a:p>
        </p:txBody>
      </p:sp>
      <p:sp>
        <p:nvSpPr>
          <p:cNvPr id="106" name="Shape 106"/>
          <p:cNvSpPr txBox="1">
            <a:spLocks noGrp="1"/>
          </p:cNvSpPr>
          <p:nvPr>
            <p:ph type="title"/>
          </p:nvPr>
        </p:nvSpPr>
        <p:spPr>
          <a:xfrm>
            <a:off x="691200" y="634299"/>
            <a:ext cx="7761599" cy="6579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CA" dirty="0"/>
              <a:t>3 Types of Resources</a:t>
            </a:r>
            <a:endParaRPr lang="en" dirty="0"/>
          </a:p>
        </p:txBody>
      </p:sp>
    </p:spTree>
    <p:extLst>
      <p:ext uri="{BB962C8B-B14F-4D97-AF65-F5344CB8AC3E}">
        <p14:creationId xmlns:p14="http://schemas.microsoft.com/office/powerpoint/2010/main" val="7979781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5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Shape 105"/>
          <p:cNvSpPr txBox="1">
            <a:spLocks noGrp="1"/>
          </p:cNvSpPr>
          <p:nvPr>
            <p:ph type="body" idx="1"/>
          </p:nvPr>
        </p:nvSpPr>
        <p:spPr>
          <a:xfrm>
            <a:off x="691200" y="1727272"/>
            <a:ext cx="7932101" cy="47100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buNone/>
            </a:pPr>
            <a:r>
              <a:rPr lang="en-CA" sz="3600" dirty="0"/>
              <a:t>Materials that come from the earth, water, and air.</a:t>
            </a:r>
          </a:p>
          <a:p>
            <a:pPr>
              <a:buNone/>
            </a:pPr>
            <a:endParaRPr lang="en-CA" sz="1400" dirty="0"/>
          </a:p>
          <a:p>
            <a:pPr>
              <a:buNone/>
            </a:pPr>
            <a:r>
              <a:rPr lang="en-CA" sz="3600" dirty="0"/>
              <a:t>Examples: </a:t>
            </a:r>
          </a:p>
          <a:p>
            <a:pPr>
              <a:buNone/>
            </a:pPr>
            <a:endParaRPr lang="en-CA" sz="3600" dirty="0"/>
          </a:p>
          <a:p>
            <a:pPr>
              <a:buNone/>
            </a:pPr>
            <a:endParaRPr lang="en-CA" sz="3600" dirty="0"/>
          </a:p>
          <a:p>
            <a:pPr>
              <a:buNone/>
            </a:pPr>
            <a:endParaRPr lang="en-CA" sz="3200" dirty="0"/>
          </a:p>
          <a:p>
            <a:pPr>
              <a:buNone/>
            </a:pPr>
            <a:endParaRPr lang="en-CA" sz="1400" b="1" dirty="0"/>
          </a:p>
          <a:p>
            <a:pPr>
              <a:buNone/>
            </a:pPr>
            <a:r>
              <a:rPr lang="en-CA" sz="3600" b="1" dirty="0"/>
              <a:t>Most natural resources are non-renewable</a:t>
            </a:r>
            <a:r>
              <a:rPr lang="en-CA" sz="3600" dirty="0"/>
              <a:t>. </a:t>
            </a:r>
            <a:endParaRPr lang="en" sz="3600" b="1" dirty="0"/>
          </a:p>
        </p:txBody>
      </p:sp>
      <p:sp>
        <p:nvSpPr>
          <p:cNvPr id="106" name="Shape 106"/>
          <p:cNvSpPr txBox="1">
            <a:spLocks noGrp="1"/>
          </p:cNvSpPr>
          <p:nvPr>
            <p:ph type="title"/>
          </p:nvPr>
        </p:nvSpPr>
        <p:spPr>
          <a:xfrm>
            <a:off x="691200" y="634299"/>
            <a:ext cx="7761599" cy="6579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CA" dirty="0"/>
              <a:t>Natural Resources</a:t>
            </a:r>
            <a:endParaRPr lang="en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1200" y="3789785"/>
            <a:ext cx="2083525" cy="1389016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35515" y="3789785"/>
            <a:ext cx="2172167" cy="144811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68472" y="3722121"/>
            <a:ext cx="2172167" cy="1456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07882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5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Shape 105"/>
          <p:cNvSpPr txBox="1">
            <a:spLocks noGrp="1"/>
          </p:cNvSpPr>
          <p:nvPr>
            <p:ph type="body" idx="1"/>
          </p:nvPr>
        </p:nvSpPr>
        <p:spPr>
          <a:xfrm>
            <a:off x="691200" y="1727272"/>
            <a:ext cx="7932101" cy="47100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buNone/>
            </a:pPr>
            <a:r>
              <a:rPr lang="en-CA" sz="3600" dirty="0"/>
              <a:t>People who work to create goods/services.</a:t>
            </a:r>
          </a:p>
          <a:p>
            <a:pPr>
              <a:buNone/>
            </a:pPr>
            <a:endParaRPr lang="en-CA" sz="1400" dirty="0"/>
          </a:p>
          <a:p>
            <a:pPr>
              <a:buNone/>
            </a:pPr>
            <a:r>
              <a:rPr lang="en-CA" sz="3600" dirty="0"/>
              <a:t>Examples: </a:t>
            </a:r>
          </a:p>
          <a:p>
            <a:pPr>
              <a:buNone/>
            </a:pPr>
            <a:endParaRPr lang="en-CA" sz="3600" dirty="0"/>
          </a:p>
          <a:p>
            <a:pPr>
              <a:buNone/>
            </a:pPr>
            <a:endParaRPr lang="en-CA" sz="3600" dirty="0"/>
          </a:p>
          <a:p>
            <a:pPr>
              <a:buNone/>
            </a:pPr>
            <a:endParaRPr lang="en-CA" sz="3200" dirty="0"/>
          </a:p>
          <a:p>
            <a:pPr>
              <a:buNone/>
            </a:pPr>
            <a:endParaRPr lang="en-CA" sz="1400" b="1" dirty="0"/>
          </a:p>
        </p:txBody>
      </p:sp>
      <p:sp>
        <p:nvSpPr>
          <p:cNvPr id="106" name="Shape 106"/>
          <p:cNvSpPr txBox="1">
            <a:spLocks noGrp="1"/>
          </p:cNvSpPr>
          <p:nvPr>
            <p:ph type="title"/>
          </p:nvPr>
        </p:nvSpPr>
        <p:spPr>
          <a:xfrm>
            <a:off x="691200" y="634299"/>
            <a:ext cx="7761599" cy="6579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CA" dirty="0"/>
              <a:t>Human Resources (Labour)</a:t>
            </a:r>
            <a:endParaRPr lang="en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1200" y="3881534"/>
            <a:ext cx="3858430" cy="199675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68296" y="924184"/>
            <a:ext cx="2218012" cy="295735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35839" y="4171419"/>
            <a:ext cx="3590099" cy="239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85997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5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Shape 105"/>
          <p:cNvSpPr txBox="1">
            <a:spLocks noGrp="1"/>
          </p:cNvSpPr>
          <p:nvPr>
            <p:ph type="body" idx="1"/>
          </p:nvPr>
        </p:nvSpPr>
        <p:spPr>
          <a:xfrm>
            <a:off x="691200" y="1727272"/>
            <a:ext cx="7932101" cy="47100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buNone/>
            </a:pPr>
            <a:r>
              <a:rPr lang="en-CA" sz="3600" dirty="0"/>
              <a:t>Everything else </a:t>
            </a:r>
            <a:r>
              <a:rPr lang="en-CA" sz="3600" dirty="0">
                <a:sym typeface="Wingdings" panose="05000000000000000000" pitchFamily="2" charset="2"/>
              </a:rPr>
              <a:t></a:t>
            </a:r>
          </a:p>
          <a:p>
            <a:pPr>
              <a:buNone/>
            </a:pPr>
            <a:endParaRPr lang="en-CA" sz="3600" dirty="0">
              <a:sym typeface="Wingdings" panose="05000000000000000000" pitchFamily="2" charset="2"/>
            </a:endParaRPr>
          </a:p>
          <a:p>
            <a:pPr>
              <a:buNone/>
            </a:pPr>
            <a:r>
              <a:rPr lang="en-CA" sz="3600" dirty="0">
                <a:sym typeface="Wingdings" panose="05000000000000000000" pitchFamily="2" charset="2"/>
              </a:rPr>
              <a:t>Examples:</a:t>
            </a:r>
          </a:p>
          <a:p>
            <a:pPr>
              <a:buNone/>
            </a:pPr>
            <a:endParaRPr lang="en-CA" sz="3600" dirty="0">
              <a:sym typeface="Wingdings" panose="05000000000000000000" pitchFamily="2" charset="2"/>
            </a:endParaRPr>
          </a:p>
          <a:p>
            <a:pPr>
              <a:buNone/>
            </a:pPr>
            <a:endParaRPr lang="en-CA" sz="3600" dirty="0">
              <a:sym typeface="Wingdings" panose="05000000000000000000" pitchFamily="2" charset="2"/>
            </a:endParaRPr>
          </a:p>
          <a:p>
            <a:pPr>
              <a:buNone/>
            </a:pPr>
            <a:endParaRPr lang="en-CA" sz="3600" dirty="0">
              <a:sym typeface="Wingdings" panose="05000000000000000000" pitchFamily="2" charset="2"/>
            </a:endParaRPr>
          </a:p>
          <a:p>
            <a:pPr>
              <a:buNone/>
            </a:pPr>
            <a:endParaRPr lang="en-CA" sz="3600" dirty="0">
              <a:sym typeface="Wingdings" panose="05000000000000000000" pitchFamily="2" charset="2"/>
            </a:endParaRPr>
          </a:p>
          <a:p>
            <a:pPr>
              <a:buNone/>
            </a:pPr>
            <a:r>
              <a:rPr lang="en-CA" sz="3600" b="1" dirty="0">
                <a:sym typeface="Wingdings" panose="05000000000000000000" pitchFamily="2" charset="2"/>
              </a:rPr>
              <a:t>Most capital resources last a long time, but are expensive!</a:t>
            </a:r>
            <a:endParaRPr lang="en-CA" sz="3600" b="1" dirty="0"/>
          </a:p>
          <a:p>
            <a:pPr>
              <a:buNone/>
            </a:pPr>
            <a:endParaRPr lang="en-CA" sz="3600" dirty="0"/>
          </a:p>
          <a:p>
            <a:pPr>
              <a:buNone/>
            </a:pPr>
            <a:endParaRPr lang="en-CA" sz="3600" dirty="0"/>
          </a:p>
          <a:p>
            <a:pPr>
              <a:buNone/>
            </a:pPr>
            <a:endParaRPr lang="en-CA" sz="3200" dirty="0"/>
          </a:p>
          <a:p>
            <a:pPr>
              <a:buNone/>
            </a:pPr>
            <a:endParaRPr lang="en-CA" sz="1400" b="1" dirty="0"/>
          </a:p>
        </p:txBody>
      </p:sp>
      <p:sp>
        <p:nvSpPr>
          <p:cNvPr id="106" name="Shape 106"/>
          <p:cNvSpPr txBox="1">
            <a:spLocks noGrp="1"/>
          </p:cNvSpPr>
          <p:nvPr>
            <p:ph type="title"/>
          </p:nvPr>
        </p:nvSpPr>
        <p:spPr>
          <a:xfrm>
            <a:off x="691200" y="634299"/>
            <a:ext cx="7761599" cy="6579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CA" dirty="0"/>
              <a:t>Capital Resources</a:t>
            </a:r>
            <a:endParaRPr lang="en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1200" y="3500925"/>
            <a:ext cx="3809611" cy="2144483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62325" y="634299"/>
            <a:ext cx="3090474" cy="231956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15308" y="3153747"/>
            <a:ext cx="3737492" cy="2491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67200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5" grpId="0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Shape 105"/>
          <p:cNvSpPr txBox="1">
            <a:spLocks noGrp="1"/>
          </p:cNvSpPr>
          <p:nvPr>
            <p:ph type="body" idx="1"/>
          </p:nvPr>
        </p:nvSpPr>
        <p:spPr>
          <a:xfrm>
            <a:off x="691200" y="1689950"/>
            <a:ext cx="7932101" cy="47100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buNone/>
            </a:pPr>
            <a:r>
              <a:rPr lang="en" sz="3600" dirty="0"/>
              <a:t>Choose one good or service.</a:t>
            </a:r>
          </a:p>
          <a:p>
            <a:pPr>
              <a:buNone/>
            </a:pPr>
            <a:endParaRPr lang="en" sz="1400" dirty="0"/>
          </a:p>
          <a:p>
            <a:pPr>
              <a:buNone/>
            </a:pPr>
            <a:r>
              <a:rPr lang="en" sz="3600" dirty="0"/>
              <a:t>Identify all resources that are required to make the good/service.</a:t>
            </a:r>
          </a:p>
          <a:p>
            <a:pPr>
              <a:buNone/>
            </a:pPr>
            <a:endParaRPr lang="en" sz="1200" dirty="0"/>
          </a:p>
          <a:p>
            <a:pPr>
              <a:buNone/>
            </a:pPr>
            <a:r>
              <a:rPr lang="en" sz="3600" dirty="0"/>
              <a:t>Categorize the resources as </a:t>
            </a:r>
          </a:p>
          <a:p>
            <a:pPr>
              <a:buNone/>
            </a:pPr>
            <a:r>
              <a:rPr lang="en" sz="3600" dirty="0"/>
              <a:t>natural, human, or </a:t>
            </a:r>
          </a:p>
          <a:p>
            <a:pPr>
              <a:buNone/>
            </a:pPr>
            <a:r>
              <a:rPr lang="en" sz="3600" dirty="0"/>
              <a:t>capital resources!</a:t>
            </a:r>
          </a:p>
        </p:txBody>
      </p:sp>
      <p:sp>
        <p:nvSpPr>
          <p:cNvPr id="106" name="Shape 106"/>
          <p:cNvSpPr txBox="1">
            <a:spLocks noGrp="1"/>
          </p:cNvSpPr>
          <p:nvPr>
            <p:ph type="title"/>
          </p:nvPr>
        </p:nvSpPr>
        <p:spPr>
          <a:xfrm>
            <a:off x="691200" y="634299"/>
            <a:ext cx="7761599" cy="6579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CA" dirty="0"/>
              <a:t>Identify the Economic Resources</a:t>
            </a:r>
            <a:endParaRPr lang="en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796" r="10364"/>
          <a:stretch/>
        </p:blipFill>
        <p:spPr>
          <a:xfrm>
            <a:off x="4534678" y="3884613"/>
            <a:ext cx="4478693" cy="2913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15816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5" grpId="0" build="p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11.0&quot;&gt;&lt;object type=&quot;1&quot; unique_id=&quot;10001&quot;&gt;&lt;object type=&quot;2&quot; unique_id=&quot;10002&quot;&gt;&lt;object type=&quot;3&quot; unique_id=&quot;10003&quot;&gt;&lt;property id=&quot;20148&quot; value=&quot;5&quot;/&gt;&lt;property id=&quot;20300&quot; value=&quot;Slide 1 - &amp;quot;Chapter 1. Introduction to Business&amp;quot;&quot;/&gt;&lt;property id=&quot;20307&quot; value=&quot;256&quot;/&gt;&lt;/object&gt;&lt;object type=&quot;3&quot; unique_id=&quot;10006&quot;&gt;&lt;property id=&quot;20148&quot; value=&quot;5&quot;/&gt;&lt;property id=&quot;20300&quot; value=&quot;Slide 6 - &amp;quot;2.&amp;#x0D;Claims against the Asset&amp;quot;&quot;/&gt;&lt;property id=&quot;20307&quot; value=&quot;259&quot;/&gt;&lt;/object&gt;&lt;object type=&quot;3&quot; unique_id=&quot;10008&quot;&gt;&lt;property id=&quot;20148&quot; value=&quot;5&quot;/&gt;&lt;property id=&quot;20300&quot; value=&quot;Slide 7 - &amp;quot;Claims against the Assets&amp;quot;&quot;/&gt;&lt;property id=&quot;20307&quot; value=&quot;261&quot;/&gt;&lt;/object&gt;&lt;object type=&quot;3&quot; unique_id=&quot;10010&quot;&gt;&lt;property id=&quot;20148&quot; value=&quot;5&quot;/&gt;&lt;property id=&quot;20300&quot; value=&quot;Slide 3 - &amp;quot;Who is an entrepreneur?&amp;quot;&quot;/&gt;&lt;property id=&quot;20307&quot; value=&quot;263&quot;/&gt;&lt;/object&gt;&lt;object type=&quot;3&quot; unique_id=&quot;10691&quot;&gt;&lt;property id=&quot;20148&quot; value=&quot;5&quot;/&gt;&lt;property id=&quot;20300&quot; value=&quot;Slide 2 - &amp;quot;1.&amp;#x0D;Entrepreneurship&amp;quot;&quot;/&gt;&lt;property id=&quot;20307&quot; value=&quot;285&quot;/&gt;&lt;/object&gt;&lt;object type=&quot;3&quot; unique_id=&quot;10695&quot;&gt;&lt;property id=&quot;20148&quot; value=&quot;5&quot;/&gt;&lt;property id=&quot;20300&quot; value=&quot;Slide 10&quot;/&gt;&lt;property id=&quot;20307&quot; value=&quot;288&quot;/&gt;&lt;/object&gt;&lt;object type=&quot;3&quot; unique_id=&quot;10696&quot;&gt;&lt;property id=&quot;20148&quot; value=&quot;5&quot;/&gt;&lt;property id=&quot;20300&quot; value=&quot;Slide 9 - &amp;quot;3.&amp;#x0D;GAAP&amp;quot;&quot;/&gt;&lt;property id=&quot;20307&quot; value=&quot;289&quot;/&gt;&lt;/object&gt;&lt;object type=&quot;3&quot; unique_id=&quot;10710&quot;&gt;&lt;property id=&quot;20148&quot; value=&quot;5&quot;/&gt;&lt;property id=&quot;20300&quot; value=&quot;Slide 14 - &amp;quot;4.&amp;#x0D;Review Questions and Exercises&amp;quot;&quot;/&gt;&lt;property id=&quot;20307&quot; value=&quot;303&quot;/&gt;&lt;/object&gt;&lt;object type=&quot;3&quot; unique_id=&quot;11133&quot;&gt;&lt;property id=&quot;20148&quot; value=&quot;5&quot;/&gt;&lt;property id=&quot;20300&quot; value=&quot;Slide 8 - &amp;quot;Creditors’ Claims First&amp;quot;&quot;/&gt;&lt;property id=&quot;20307&quot; value=&quot;304&quot;/&gt;&lt;/object&gt;&lt;object type=&quot;3&quot; unique_id=&quot;11134&quot;&gt;&lt;property id=&quot;20148&quot; value=&quot;5&quot;/&gt;&lt;property id=&quot;20300&quot; value=&quot;Slide 11&quot;/&gt;&lt;property id=&quot;20307&quot; value=&quot;305&quot;/&gt;&lt;/object&gt;&lt;object type=&quot;3&quot; unique_id=&quot;11135&quot;&gt;&lt;property id=&quot;20148&quot; value=&quot;5&quot;/&gt;&lt;property id=&quot;20300&quot; value=&quot;Slide 12&quot;/&gt;&lt;property id=&quot;20307&quot; value=&quot;306&quot;/&gt;&lt;/object&gt;&lt;object type=&quot;3&quot; unique_id=&quot;11136&quot;&gt;&lt;property id=&quot;20148&quot; value=&quot;5&quot;/&gt;&lt;property id=&quot;20300&quot; value=&quot;Slide 13&quot;/&gt;&lt;property id=&quot;20307&quot; value=&quot;307&quot;/&gt;&lt;/object&gt;&lt;object type=&quot;3&quot; unique_id=&quot;11990&quot;&gt;&lt;property id=&quot;20148&quot; value=&quot;5&quot;/&gt;&lt;property id=&quot;20300&quot; value=&quot;Slide 4 - &amp;quot;Do you have what it takes to be an entrepreneur?&amp;quot;&quot;/&gt;&lt;property id=&quot;20307&quot; value=&quot;309&quot;/&gt;&lt;/object&gt;&lt;object type=&quot;3&quot; unique_id=&quot;11991&quot;&gt;&lt;property id=&quot;20148&quot; value=&quot;5&quot;/&gt;&lt;property id=&quot;20300&quot; value=&quot;Slide 5 - &amp;quot;Do you have what it takes to be an entrepreneur?&amp;quot;&quot;/&gt;&lt;property id=&quot;20307&quot; value=&quot;310&quot;/&gt;&lt;/object&gt;&lt;/object&gt;&lt;object type=&quot;8&quot; unique_id=&quot;10060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Desdemona template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402</TotalTime>
  <Words>130</Words>
  <Application>Microsoft Office PowerPoint</Application>
  <PresentationFormat>On-screen Show (4:3)</PresentationFormat>
  <Paragraphs>45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Montserrat</vt:lpstr>
      <vt:lpstr>Wingdings</vt:lpstr>
      <vt:lpstr>Desdemona template</vt:lpstr>
      <vt:lpstr>2. THE ECONOMIC RESOURCES</vt:lpstr>
      <vt:lpstr>Resources?</vt:lpstr>
      <vt:lpstr>3 Types of Resources</vt:lpstr>
      <vt:lpstr>Natural Resources</vt:lpstr>
      <vt:lpstr>Human Resources (Labour)</vt:lpstr>
      <vt:lpstr>Capital Resources</vt:lpstr>
      <vt:lpstr>Identify the Economic Resources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Chapter 2. The Balance Sheet</dc:title>
  <dc:creator>Clara Kang</dc:creator>
  <cp:lastModifiedBy>Clara Kang</cp:lastModifiedBy>
  <cp:revision>35</cp:revision>
  <dcterms:modified xsi:type="dcterms:W3CDTF">2017-02-09T18:41:00Z</dcterms:modified>
</cp:coreProperties>
</file>