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7" r:id="rId1"/>
  </p:sldMasterIdLst>
  <p:notesMasterIdLst>
    <p:notesMasterId r:id="rId12"/>
  </p:notesMasterIdLst>
  <p:sldIdLst>
    <p:sldId id="289" r:id="rId2"/>
    <p:sldId id="316" r:id="rId3"/>
    <p:sldId id="348" r:id="rId4"/>
    <p:sldId id="349" r:id="rId5"/>
    <p:sldId id="350" r:id="rId6"/>
    <p:sldId id="351" r:id="rId7"/>
    <p:sldId id="353" r:id="rId8"/>
    <p:sldId id="354" r:id="rId9"/>
    <p:sldId id="322" r:id="rId10"/>
    <p:sldId id="355" r:id="rId11"/>
  </p:sldIdLst>
  <p:sldSz cx="9144000" cy="6858000" type="screen4x3"/>
  <p:notesSz cx="6858000" cy="9144000"/>
  <p:custDataLst>
    <p:tags r:id="rId1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ECD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FFA6E90-C098-461F-818E-8FB4AE212C42}">
  <a:tblStyle styleId="{EFFA6E90-C098-461F-818E-8FB4AE212C42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7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2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7812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The championship of national football league (NFL) in the states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349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9478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8483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74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4942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1720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485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3831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0628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6730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solidFill>
          <a:srgbClr val="4ECDC4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/>
        </p:nvSpPr>
        <p:spPr>
          <a:xfrm>
            <a:off x="5680600" y="0"/>
            <a:ext cx="34631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685800" y="3863725"/>
            <a:ext cx="4505399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Clr>
                <a:srgbClr val="FFFFFF"/>
              </a:buClr>
              <a:buSzPct val="100000"/>
              <a:defRPr sz="4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buClr>
                <a:srgbClr val="FFFFFF"/>
              </a:buClr>
              <a:buSzPct val="100000"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6101100" y="3817851"/>
            <a:ext cx="2446500" cy="19103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1pPr>
            <a:lvl2pPr lvl="1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2pPr>
            <a:lvl3pPr lvl="2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3pPr>
            <a:lvl4pPr lvl="3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4pPr>
            <a:lvl5pPr lvl="4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5pPr>
            <a:lvl6pPr lvl="5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6pPr>
            <a:lvl7pPr lvl="6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7pPr>
            <a:lvl8pPr lvl="7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8pPr>
            <a:lvl9pPr lvl="8" rtl="0">
              <a:spcBef>
                <a:spcPts val="0"/>
              </a:spcBef>
              <a:buClr>
                <a:srgbClr val="738498"/>
              </a:buClr>
              <a:buSzPct val="100000"/>
              <a:buNone/>
              <a:defRPr sz="2200">
                <a:solidFill>
                  <a:srgbClr val="73849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6912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685500" y="1857900"/>
            <a:ext cx="3767400" cy="4710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/>
          <p:nvPr/>
        </p:nvSpPr>
        <p:spPr>
          <a:xfrm>
            <a:off x="813272" y="1506188"/>
            <a:ext cx="1533600" cy="137699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" name="Shape 31"/>
          <p:cNvSpPr/>
          <p:nvPr/>
        </p:nvSpPr>
        <p:spPr>
          <a:xfrm>
            <a:off x="0" y="0"/>
            <a:ext cx="137699" cy="6858000"/>
          </a:xfrm>
          <a:prstGeom prst="rect">
            <a:avLst/>
          </a:prstGeom>
          <a:solidFill>
            <a:srgbClr val="C7F4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buClr>
                <a:srgbClr val="454F5B"/>
              </a:buClr>
              <a:buSzPct val="100000"/>
              <a:buFont typeface="Montserrat"/>
              <a:buNone/>
              <a:defRPr sz="3000" b="1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91200" y="1811604"/>
            <a:ext cx="7761599" cy="4412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C7F464"/>
              </a:buClr>
              <a:buSzPct val="100000"/>
              <a:buFont typeface="Montserrat"/>
              <a:buChar char="▣"/>
              <a:defRPr sz="24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buChar char="□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480"/>
              </a:spcBef>
              <a:buClr>
                <a:srgbClr val="C7F464"/>
              </a:buClr>
              <a:buSzPct val="100000"/>
              <a:buFont typeface="Montserrat"/>
              <a:defRPr sz="20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360"/>
              </a:spcBef>
              <a:buClr>
                <a:srgbClr val="C7F464"/>
              </a:buClr>
              <a:buSzPct val="100000"/>
              <a:buFont typeface="Montserrat"/>
              <a:defRPr sz="1800">
                <a:solidFill>
                  <a:srgbClr val="454F5B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1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685800" y="3863725"/>
            <a:ext cx="4505399" cy="19103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 dirty="0">
                <a:solidFill>
                  <a:srgbClr val="C7F464"/>
                </a:solidFill>
              </a:rPr>
              <a:t>2.</a:t>
            </a:r>
          </a:p>
          <a:p>
            <a:pPr lvl="0" rtl="0">
              <a:spcBef>
                <a:spcPts val="0"/>
              </a:spcBef>
              <a:buNone/>
            </a:pPr>
            <a:r>
              <a:rPr lang="en-CA" dirty="0" smtClean="0"/>
              <a:t>SUPPLY, DEMAND AND PRICE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24240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68995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dirty="0" smtClean="0"/>
              <a:t>A recent science research revealed that bananas are expected to become extinct in 5 years. How will this influence the banana market?</a:t>
            </a:r>
          </a:p>
          <a:p>
            <a:pPr>
              <a:buNone/>
            </a:pPr>
            <a:endParaRPr lang="en" sz="3600" dirty="0"/>
          </a:p>
          <a:p>
            <a:pPr>
              <a:buNone/>
            </a:pPr>
            <a:r>
              <a:rPr lang="en" sz="3600" dirty="0" smtClean="0"/>
              <a:t>Supply will </a:t>
            </a:r>
            <a:r>
              <a:rPr lang="en" sz="3600" dirty="0" smtClean="0">
                <a:solidFill>
                  <a:srgbClr val="C00000"/>
                </a:solidFill>
              </a:rPr>
              <a:t>DECREASE</a:t>
            </a:r>
            <a:r>
              <a:rPr lang="en" sz="3600" dirty="0" smtClean="0"/>
              <a:t>, because there has been a change in expectations for the future.</a:t>
            </a:r>
            <a:endParaRPr lang="en" sz="3600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Example: Question # 1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73057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What is Demand?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00" y="1857900"/>
            <a:ext cx="7761600" cy="4710000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en-CA" dirty="0" smtClean="0"/>
              <a:t> The quantity of a good or service that consumers are 	willing and able to buy at a particular price.</a:t>
            </a:r>
          </a:p>
          <a:p>
            <a:pPr>
              <a:tabLst>
                <a:tab pos="271463" algn="l"/>
              </a:tabLst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280" y="3037744"/>
            <a:ext cx="5417202" cy="3820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0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Conditions for Demand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00" y="1857900"/>
            <a:ext cx="7761600" cy="4710000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en-CA" dirty="0" smtClean="0"/>
              <a:t> The consumers must be aware of the good / service.</a:t>
            </a:r>
          </a:p>
          <a:p>
            <a:pPr>
              <a:tabLst>
                <a:tab pos="271463" algn="l"/>
              </a:tabLst>
            </a:pPr>
            <a:endParaRPr lang="en-CA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The good / service must be available.</a:t>
            </a:r>
          </a:p>
          <a:p>
            <a:pPr>
              <a:tabLst>
                <a:tab pos="271463" algn="l"/>
              </a:tabLst>
            </a:pPr>
            <a:endParaRPr lang="en-CA" dirty="0" smtClean="0"/>
          </a:p>
          <a:p>
            <a:pPr>
              <a:tabLst>
                <a:tab pos="271463" algn="l"/>
              </a:tabLst>
            </a:pPr>
            <a:r>
              <a:rPr lang="en-CA" dirty="0" smtClean="0"/>
              <a:t> The good / service must be accessible.</a:t>
            </a:r>
          </a:p>
          <a:p>
            <a:pPr>
              <a:tabLst>
                <a:tab pos="271463" algn="l"/>
              </a:tabLst>
            </a:pPr>
            <a:endParaRPr lang="en-CA" dirty="0" smtClean="0"/>
          </a:p>
          <a:p>
            <a:pPr>
              <a:tabLst>
                <a:tab pos="271463" algn="l"/>
              </a:tabLst>
            </a:pPr>
            <a:r>
              <a:rPr lang="en-CA" dirty="0"/>
              <a:t> </a:t>
            </a:r>
            <a:r>
              <a:rPr lang="en-CA" dirty="0" smtClean="0"/>
              <a:t>The price should be reasonable and competitive.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06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Law of Demand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00" y="1857900"/>
            <a:ext cx="7761600" cy="4710000"/>
          </a:xfrm>
        </p:spPr>
        <p:txBody>
          <a:bodyPr/>
          <a:lstStyle/>
          <a:p>
            <a:pPr>
              <a:buNone/>
              <a:tabLst>
                <a:tab pos="271463" algn="l"/>
              </a:tabLst>
            </a:pPr>
            <a:endParaRPr lang="en-CA" dirty="0"/>
          </a:p>
          <a:p>
            <a:pPr>
              <a:buNone/>
              <a:tabLst>
                <a:tab pos="271463" algn="l"/>
              </a:tabLst>
            </a:pPr>
            <a:r>
              <a:rPr lang="en-CA" sz="4800" dirty="0" smtClean="0"/>
              <a:t>Price			Demand</a:t>
            </a:r>
          </a:p>
          <a:p>
            <a:pPr>
              <a:buNone/>
              <a:tabLst>
                <a:tab pos="271463" algn="l"/>
              </a:tabLst>
            </a:pPr>
            <a:endParaRPr lang="en-CA" sz="4800" dirty="0"/>
          </a:p>
          <a:p>
            <a:pPr>
              <a:buNone/>
              <a:tabLst>
                <a:tab pos="271463" algn="l"/>
              </a:tabLst>
            </a:pPr>
            <a:endParaRPr lang="en-CA" sz="4800" dirty="0" smtClean="0"/>
          </a:p>
          <a:p>
            <a:pPr>
              <a:buNone/>
              <a:tabLst>
                <a:tab pos="271463" algn="l"/>
              </a:tabLst>
            </a:pPr>
            <a:r>
              <a:rPr lang="en-CA" sz="4800" dirty="0" smtClean="0"/>
              <a:t>Price			Demand</a:t>
            </a:r>
            <a:endParaRPr lang="en-US" sz="4800" dirty="0"/>
          </a:p>
        </p:txBody>
      </p:sp>
      <p:sp>
        <p:nvSpPr>
          <p:cNvPr id="2" name="Up Arrow 1"/>
          <p:cNvSpPr/>
          <p:nvPr/>
        </p:nvSpPr>
        <p:spPr>
          <a:xfrm>
            <a:off x="2589291" y="2055137"/>
            <a:ext cx="606582" cy="1195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7224665" y="2055137"/>
            <a:ext cx="642796" cy="119505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2571184" y="4212900"/>
            <a:ext cx="642796" cy="119505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7224665" y="4212899"/>
            <a:ext cx="606582" cy="1195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2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Factors Influencing Demand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199" y="1857900"/>
            <a:ext cx="8298891" cy="4710000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en-CA" dirty="0" smtClean="0"/>
              <a:t> Change in Consumer’s Income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buNone/>
              <a:tabLst>
                <a:tab pos="271463" algn="l"/>
              </a:tabLst>
            </a:pPr>
            <a:r>
              <a:rPr lang="en-CA" dirty="0" smtClean="0"/>
              <a:t>	Income	  Demand		Income	Demand</a:t>
            </a:r>
          </a:p>
          <a:p>
            <a:pPr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Consumer’s Taste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 smtClean="0"/>
          </a:p>
          <a:p>
            <a:pPr>
              <a:buNone/>
              <a:tabLst>
                <a:tab pos="271463" algn="l"/>
              </a:tabLst>
            </a:pPr>
            <a:r>
              <a:rPr lang="en-CA" dirty="0"/>
              <a:t>	</a:t>
            </a:r>
            <a:r>
              <a:rPr lang="en-CA" dirty="0" smtClean="0"/>
              <a:t>Taste	  Demand		Taste		Demand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expectations for the future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 smtClean="0"/>
          </a:p>
          <a:p>
            <a:pPr>
              <a:buNone/>
              <a:tabLst>
                <a:tab pos="271463" algn="l"/>
              </a:tabLst>
            </a:pPr>
            <a:r>
              <a:rPr lang="en-CA" dirty="0"/>
              <a:t>	</a:t>
            </a:r>
            <a:r>
              <a:rPr lang="en-CA" dirty="0" smtClean="0"/>
              <a:t>Hope	  Demand		Hope		Demand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Population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buNone/>
              <a:tabLst>
                <a:tab pos="271463" algn="l"/>
              </a:tabLst>
            </a:pPr>
            <a:r>
              <a:rPr lang="en-CA" dirty="0" smtClean="0"/>
              <a:t>	Population	       Demand		Population	    Demand</a:t>
            </a:r>
            <a:endParaRPr lang="en-US" dirty="0"/>
          </a:p>
        </p:txBody>
      </p:sp>
      <p:sp>
        <p:nvSpPr>
          <p:cNvPr id="2" name="Up Arrow 1"/>
          <p:cNvSpPr/>
          <p:nvPr/>
        </p:nvSpPr>
        <p:spPr>
          <a:xfrm>
            <a:off x="2163778" y="2417275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4090657" y="2417275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6482281" y="2417275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8398479" y="2417275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1872556" y="3478984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4031807" y="3478984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6191059" y="3478984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8398478" y="3490484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/>
          <p:cNvSpPr/>
          <p:nvPr/>
        </p:nvSpPr>
        <p:spPr>
          <a:xfrm>
            <a:off x="1872556" y="4636319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4031807" y="4636319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191059" y="4636319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8398478" y="4647819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>
            <a:off x="2522897" y="5685246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/>
          <p:cNvSpPr/>
          <p:nvPr/>
        </p:nvSpPr>
        <p:spPr>
          <a:xfrm>
            <a:off x="4499450" y="5696746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6904775" y="5696746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8697243" y="5696746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3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animBg="1"/>
      <p:bldP spid="5" grpId="0" animBg="1"/>
      <p:bldP spid="4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What is Supply?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00" y="1857900"/>
            <a:ext cx="7761600" cy="4710000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en-CA" dirty="0" smtClean="0"/>
              <a:t> The quantity of a good or service that businesses are 	willing and able to produce at a particular price.</a:t>
            </a:r>
          </a:p>
          <a:p>
            <a:pPr>
              <a:tabLst>
                <a:tab pos="271463" algn="l"/>
              </a:tabLst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139" y="2956870"/>
            <a:ext cx="4991719" cy="361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74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Law of Supply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200" y="1857900"/>
            <a:ext cx="7761600" cy="4710000"/>
          </a:xfrm>
        </p:spPr>
        <p:txBody>
          <a:bodyPr/>
          <a:lstStyle/>
          <a:p>
            <a:pPr>
              <a:buNone/>
              <a:tabLst>
                <a:tab pos="271463" algn="l"/>
              </a:tabLst>
            </a:pPr>
            <a:endParaRPr lang="en-CA" dirty="0"/>
          </a:p>
          <a:p>
            <a:pPr>
              <a:buNone/>
              <a:tabLst>
                <a:tab pos="271463" algn="l"/>
              </a:tabLst>
            </a:pPr>
            <a:r>
              <a:rPr lang="en-CA" sz="4800" dirty="0" smtClean="0"/>
              <a:t>Price			Supply</a:t>
            </a:r>
          </a:p>
          <a:p>
            <a:pPr>
              <a:buNone/>
              <a:tabLst>
                <a:tab pos="271463" algn="l"/>
              </a:tabLst>
            </a:pPr>
            <a:endParaRPr lang="en-CA" sz="4800" dirty="0"/>
          </a:p>
          <a:p>
            <a:pPr>
              <a:buNone/>
              <a:tabLst>
                <a:tab pos="271463" algn="l"/>
              </a:tabLst>
            </a:pPr>
            <a:endParaRPr lang="en-CA" sz="4800" dirty="0" smtClean="0"/>
          </a:p>
          <a:p>
            <a:pPr>
              <a:buNone/>
              <a:tabLst>
                <a:tab pos="271463" algn="l"/>
              </a:tabLst>
            </a:pPr>
            <a:r>
              <a:rPr lang="en-CA" sz="4800" dirty="0" smtClean="0"/>
              <a:t>Price			Supply</a:t>
            </a:r>
            <a:endParaRPr lang="en-US" sz="4800" dirty="0"/>
          </a:p>
        </p:txBody>
      </p:sp>
      <p:sp>
        <p:nvSpPr>
          <p:cNvPr id="2" name="Up Arrow 1"/>
          <p:cNvSpPr/>
          <p:nvPr/>
        </p:nvSpPr>
        <p:spPr>
          <a:xfrm>
            <a:off x="2589291" y="2055137"/>
            <a:ext cx="606582" cy="1195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7125077" y="4212900"/>
            <a:ext cx="642796" cy="119505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2571184" y="4212900"/>
            <a:ext cx="642796" cy="119505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>
            <a:off x="7242772" y="2055136"/>
            <a:ext cx="606582" cy="119505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21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 smtClean="0"/>
              <a:t>Factors Influencing Supply</a:t>
            </a:r>
            <a:endParaRPr lang="e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199" y="1857900"/>
            <a:ext cx="8298891" cy="4710000"/>
          </a:xfrm>
        </p:spPr>
        <p:txBody>
          <a:bodyPr/>
          <a:lstStyle/>
          <a:p>
            <a:pPr>
              <a:tabLst>
                <a:tab pos="271463" algn="l"/>
              </a:tabLst>
            </a:pPr>
            <a:r>
              <a:rPr lang="en-CA" dirty="0" smtClean="0"/>
              <a:t> Change in Number of Producers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buNone/>
              <a:tabLst>
                <a:tab pos="271463" algn="l"/>
              </a:tabLst>
            </a:pPr>
            <a:r>
              <a:rPr lang="en-CA" dirty="0" smtClean="0"/>
              <a:t>	Number	  Supply		Number	Supply</a:t>
            </a:r>
          </a:p>
          <a:p>
            <a:pPr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Technology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 smtClean="0"/>
          </a:p>
          <a:p>
            <a:pPr>
              <a:buNone/>
              <a:tabLst>
                <a:tab pos="271463" algn="l"/>
              </a:tabLst>
            </a:pPr>
            <a:r>
              <a:rPr lang="en-CA" dirty="0"/>
              <a:t>	</a:t>
            </a:r>
            <a:r>
              <a:rPr lang="en-CA" dirty="0" smtClean="0"/>
              <a:t>Technology        Supply		Technology	    Supply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expectations for the future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 smtClean="0"/>
          </a:p>
          <a:p>
            <a:pPr>
              <a:buNone/>
              <a:tabLst>
                <a:tab pos="271463" algn="l"/>
              </a:tabLst>
            </a:pPr>
            <a:r>
              <a:rPr lang="en-CA" dirty="0"/>
              <a:t>	</a:t>
            </a:r>
            <a:r>
              <a:rPr lang="en-CA" dirty="0" smtClean="0"/>
              <a:t>Hope	  Supply		Hope		Supply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tabLst>
                <a:tab pos="271463" algn="l"/>
              </a:tabLst>
            </a:pPr>
            <a:r>
              <a:rPr lang="en-CA" dirty="0" smtClean="0"/>
              <a:t> Change in Production Cost</a:t>
            </a:r>
          </a:p>
          <a:p>
            <a:pPr>
              <a:buNone/>
              <a:tabLst>
                <a:tab pos="271463" algn="l"/>
              </a:tabLst>
            </a:pPr>
            <a:endParaRPr lang="en-CA" sz="1200" dirty="0"/>
          </a:p>
          <a:p>
            <a:pPr>
              <a:buNone/>
              <a:tabLst>
                <a:tab pos="271463" algn="l"/>
              </a:tabLst>
            </a:pPr>
            <a:r>
              <a:rPr lang="en-CA" dirty="0" smtClean="0"/>
              <a:t>	Cost	       	  Supply		Cost	    	Supply</a:t>
            </a:r>
            <a:endParaRPr lang="en-US" dirty="0"/>
          </a:p>
        </p:txBody>
      </p:sp>
      <p:sp>
        <p:nvSpPr>
          <p:cNvPr id="2" name="Up Arrow 1"/>
          <p:cNvSpPr/>
          <p:nvPr/>
        </p:nvSpPr>
        <p:spPr>
          <a:xfrm>
            <a:off x="2163778" y="2417275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Up Arrow 4"/>
          <p:cNvSpPr/>
          <p:nvPr/>
        </p:nvSpPr>
        <p:spPr>
          <a:xfrm>
            <a:off x="4090657" y="2417275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own Arrow 3"/>
          <p:cNvSpPr/>
          <p:nvPr/>
        </p:nvSpPr>
        <p:spPr>
          <a:xfrm>
            <a:off x="6482281" y="2417275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8398479" y="2417275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p Arrow 11"/>
          <p:cNvSpPr/>
          <p:nvPr/>
        </p:nvSpPr>
        <p:spPr>
          <a:xfrm>
            <a:off x="2667752" y="3478984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4321518" y="3478984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>
            <a:off x="7043225" y="3478984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8547860" y="3478984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 Arrow 15"/>
          <p:cNvSpPr/>
          <p:nvPr/>
        </p:nvSpPr>
        <p:spPr>
          <a:xfrm>
            <a:off x="1872556" y="4636319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>
            <a:off x="4031807" y="4636319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6191059" y="4636319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8398478" y="4647819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 Arrow 19"/>
          <p:cNvSpPr/>
          <p:nvPr/>
        </p:nvSpPr>
        <p:spPr>
          <a:xfrm>
            <a:off x="1872556" y="5648368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 Arrow 20"/>
          <p:cNvSpPr/>
          <p:nvPr/>
        </p:nvSpPr>
        <p:spPr>
          <a:xfrm>
            <a:off x="8403004" y="5709528"/>
            <a:ext cx="289711" cy="45267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6192566" y="5739537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3882424" y="5719313"/>
            <a:ext cx="298765" cy="452674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2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  <p:bldP spid="5" grpId="0" animBg="1"/>
      <p:bldP spid="4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91200" y="1689950"/>
            <a:ext cx="7932101" cy="4710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dirty="0" smtClean="0"/>
              <a:t>What would happen to the market because of each statement? Identify the factor influencing demand or supply, and tell me if it will increase or decreas.</a:t>
            </a:r>
            <a:endParaRPr lang="en" sz="3600" dirty="0"/>
          </a:p>
        </p:txBody>
      </p:sp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691200" y="634299"/>
            <a:ext cx="7761599" cy="657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CA" dirty="0"/>
              <a:t>Identify the </a:t>
            </a:r>
            <a:r>
              <a:rPr lang="en-CA" dirty="0" smtClean="0"/>
              <a:t>Change in Demand or Supply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796" r="10364"/>
          <a:stretch/>
        </p:blipFill>
        <p:spPr>
          <a:xfrm>
            <a:off x="4534678" y="3884613"/>
            <a:ext cx="4478693" cy="291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8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691&quot;&gt;&lt;property id=&quot;20148&quot; value=&quot;5&quot;/&gt;&lt;property id=&quot;20300&quot; value=&quot;Slide 1 - &amp;quot;1.&amp;#x0D;The Pit&amp;quot;&quot;/&gt;&lt;property id=&quot;20307&quot; value=&quot;285&quot;/&gt;&lt;/object&gt;&lt;object type=&quot;3&quot; unique_id=&quot;10696&quot;&gt;&lt;property id=&quot;20148&quot; value=&quot;5&quot;/&gt;&lt;property id=&quot;20300&quot; value=&quot;Slide 29 - &amp;quot;2.&amp;#x0D;SUPPLY, DEMAND AND PRICE&amp;quot;&quot;/&gt;&lt;property id=&quot;20307&quot; value=&quot;289&quot;/&gt;&lt;/object&gt;&lt;object type=&quot;3&quot; unique_id=&quot;11993&quot;&gt;&lt;property id=&quot;20148&quot; value=&quot;5&quot;/&gt;&lt;property id=&quot;20300&quot; value=&quot;Slide 2 - &amp;quot;Instructions&amp;quot;&quot;/&gt;&lt;property id=&quot;20307&quot; value=&quot;311&quot;/&gt;&lt;/object&gt;&lt;object type=&quot;3&quot; unique_id=&quot;11994&quot;&gt;&lt;property id=&quot;20148&quot; value=&quot;5&quot;/&gt;&lt;property id=&quot;20300&quot; value=&quot;Slide 5 - &amp;quot;The Resource Cards&amp;quot;&quot;/&gt;&lt;property id=&quot;20307&quot; value=&quot;315&quot;/&gt;&lt;/object&gt;&lt;object type=&quot;3&quot; unique_id=&quot;11996&quot;&gt;&lt;property id=&quot;20148&quot; value=&quot;5&quot;/&gt;&lt;property id=&quot;20300&quot; value=&quot;Slide 31 - &amp;quot;What is Demand?&amp;quot;&quot;/&gt;&lt;property id=&quot;20307&quot; value=&quot;316&quot;/&gt;&lt;/object&gt;&lt;object type=&quot;3&quot; unique_id=&quot;12001&quot;&gt;&lt;property id=&quot;20148&quot; value=&quot;5&quot;/&gt;&lt;property id=&quot;20300&quot; value=&quot;Slide 38 - &amp;quot;Identify the Change in Demand or Supply&amp;quot;&quot;/&gt;&lt;property id=&quot;20307&quot; value=&quot;322&quot;/&gt;&lt;/object&gt;&lt;object type=&quot;3&quot; unique_id=&quot;12469&quot;&gt;&lt;property id=&quot;20148&quot; value=&quot;5&quot;/&gt;&lt;property id=&quot;20300&quot; value=&quot;Slide 3 - &amp;quot;Instructions&amp;quot;&quot;/&gt;&lt;property id=&quot;20307&quot; value=&quot;323&quot;/&gt;&lt;/object&gt;&lt;object type=&quot;3&quot; unique_id=&quot;12470&quot;&gt;&lt;property id=&quot;20148&quot; value=&quot;5&quot;/&gt;&lt;property id=&quot;20300&quot; value=&quot;Slide 4 - &amp;quot;The Resource Cards&amp;quot;&quot;/&gt;&lt;property id=&quot;20307&quot; value=&quot;324&quot;/&gt;&lt;/object&gt;&lt;object type=&quot;3&quot; unique_id=&quot;12471&quot;&gt;&lt;property id=&quot;20148&quot; value=&quot;5&quot;/&gt;&lt;property id=&quot;20300&quot; value=&quot;Slide 6 - &amp;quot;The Resource Cards&amp;quot;&quot;/&gt;&lt;property id=&quot;20307&quot; value=&quot;325&quot;/&gt;&lt;/object&gt;&lt;object type=&quot;3&quot; unique_id=&quot;12472&quot;&gt;&lt;property id=&quot;20148&quot; value=&quot;5&quot;/&gt;&lt;property id=&quot;20300&quot; value=&quot;Slide 7 - &amp;quot;The Resource Cards&amp;quot;&quot;/&gt;&lt;property id=&quot;20307&quot; value=&quot;326&quot;/&gt;&lt;/object&gt;&lt;object type=&quot;3&quot; unique_id=&quot;12473&quot;&gt;&lt;property id=&quot;20148&quot; value=&quot;5&quot;/&gt;&lt;property id=&quot;20300&quot; value=&quot;Slide 8 - &amp;quot;The Resource Cards&amp;quot;&quot;/&gt;&lt;property id=&quot;20307&quot; value=&quot;327&quot;/&gt;&lt;/object&gt;&lt;object type=&quot;3&quot; unique_id=&quot;12474&quot;&gt;&lt;property id=&quot;20148&quot; value=&quot;5&quot;/&gt;&lt;property id=&quot;20300&quot; value=&quot;Slide 9 - &amp;quot;The Resource Cards&amp;quot;&quot;/&gt;&lt;property id=&quot;20307&quot; value=&quot;328&quot;/&gt;&lt;/object&gt;&lt;object type=&quot;3&quot; unique_id=&quot;12475&quot;&gt;&lt;property id=&quot;20148&quot; value=&quot;5&quot;/&gt;&lt;property id=&quot;20300&quot; value=&quot;Slide 10 - &amp;quot;The Resource Cards&amp;quot;&quot;/&gt;&lt;property id=&quot;20307&quot; value=&quot;329&quot;/&gt;&lt;/object&gt;&lt;object type=&quot;3&quot; unique_id=&quot;12476&quot;&gt;&lt;property id=&quot;20148&quot; value=&quot;5&quot;/&gt;&lt;property id=&quot;20300&quot; value=&quot;Slide 11 - &amp;quot;The Resource Cards&amp;quot;&quot;/&gt;&lt;property id=&quot;20307&quot; value=&quot;330&quot;/&gt;&lt;/object&gt;&lt;object type=&quot;3&quot; unique_id=&quot;12477&quot;&gt;&lt;property id=&quot;20148&quot; value=&quot;5&quot;/&gt;&lt;property id=&quot;20300&quot; value=&quot;Slide 12 - &amp;quot;The Resource Cards&amp;quot;&quot;/&gt;&lt;property id=&quot;20307&quot; value=&quot;331&quot;/&gt;&lt;/object&gt;&lt;object type=&quot;3&quot; unique_id=&quot;12478&quot;&gt;&lt;property id=&quot;20148&quot; value=&quot;5&quot;/&gt;&lt;property id=&quot;20300&quot; value=&quot;Slide 13 - &amp;quot;The Resource Cards&amp;quot;&quot;/&gt;&lt;property id=&quot;20307&quot; value=&quot;332&quot;/&gt;&lt;/object&gt;&lt;object type=&quot;3&quot; unique_id=&quot;12479&quot;&gt;&lt;property id=&quot;20148&quot; value=&quot;5&quot;/&gt;&lt;property id=&quot;20300&quot; value=&quot;Slide 14 - &amp;quot;The Resource Cards&amp;quot;&quot;/&gt;&lt;property id=&quot;20307&quot; value=&quot;333&quot;/&gt;&lt;/object&gt;&lt;object type=&quot;3&quot; unique_id=&quot;12480&quot;&gt;&lt;property id=&quot;20148&quot; value=&quot;5&quot;/&gt;&lt;property id=&quot;20300&quot; value=&quot;Slide 15 - &amp;quot;The Resource Cards&amp;quot;&quot;/&gt;&lt;property id=&quot;20307&quot; value=&quot;334&quot;/&gt;&lt;/object&gt;&lt;object type=&quot;3&quot; unique_id=&quot;12481&quot;&gt;&lt;property id=&quot;20148&quot; value=&quot;5&quot;/&gt;&lt;property id=&quot;20300&quot; value=&quot;Slide 16 - &amp;quot;The Goods/Services&amp;quot;&quot;/&gt;&lt;property id=&quot;20307&quot; value=&quot;335&quot;/&gt;&lt;/object&gt;&lt;object type=&quot;3&quot; unique_id=&quot;12482&quot;&gt;&lt;property id=&quot;20148&quot; value=&quot;5&quot;/&gt;&lt;property id=&quot;20300&quot; value=&quot;Slide 17 - &amp;quot;Bread&amp;quot;&quot;/&gt;&lt;property id=&quot;20307&quot; value=&quot;336&quot;/&gt;&lt;/object&gt;&lt;object type=&quot;3&quot; unique_id=&quot;12483&quot;&gt;&lt;property id=&quot;20148&quot; value=&quot;5&quot;/&gt;&lt;property id=&quot;20300&quot; value=&quot;Slide 18 - &amp;quot;Moving service&amp;quot;&quot;/&gt;&lt;property id=&quot;20307&quot; value=&quot;340&quot;/&gt;&lt;/object&gt;&lt;object type=&quot;3&quot; unique_id=&quot;12484&quot;&gt;&lt;property id=&quot;20148&quot; value=&quot;5&quot;/&gt;&lt;property id=&quot;20300&quot; value=&quot;Slide 19 - &amp;quot;Car&amp;quot;&quot;/&gt;&lt;property id=&quot;20307&quot; value=&quot;337&quot;/&gt;&lt;/object&gt;&lt;object type=&quot;3&quot; unique_id=&quot;12485&quot;&gt;&lt;property id=&quot;20148&quot; value=&quot;5&quot;/&gt;&lt;property id=&quot;20300&quot; value=&quot;Slide 20 - &amp;quot;Shoes&amp;quot;&quot;/&gt;&lt;property id=&quot;20307&quot; value=&quot;338&quot;/&gt;&lt;/object&gt;&lt;object type=&quot;3&quot; unique_id=&quot;12486&quot;&gt;&lt;property id=&quot;20148&quot; value=&quot;5&quot;/&gt;&lt;property id=&quot;20300&quot; value=&quot;Slide 21 - &amp;quot;Delivery service&amp;quot;&quot;/&gt;&lt;property id=&quot;20307&quot; value=&quot;339&quot;/&gt;&lt;/object&gt;&lt;object type=&quot;3&quot; unique_id=&quot;12487&quot;&gt;&lt;property id=&quot;20148&quot; value=&quot;5&quot;/&gt;&lt;property id=&quot;20300&quot; value=&quot;Slide 22 - &amp;quot;Desk&amp;quot;&quot;/&gt;&lt;property id=&quot;20307&quot; value=&quot;341&quot;/&gt;&lt;/object&gt;&lt;object type=&quot;3&quot; unique_id=&quot;12488&quot;&gt;&lt;property id=&quot;20148&quot; value=&quot;5&quot;/&gt;&lt;property id=&quot;20300&quot; value=&quot;Slide 23&quot;/&gt;&lt;property id=&quot;20307&quot; value=&quot;342&quot;/&gt;&lt;/object&gt;&lt;object type=&quot;3&quot; unique_id=&quot;12489&quot;&gt;&lt;property id=&quot;20148&quot; value=&quot;5&quot;/&gt;&lt;property id=&quot;20300&quot; value=&quot;Slide 24&quot;/&gt;&lt;property id=&quot;20307&quot; value=&quot;343&quot;/&gt;&lt;/object&gt;&lt;object type=&quot;3&quot; unique_id=&quot;12490&quot;&gt;&lt;property id=&quot;20148&quot; value=&quot;5&quot;/&gt;&lt;property id=&quot;20300&quot; value=&quot;Slide 25&quot;/&gt;&lt;property id=&quot;20307&quot; value=&quot;344&quot;/&gt;&lt;/object&gt;&lt;object type=&quot;3&quot; unique_id=&quot;12491&quot;&gt;&lt;property id=&quot;20148&quot; value=&quot;5&quot;/&gt;&lt;property id=&quot;20300&quot; value=&quot;Slide 26&quot;/&gt;&lt;property id=&quot;20307&quot; value=&quot;345&quot;/&gt;&lt;/object&gt;&lt;object type=&quot;3&quot; unique_id=&quot;12492&quot;&gt;&lt;property id=&quot;20148&quot; value=&quot;5&quot;/&gt;&lt;property id=&quot;20300&quot; value=&quot;Slide 27&quot;/&gt;&lt;property id=&quot;20307&quot; value=&quot;346&quot;/&gt;&lt;/object&gt;&lt;object type=&quot;3&quot; unique_id=&quot;12493&quot;&gt;&lt;property id=&quot;20148&quot; value=&quot;5&quot;/&gt;&lt;property id=&quot;20300&quot; value=&quot;Slide 28&quot;/&gt;&lt;property id=&quot;20307&quot; value=&quot;347&quot;/&gt;&lt;/object&gt;&lt;object type=&quot;3&quot; unique_id=&quot;12495&quot;&gt;&lt;property id=&quot;20148&quot; value=&quot;5&quot;/&gt;&lt;property id=&quot;20300&quot; value=&quot;Slide 32 - &amp;quot;Conditions for Demand&amp;quot;&quot;/&gt;&lt;property id=&quot;20307&quot; value=&quot;348&quot;/&gt;&lt;/object&gt;&lt;object type=&quot;3&quot; unique_id=&quot;12496&quot;&gt;&lt;property id=&quot;20148&quot; value=&quot;5&quot;/&gt;&lt;property id=&quot;20300&quot; value=&quot;Slide 33 - &amp;quot;Law of Demand&amp;quot;&quot;/&gt;&lt;property id=&quot;20307&quot; value=&quot;349&quot;/&gt;&lt;/object&gt;&lt;object type=&quot;3&quot; unique_id=&quot;12497&quot;&gt;&lt;property id=&quot;20148&quot; value=&quot;5&quot;/&gt;&lt;property id=&quot;20300&quot; value=&quot;Slide 34 - &amp;quot;Factors Influencing Demand&amp;quot;&quot;/&gt;&lt;property id=&quot;20307&quot; value=&quot;350&quot;/&gt;&lt;/object&gt;&lt;object type=&quot;3&quot; unique_id=&quot;12498&quot;&gt;&lt;property id=&quot;20148&quot; value=&quot;5&quot;/&gt;&lt;property id=&quot;20300&quot; value=&quot;Slide 35 - &amp;quot;What is Supply?&amp;quot;&quot;/&gt;&lt;property id=&quot;20307&quot; value=&quot;351&quot;/&gt;&lt;/object&gt;&lt;object type=&quot;3&quot; unique_id=&quot;12499&quot;&gt;&lt;property id=&quot;20148&quot; value=&quot;5&quot;/&gt;&lt;property id=&quot;20300&quot; value=&quot;Slide 36 - &amp;quot;Law of Supply&amp;quot;&quot;/&gt;&lt;property id=&quot;20307&quot; value=&quot;353&quot;/&gt;&lt;/object&gt;&lt;object type=&quot;3&quot; unique_id=&quot;12500&quot;&gt;&lt;property id=&quot;20148&quot; value=&quot;5&quot;/&gt;&lt;property id=&quot;20300&quot; value=&quot;Slide 37 - &amp;quot;Factors Influencing Supply&amp;quot;&quot;/&gt;&lt;property id=&quot;20307&quot; value=&quot;354&quot;/&gt;&lt;/object&gt;&lt;object type=&quot;3&quot; unique_id=&quot;12501&quot;&gt;&lt;property id=&quot;20148&quot; value=&quot;5&quot;/&gt;&lt;property id=&quot;20300&quot; value=&quot;Slide 39 - &amp;quot;Example: Question # 1&amp;quot;&quot;/&gt;&lt;property id=&quot;20307&quot; value=&quot;355&quot;/&gt;&lt;/object&gt;&lt;object type=&quot;3&quot; unique_id=&quot;12663&quot;&gt;&lt;property id=&quot;20148&quot; value=&quot;5&quot;/&gt;&lt;property id=&quot;20300&quot; value=&quot;Slide 30 - &amp;quot;Before We Begin…&amp;quot;&quot;/&gt;&lt;property id=&quot;20307&quot; value=&quot;356&quot;/&gt;&lt;/object&gt;&lt;object type=&quot;3&quot; unique_id=&quot;12828&quot;&gt;&lt;property id=&quot;20148&quot; value=&quot;5&quot;/&gt;&lt;property id=&quot;20300&quot; value=&quot;Slide 40 - &amp;quot;Terms: write down the terms that correspond to definitions I’m typing up&amp;quot;&quot;/&gt;&lt;property id=&quot;20307&quot; value=&quot;357&quot;/&gt;&lt;/object&gt;&lt;/object&gt;&lt;object type=&quot;8&quot; unique_id=&quot;1006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sdemon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197</Words>
  <Application>Microsoft Office PowerPoint</Application>
  <PresentationFormat>On-screen Show (4:3)</PresentationFormat>
  <Paragraphs>65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Montserrat</vt:lpstr>
      <vt:lpstr>Desdemona template</vt:lpstr>
      <vt:lpstr>2. SUPPLY, DEMAND AND PRICE</vt:lpstr>
      <vt:lpstr>What is Demand?</vt:lpstr>
      <vt:lpstr>Conditions for Demand</vt:lpstr>
      <vt:lpstr>Law of Demand</vt:lpstr>
      <vt:lpstr>Factors Influencing Demand</vt:lpstr>
      <vt:lpstr>What is Supply?</vt:lpstr>
      <vt:lpstr>Law of Supply</vt:lpstr>
      <vt:lpstr>Factors Influencing Supply</vt:lpstr>
      <vt:lpstr>Identify the Change in Demand or Supply</vt:lpstr>
      <vt:lpstr>Example: Question #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2. The Balance Sheet</dc:title>
  <dc:creator>Clara Kang</dc:creator>
  <cp:lastModifiedBy>Clara Kang</cp:lastModifiedBy>
  <cp:revision>58</cp:revision>
  <dcterms:modified xsi:type="dcterms:W3CDTF">2017-02-09T18:42:42Z</dcterms:modified>
</cp:coreProperties>
</file>