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8" r:id="rId1"/>
  </p:sldMasterIdLst>
  <p:notesMasterIdLst>
    <p:notesMasterId r:id="rId17"/>
  </p:notesMasterIdLst>
  <p:sldIdLst>
    <p:sldId id="316" r:id="rId2"/>
    <p:sldId id="317" r:id="rId3"/>
    <p:sldId id="318" r:id="rId4"/>
    <p:sldId id="319" r:id="rId5"/>
    <p:sldId id="320" r:id="rId6"/>
    <p:sldId id="321" r:id="rId7"/>
    <p:sldId id="324" r:id="rId8"/>
    <p:sldId id="328" r:id="rId9"/>
    <p:sldId id="327" r:id="rId10"/>
    <p:sldId id="322" r:id="rId11"/>
    <p:sldId id="323" r:id="rId12"/>
    <p:sldId id="330" r:id="rId13"/>
    <p:sldId id="325" r:id="rId14"/>
    <p:sldId id="326" r:id="rId15"/>
    <p:sldId id="329" r:id="rId16"/>
  </p:sldIdLst>
  <p:sldSz cx="9144000" cy="5143500" type="screen16x9"/>
  <p:notesSz cx="6858000" cy="9144000"/>
  <p:custDataLst>
    <p:tags r:id="rId18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7C85"/>
    <a:srgbClr val="0DB7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AA2AF75-A64D-4513-B250-242611B9EE70}">
  <a:tblStyle styleId="{7AA2AF75-A64D-4513-B250-242611B9EE70}" styleName="Table_0">
    <a:wholeTbl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66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34559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6280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11949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77525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3961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99914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32899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12781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538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77079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75727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09740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36564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64081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78019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2287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 rot="10800000">
            <a:off x="-150" y="4156674"/>
            <a:ext cx="9144000" cy="276600"/>
          </a:xfrm>
          <a:prstGeom prst="rect">
            <a:avLst/>
          </a:prstGeom>
          <a:solidFill>
            <a:srgbClr val="000000">
              <a:alpha val="346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Shape 11"/>
          <p:cNvSpPr/>
          <p:nvPr/>
        </p:nvSpPr>
        <p:spPr>
          <a:xfrm flipH="1">
            <a:off x="-150" y="0"/>
            <a:ext cx="9144000" cy="4156799"/>
          </a:xfrm>
          <a:prstGeom prst="rect">
            <a:avLst/>
          </a:prstGeom>
          <a:solidFill>
            <a:srgbClr val="0DB7C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685800" y="2525225"/>
            <a:ext cx="5309699" cy="11597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Clr>
                <a:srgbClr val="FFFFFF"/>
              </a:buClr>
              <a:buSzPct val="100000"/>
              <a:defRPr sz="60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defRPr sz="6000"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defRPr sz="6000"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defRPr sz="6000"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defRPr sz="6000"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defRPr sz="6000"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defRPr sz="6000"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defRPr sz="6000"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defRPr sz="6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 flipH="1">
            <a:off x="-74" y="0"/>
            <a:ext cx="669599" cy="5143499"/>
          </a:xfrm>
          <a:prstGeom prst="rect">
            <a:avLst/>
          </a:prstGeom>
          <a:solidFill>
            <a:srgbClr val="000000">
              <a:alpha val="346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" name="Shape 27"/>
          <p:cNvSpPr/>
          <p:nvPr/>
        </p:nvSpPr>
        <p:spPr>
          <a:xfrm flipH="1">
            <a:off x="-74" y="0"/>
            <a:ext cx="669599" cy="1139999"/>
          </a:xfrm>
          <a:prstGeom prst="rect">
            <a:avLst/>
          </a:prstGeom>
          <a:solidFill>
            <a:srgbClr val="0DB7C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844425" y="5597"/>
            <a:ext cx="3552600" cy="11399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844425" y="1538075"/>
            <a:ext cx="5169000" cy="33878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-75" y="0"/>
            <a:ext cx="669599" cy="11399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844425" y="5597"/>
            <a:ext cx="3552600" cy="1139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Clr>
                <a:srgbClr val="0DB7C4"/>
              </a:buClr>
              <a:buSzPct val="100000"/>
              <a:buFont typeface="Dosis"/>
              <a:buNone/>
              <a:defRPr sz="2400">
                <a:solidFill>
                  <a:srgbClr val="0DB7C4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buClr>
                <a:srgbClr val="0DB7C4"/>
              </a:buClr>
              <a:buSzPct val="100000"/>
              <a:buFont typeface="Dosis"/>
              <a:buNone/>
              <a:defRPr sz="2400">
                <a:solidFill>
                  <a:srgbClr val="0DB7C4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buClr>
                <a:srgbClr val="0DB7C4"/>
              </a:buClr>
              <a:buSzPct val="100000"/>
              <a:buFont typeface="Dosis"/>
              <a:buNone/>
              <a:defRPr sz="2400">
                <a:solidFill>
                  <a:srgbClr val="0DB7C4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buClr>
                <a:srgbClr val="0DB7C4"/>
              </a:buClr>
              <a:buSzPct val="100000"/>
              <a:buFont typeface="Dosis"/>
              <a:buNone/>
              <a:defRPr sz="2400">
                <a:solidFill>
                  <a:srgbClr val="0DB7C4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buClr>
                <a:srgbClr val="0DB7C4"/>
              </a:buClr>
              <a:buSzPct val="100000"/>
              <a:buFont typeface="Dosis"/>
              <a:buNone/>
              <a:defRPr sz="2400">
                <a:solidFill>
                  <a:srgbClr val="0DB7C4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buClr>
                <a:srgbClr val="0DB7C4"/>
              </a:buClr>
              <a:buSzPct val="100000"/>
              <a:buFont typeface="Dosis"/>
              <a:buNone/>
              <a:defRPr sz="2400">
                <a:solidFill>
                  <a:srgbClr val="0DB7C4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buClr>
                <a:srgbClr val="0DB7C4"/>
              </a:buClr>
              <a:buSzPct val="100000"/>
              <a:buFont typeface="Dosis"/>
              <a:buNone/>
              <a:defRPr sz="2400">
                <a:solidFill>
                  <a:srgbClr val="0DB7C4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buClr>
                <a:srgbClr val="0DB7C4"/>
              </a:buClr>
              <a:buSzPct val="100000"/>
              <a:buFont typeface="Dosis"/>
              <a:buNone/>
              <a:defRPr sz="2400">
                <a:solidFill>
                  <a:srgbClr val="0DB7C4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buClr>
                <a:srgbClr val="0DB7C4"/>
              </a:buClr>
              <a:buSzPct val="100000"/>
              <a:buFont typeface="Dosis"/>
              <a:buNone/>
              <a:defRPr sz="2400">
                <a:solidFill>
                  <a:srgbClr val="0DB7C4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844425" y="1538075"/>
            <a:ext cx="5169000" cy="3387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600"/>
              </a:spcBef>
              <a:buClr>
                <a:srgbClr val="0DB7C4"/>
              </a:buClr>
              <a:buSzPct val="100000"/>
              <a:buFont typeface="Source Sans Pro"/>
              <a:buChar char="▹"/>
              <a:defRPr sz="3000">
                <a:solidFill>
                  <a:srgbClr val="415665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>
              <a:spcBef>
                <a:spcPts val="480"/>
              </a:spcBef>
              <a:buClr>
                <a:srgbClr val="0DB7C4"/>
              </a:buClr>
              <a:buSzPct val="100000"/>
              <a:buFont typeface="Source Sans Pro"/>
              <a:buChar char="▸"/>
              <a:defRPr sz="2400">
                <a:solidFill>
                  <a:srgbClr val="415665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>
              <a:spcBef>
                <a:spcPts val="480"/>
              </a:spcBef>
              <a:buClr>
                <a:srgbClr val="0DB7C4"/>
              </a:buClr>
              <a:buSzPct val="100000"/>
              <a:buFont typeface="Source Sans Pro"/>
              <a:buChar char="⬩"/>
              <a:defRPr sz="2400">
                <a:solidFill>
                  <a:srgbClr val="415665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>
              <a:spcBef>
                <a:spcPts val="360"/>
              </a:spcBef>
              <a:buClr>
                <a:srgbClr val="0DB7C4"/>
              </a:buClr>
              <a:buSzPct val="100000"/>
              <a:buFont typeface="Source Sans Pro"/>
              <a:buChar char="⬞"/>
              <a:defRPr sz="1800">
                <a:solidFill>
                  <a:srgbClr val="415665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>
              <a:spcBef>
                <a:spcPts val="360"/>
              </a:spcBef>
              <a:buClr>
                <a:srgbClr val="0DB7C4"/>
              </a:buClr>
              <a:buSzPct val="100000"/>
              <a:buFont typeface="Source Sans Pro"/>
              <a:defRPr sz="1800">
                <a:solidFill>
                  <a:srgbClr val="415665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>
              <a:spcBef>
                <a:spcPts val="360"/>
              </a:spcBef>
              <a:buClr>
                <a:srgbClr val="0DB7C4"/>
              </a:buClr>
              <a:buSzPct val="100000"/>
              <a:buFont typeface="Source Sans Pro"/>
              <a:defRPr sz="1800">
                <a:solidFill>
                  <a:srgbClr val="415665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>
              <a:spcBef>
                <a:spcPts val="360"/>
              </a:spcBef>
              <a:buClr>
                <a:srgbClr val="0DB7C4"/>
              </a:buClr>
              <a:buSzPct val="100000"/>
              <a:buFont typeface="Source Sans Pro"/>
              <a:defRPr sz="1800">
                <a:solidFill>
                  <a:srgbClr val="415665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>
              <a:spcBef>
                <a:spcPts val="360"/>
              </a:spcBef>
              <a:buClr>
                <a:srgbClr val="0DB7C4"/>
              </a:buClr>
              <a:buSzPct val="100000"/>
              <a:buFont typeface="Source Sans Pro"/>
              <a:defRPr sz="1800">
                <a:solidFill>
                  <a:srgbClr val="415665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>
              <a:spcBef>
                <a:spcPts val="360"/>
              </a:spcBef>
              <a:buClr>
                <a:srgbClr val="0DB7C4"/>
              </a:buClr>
              <a:buSzPct val="100000"/>
              <a:buFont typeface="Source Sans Pro"/>
              <a:defRPr sz="1800">
                <a:solidFill>
                  <a:srgbClr val="415665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-75" y="0"/>
            <a:ext cx="669599" cy="1139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fld id="{00000000-1234-1234-1234-123412341234}" type="slidenum">
              <a:rPr lang="en"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‹#›</a:t>
            </a:fld>
            <a:endParaRPr lang="en" sz="24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gov.bc.ca/gov/content/employment-business/employment-standards-advice/employment-standards/guide-to-the-employment-standards-act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ctrTitle"/>
          </p:nvPr>
        </p:nvSpPr>
        <p:spPr>
          <a:xfrm>
            <a:off x="685800" y="2525225"/>
            <a:ext cx="6339950" cy="11597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 smtClean="0"/>
              <a:t>Review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47058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669524" y="406573"/>
            <a:ext cx="7464826" cy="73342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 dirty="0" smtClean="0"/>
              <a:t>Theft</a:t>
            </a:r>
            <a:endParaRPr lang="en" sz="3600" dirty="0"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69524" y="1241773"/>
            <a:ext cx="5764517" cy="274253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buNone/>
            </a:pPr>
            <a:r>
              <a:rPr lang="en-CA" sz="2600" dirty="0" smtClean="0"/>
              <a:t>Stealing someone’s property</a:t>
            </a:r>
          </a:p>
          <a:p>
            <a:pPr lvl="0">
              <a:buNone/>
            </a:pPr>
            <a:endParaRPr lang="en-CA" sz="2600" dirty="0" smtClean="0"/>
          </a:p>
          <a:p>
            <a:pPr marL="457200" lvl="0" indent="-457200">
              <a:buFontTx/>
              <a:buChar char="-"/>
            </a:pPr>
            <a:endParaRPr lang="en-CA" sz="2600" dirty="0" smtClean="0"/>
          </a:p>
          <a:p>
            <a:pPr marL="457200" lvl="0" indent="-457200">
              <a:buFontTx/>
              <a:buChar char="-"/>
            </a:pPr>
            <a:endParaRPr lang="en-CA" sz="2600" dirty="0" smtClean="0"/>
          </a:p>
          <a:p>
            <a:pPr marL="457200" lvl="0" indent="-457200">
              <a:buFontTx/>
              <a:buChar char="-"/>
            </a:pPr>
            <a:endParaRPr lang="en-US" sz="2600" dirty="0"/>
          </a:p>
        </p:txBody>
      </p:sp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xfrm>
            <a:off x="-75" y="0"/>
            <a:ext cx="669599" cy="11399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10</a:t>
            </a:fld>
            <a:endParaRPr lang="en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002" y="2298382"/>
            <a:ext cx="2705100" cy="16859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1539" y="2003107"/>
            <a:ext cx="230505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57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669524" y="406573"/>
            <a:ext cx="7464826" cy="73342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 dirty="0" smtClean="0"/>
              <a:t>Employer Theft</a:t>
            </a:r>
            <a:endParaRPr lang="en" sz="3600" dirty="0"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69524" y="1241773"/>
            <a:ext cx="8041339" cy="274253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buNone/>
            </a:pPr>
            <a:r>
              <a:rPr lang="en-CA" sz="2600" dirty="0" smtClean="0"/>
              <a:t>Taking advantage of employees by not paying for overtime</a:t>
            </a:r>
          </a:p>
          <a:p>
            <a:pPr lvl="0">
              <a:buNone/>
            </a:pPr>
            <a:endParaRPr lang="en-CA" sz="2600" dirty="0" smtClean="0"/>
          </a:p>
          <a:p>
            <a:pPr marL="457200" lvl="0" indent="-457200">
              <a:buFontTx/>
              <a:buChar char="-"/>
            </a:pPr>
            <a:endParaRPr lang="en-CA" sz="2600" dirty="0" smtClean="0"/>
          </a:p>
          <a:p>
            <a:pPr marL="457200" lvl="0" indent="-457200">
              <a:buFontTx/>
              <a:buChar char="-"/>
            </a:pPr>
            <a:endParaRPr lang="en-CA" sz="2600" dirty="0" smtClean="0"/>
          </a:p>
          <a:p>
            <a:pPr marL="457200" lvl="0" indent="-457200">
              <a:buFontTx/>
              <a:buChar char="-"/>
            </a:pPr>
            <a:endParaRPr lang="en-US" sz="2600" dirty="0"/>
          </a:p>
        </p:txBody>
      </p:sp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xfrm>
            <a:off x="-75" y="0"/>
            <a:ext cx="669599" cy="11399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11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74970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xfrm>
            <a:off x="-75" y="0"/>
            <a:ext cx="669599" cy="11399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12</a:t>
            </a:fld>
            <a:endParaRPr lang="en"/>
          </a:p>
        </p:txBody>
      </p:sp>
      <p:sp>
        <p:nvSpPr>
          <p:cNvPr id="5" name="TextBox 4"/>
          <p:cNvSpPr txBox="1"/>
          <p:nvPr/>
        </p:nvSpPr>
        <p:spPr>
          <a:xfrm>
            <a:off x="755904" y="1943510"/>
            <a:ext cx="83880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Information for BC Employers (and Employees</a:t>
            </a:r>
            <a:r>
              <a:rPr lang="en-CA" dirty="0" smtClean="0"/>
              <a:t>)</a:t>
            </a:r>
          </a:p>
          <a:p>
            <a:r>
              <a:rPr lang="en-CA">
                <a:hlinkClick r:id="rId3"/>
              </a:rPr>
              <a:t>http</a:t>
            </a:r>
            <a:r>
              <a:rPr lang="en-CA">
                <a:hlinkClick r:id="rId3"/>
              </a:rPr>
              <a:t>://</a:t>
            </a:r>
            <a:r>
              <a:rPr lang="en-CA" smtClean="0">
                <a:hlinkClick r:id="rId3"/>
              </a:rPr>
              <a:t>www2.gov.bc.ca/gov/content/employment-business/employment-standards-advice/employment-standards/guide-to-the-employment-standards-act</a:t>
            </a:r>
            <a:endParaRPr lang="en-CA" smtClean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70572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669524" y="406573"/>
            <a:ext cx="7464826" cy="73342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 dirty="0" smtClean="0"/>
              <a:t>Discrimination</a:t>
            </a:r>
            <a:endParaRPr lang="en" sz="3600" dirty="0"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69524" y="1241773"/>
            <a:ext cx="4653247" cy="274253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buNone/>
            </a:pPr>
            <a:r>
              <a:rPr lang="en-CA" sz="2600" dirty="0" smtClean="0"/>
              <a:t>Not hiring a person because of an issue not related to the person’s ability to do the job (e.g., race, religion, gender, or disability)</a:t>
            </a:r>
          </a:p>
          <a:p>
            <a:pPr lvl="0">
              <a:buNone/>
            </a:pPr>
            <a:endParaRPr lang="en-CA" sz="2600" dirty="0" smtClean="0"/>
          </a:p>
          <a:p>
            <a:pPr marL="457200" lvl="0" indent="-457200">
              <a:buFontTx/>
              <a:buChar char="-"/>
            </a:pPr>
            <a:endParaRPr lang="en-CA" sz="2600" dirty="0" smtClean="0"/>
          </a:p>
          <a:p>
            <a:pPr marL="457200" lvl="0" indent="-457200">
              <a:buFontTx/>
              <a:buChar char="-"/>
            </a:pPr>
            <a:endParaRPr lang="en-CA" sz="2600" dirty="0" smtClean="0"/>
          </a:p>
          <a:p>
            <a:pPr marL="457200" lvl="0" indent="-457200">
              <a:buFontTx/>
              <a:buChar char="-"/>
            </a:pPr>
            <a:endParaRPr lang="en-US" sz="2600" dirty="0"/>
          </a:p>
        </p:txBody>
      </p:sp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xfrm>
            <a:off x="-75" y="0"/>
            <a:ext cx="669599" cy="11399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13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73187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669524" y="406573"/>
            <a:ext cx="7464826" cy="73342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 dirty="0" smtClean="0"/>
              <a:t>Environmental Violations</a:t>
            </a:r>
            <a:endParaRPr lang="en" sz="3600" dirty="0"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69524" y="1241773"/>
            <a:ext cx="4653247" cy="274253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buNone/>
            </a:pPr>
            <a:r>
              <a:rPr lang="en-CA" sz="2600" dirty="0" smtClean="0"/>
              <a:t>Ignoring laws and regulations that involve toxic waste</a:t>
            </a:r>
          </a:p>
          <a:p>
            <a:pPr lvl="0">
              <a:buNone/>
            </a:pPr>
            <a:endParaRPr lang="en-CA" sz="2600" dirty="0" smtClean="0"/>
          </a:p>
          <a:p>
            <a:pPr marL="457200" lvl="0" indent="-457200">
              <a:buFontTx/>
              <a:buChar char="-"/>
            </a:pPr>
            <a:endParaRPr lang="en-CA" sz="2600" dirty="0" smtClean="0"/>
          </a:p>
          <a:p>
            <a:pPr marL="457200" lvl="0" indent="-457200">
              <a:buFontTx/>
              <a:buChar char="-"/>
            </a:pPr>
            <a:endParaRPr lang="en-CA" sz="2600" dirty="0" smtClean="0"/>
          </a:p>
          <a:p>
            <a:pPr marL="457200" lvl="0" indent="-457200">
              <a:buFontTx/>
              <a:buChar char="-"/>
            </a:pPr>
            <a:endParaRPr lang="en-US" sz="2600" dirty="0"/>
          </a:p>
        </p:txBody>
      </p:sp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xfrm>
            <a:off x="-75" y="0"/>
            <a:ext cx="669599" cy="11399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14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3863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669524" y="406573"/>
            <a:ext cx="7464826" cy="73342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 dirty="0" smtClean="0"/>
              <a:t>Insider trading</a:t>
            </a:r>
            <a:endParaRPr lang="en" sz="3600" dirty="0"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69524" y="1241773"/>
            <a:ext cx="4653247" cy="274253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buNone/>
            </a:pPr>
            <a:r>
              <a:rPr lang="en-CA" sz="2600" dirty="0" smtClean="0"/>
              <a:t>Buying and selling shares in a company based on confidential information (information that is not shared with the public)</a:t>
            </a:r>
          </a:p>
          <a:p>
            <a:pPr lvl="0">
              <a:buNone/>
            </a:pPr>
            <a:endParaRPr lang="en-CA" sz="2600" dirty="0"/>
          </a:p>
          <a:p>
            <a:pPr lvl="0">
              <a:buNone/>
            </a:pPr>
            <a:r>
              <a:rPr lang="en-CA" sz="1600" dirty="0" smtClean="0"/>
              <a:t>In 2001, Martha Stewart sold 4,000 shares she had owned in ImClone (pharmaceutical company) just before FDA’s rejection was announced. She saved approximately $45,673.</a:t>
            </a:r>
          </a:p>
          <a:p>
            <a:pPr lvl="0">
              <a:buNone/>
            </a:pPr>
            <a:endParaRPr lang="en-CA" sz="2600" dirty="0" smtClean="0"/>
          </a:p>
          <a:p>
            <a:pPr marL="457200" lvl="0" indent="-457200">
              <a:buFontTx/>
              <a:buChar char="-"/>
            </a:pPr>
            <a:endParaRPr lang="en-CA" sz="2600" dirty="0" smtClean="0"/>
          </a:p>
          <a:p>
            <a:pPr marL="457200" lvl="0" indent="-457200">
              <a:buFontTx/>
              <a:buChar char="-"/>
            </a:pPr>
            <a:endParaRPr lang="en-CA" sz="2600" dirty="0" smtClean="0"/>
          </a:p>
          <a:p>
            <a:pPr marL="457200" lvl="0" indent="-457200">
              <a:buFontTx/>
              <a:buChar char="-"/>
            </a:pPr>
            <a:endParaRPr lang="en-US" sz="2600" dirty="0"/>
          </a:p>
        </p:txBody>
      </p:sp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xfrm>
            <a:off x="-75" y="0"/>
            <a:ext cx="669599" cy="11399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15</a:t>
            </a:fld>
            <a:endParaRPr lang="en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7690" y="1318661"/>
            <a:ext cx="2505086" cy="3824839"/>
          </a:xfrm>
          <a:prstGeom prst="rect">
            <a:avLst/>
          </a:prstGeom>
        </p:spPr>
      </p:pic>
      <p:sp>
        <p:nvSpPr>
          <p:cNvPr id="6" name="Shape 92"/>
          <p:cNvSpPr txBox="1">
            <a:spLocks/>
          </p:cNvSpPr>
          <p:nvPr/>
        </p:nvSpPr>
        <p:spPr>
          <a:xfrm>
            <a:off x="6692058" y="773286"/>
            <a:ext cx="1656349" cy="5453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B7C4"/>
              </a:buClr>
              <a:buSzPct val="100000"/>
              <a:buFont typeface="Source Sans Pro"/>
              <a:buChar char="▹"/>
              <a:defRPr sz="2400" b="0" i="0" u="none" strike="noStrike" cap="none">
                <a:solidFill>
                  <a:srgbClr val="415665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B7C4"/>
              </a:buClr>
              <a:buSzPct val="100000"/>
              <a:buFont typeface="Source Sans Pro"/>
              <a:buChar char="▸"/>
              <a:defRPr sz="2400" b="0" i="0" u="none" strike="noStrike" cap="none">
                <a:solidFill>
                  <a:srgbClr val="415665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B7C4"/>
              </a:buClr>
              <a:buSzPct val="100000"/>
              <a:buFont typeface="Source Sans Pro"/>
              <a:buChar char="⬩"/>
              <a:defRPr sz="2400" b="0" i="0" u="none" strike="noStrike" cap="none">
                <a:solidFill>
                  <a:srgbClr val="415665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B7C4"/>
              </a:buClr>
              <a:buSzPct val="100000"/>
              <a:buFont typeface="Source Sans Pro"/>
              <a:buChar char="⬞"/>
              <a:defRPr sz="2400" b="0" i="0" u="none" strike="noStrike" cap="none">
                <a:solidFill>
                  <a:srgbClr val="415665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B7C4"/>
              </a:buClr>
              <a:buSzPct val="100000"/>
              <a:buFont typeface="Source Sans Pro"/>
              <a:buNone/>
              <a:defRPr sz="2400" b="0" i="0" u="none" strike="noStrike" cap="none">
                <a:solidFill>
                  <a:srgbClr val="415665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B7C4"/>
              </a:buClr>
              <a:buSzPct val="100000"/>
              <a:buFont typeface="Source Sans Pro"/>
              <a:buNone/>
              <a:defRPr sz="2400" b="0" i="0" u="none" strike="noStrike" cap="none">
                <a:solidFill>
                  <a:srgbClr val="415665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B7C4"/>
              </a:buClr>
              <a:buSzPct val="100000"/>
              <a:buFont typeface="Source Sans Pro"/>
              <a:buNone/>
              <a:defRPr sz="2400" b="0" i="0" u="none" strike="noStrike" cap="none">
                <a:solidFill>
                  <a:srgbClr val="415665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B7C4"/>
              </a:buClr>
              <a:buSzPct val="100000"/>
              <a:buFont typeface="Source Sans Pro"/>
              <a:buNone/>
              <a:defRPr sz="2400" b="0" i="0" u="none" strike="noStrike" cap="none">
                <a:solidFill>
                  <a:srgbClr val="415665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B7C4"/>
              </a:buClr>
              <a:buSzPct val="100000"/>
              <a:buFont typeface="Source Sans Pro"/>
              <a:buNone/>
              <a:defRPr sz="2400" b="0" i="0" u="none" strike="noStrike" cap="none">
                <a:solidFill>
                  <a:srgbClr val="415665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>
              <a:buFont typeface="Source Sans Pro"/>
              <a:buNone/>
            </a:pPr>
            <a:r>
              <a:rPr lang="en-CA" sz="1600" dirty="0" smtClean="0"/>
              <a:t>Martha Stewart </a:t>
            </a:r>
          </a:p>
          <a:p>
            <a:pPr>
              <a:buFont typeface="Source Sans Pro"/>
              <a:buNone/>
            </a:pPr>
            <a:endParaRPr lang="en-CA" sz="1600" dirty="0" smtClean="0"/>
          </a:p>
          <a:p>
            <a:pPr marL="457200" indent="-457200">
              <a:buFontTx/>
              <a:buChar char="-"/>
            </a:pPr>
            <a:endParaRPr lang="en-CA" sz="1600" dirty="0" smtClean="0"/>
          </a:p>
          <a:p>
            <a:pPr marL="457200" indent="-457200">
              <a:buFontTx/>
              <a:buChar char="-"/>
            </a:pPr>
            <a:endParaRPr lang="en-CA" sz="1600" dirty="0" smtClean="0"/>
          </a:p>
          <a:p>
            <a:pPr marL="457200" indent="-457200">
              <a:buFontTx/>
              <a:buChar char="-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20483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uiExpand="1" build="p"/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669524" y="0"/>
            <a:ext cx="7464826" cy="73342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 dirty="0" smtClean="0"/>
              <a:t>What is ethics? Why do we need it?</a:t>
            </a:r>
            <a:endParaRPr lang="en" sz="3600" dirty="0"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69524" y="1139999"/>
            <a:ext cx="7713881" cy="25307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buNone/>
            </a:pPr>
            <a:r>
              <a:rPr lang="en-CA" sz="3000" dirty="0" smtClean="0"/>
              <a:t>Ethics is </a:t>
            </a:r>
            <a:r>
              <a:rPr lang="en-CA" sz="3000" b="1" dirty="0" smtClean="0">
                <a:solidFill>
                  <a:srgbClr val="FF0000"/>
                </a:solidFill>
              </a:rPr>
              <a:t>personal</a:t>
            </a:r>
            <a:r>
              <a:rPr lang="en-CA" sz="3000" dirty="0" smtClean="0"/>
              <a:t> beliefs and </a:t>
            </a:r>
            <a:r>
              <a:rPr lang="en-CA" sz="3000" b="1" dirty="0" smtClean="0">
                <a:solidFill>
                  <a:srgbClr val="FF0000"/>
                </a:solidFill>
              </a:rPr>
              <a:t>social</a:t>
            </a:r>
            <a:r>
              <a:rPr lang="en-CA" sz="3000" dirty="0" smtClean="0"/>
              <a:t> standards about what is </a:t>
            </a:r>
            <a:r>
              <a:rPr lang="en-CA" sz="3000" b="1" dirty="0" smtClean="0">
                <a:solidFill>
                  <a:srgbClr val="FF0000"/>
                </a:solidFill>
              </a:rPr>
              <a:t>right</a:t>
            </a:r>
            <a:r>
              <a:rPr lang="en-CA" sz="3000" dirty="0" smtClean="0"/>
              <a:t> and </a:t>
            </a:r>
            <a:r>
              <a:rPr lang="en-CA" sz="3000" b="1" dirty="0" smtClean="0">
                <a:solidFill>
                  <a:srgbClr val="FF0000"/>
                </a:solidFill>
              </a:rPr>
              <a:t>wrong</a:t>
            </a:r>
            <a:r>
              <a:rPr lang="en-CA" sz="3000" dirty="0" smtClean="0"/>
              <a:t>.</a:t>
            </a:r>
          </a:p>
          <a:p>
            <a:pPr lvl="0">
              <a:buNone/>
            </a:pPr>
            <a:endParaRPr lang="en-CA" sz="3000" dirty="0"/>
          </a:p>
          <a:p>
            <a:pPr lvl="0">
              <a:buNone/>
            </a:pPr>
            <a:r>
              <a:rPr lang="en-CA" sz="3000" dirty="0" smtClean="0"/>
              <a:t>Ethics helps people tell the </a:t>
            </a:r>
            <a:r>
              <a:rPr lang="en-CA" sz="3000" b="1" dirty="0" smtClean="0">
                <a:solidFill>
                  <a:srgbClr val="FF0000"/>
                </a:solidFill>
              </a:rPr>
              <a:t>difference</a:t>
            </a:r>
            <a:r>
              <a:rPr lang="en-CA" sz="3000" dirty="0" smtClean="0"/>
              <a:t> between </a:t>
            </a:r>
            <a:r>
              <a:rPr lang="en-CA" sz="3000" b="1" dirty="0" smtClean="0">
                <a:solidFill>
                  <a:srgbClr val="FF0000"/>
                </a:solidFill>
              </a:rPr>
              <a:t>right</a:t>
            </a:r>
            <a:r>
              <a:rPr lang="en-CA" sz="3000" dirty="0" smtClean="0"/>
              <a:t> and </a:t>
            </a:r>
            <a:r>
              <a:rPr lang="en-CA" sz="3000" b="1" dirty="0" smtClean="0">
                <a:solidFill>
                  <a:srgbClr val="FF0000"/>
                </a:solidFill>
              </a:rPr>
              <a:t>wrong</a:t>
            </a:r>
            <a:r>
              <a:rPr lang="en-CA" sz="3000" dirty="0" smtClean="0"/>
              <a:t>.</a:t>
            </a:r>
          </a:p>
          <a:p>
            <a:pPr lvl="0">
              <a:buNone/>
            </a:pPr>
            <a:endParaRPr lang="en-CA" sz="3000" dirty="0"/>
          </a:p>
          <a:p>
            <a:pPr lvl="0">
              <a:buNone/>
            </a:pPr>
            <a:r>
              <a:rPr lang="en-CA" sz="3000" dirty="0" smtClean="0"/>
              <a:t>Ethics encourages people to do the </a:t>
            </a:r>
            <a:r>
              <a:rPr lang="en-CA" sz="3000" b="1" dirty="0" smtClean="0">
                <a:solidFill>
                  <a:srgbClr val="FF0000"/>
                </a:solidFill>
              </a:rPr>
              <a:t>right </a:t>
            </a:r>
            <a:r>
              <a:rPr lang="en-CA" sz="3000" dirty="0" smtClean="0"/>
              <a:t>thing.</a:t>
            </a:r>
            <a:endParaRPr lang="en-US" sz="3000" dirty="0"/>
          </a:p>
        </p:txBody>
      </p:sp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xfrm>
            <a:off x="-75" y="0"/>
            <a:ext cx="669599" cy="11399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2</a:t>
            </a:fld>
            <a:endParaRPr lang="en"/>
          </a:p>
        </p:txBody>
      </p:sp>
      <p:sp>
        <p:nvSpPr>
          <p:cNvPr id="2" name="Rectangle 1"/>
          <p:cNvSpPr/>
          <p:nvPr/>
        </p:nvSpPr>
        <p:spPr>
          <a:xfrm>
            <a:off x="2214880" y="1219200"/>
            <a:ext cx="1696720" cy="4876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902960" y="1139999"/>
            <a:ext cx="1696720" cy="4876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815840" y="1706880"/>
            <a:ext cx="965200" cy="4876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450638" y="1737360"/>
            <a:ext cx="1281121" cy="4876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298440" y="2517601"/>
            <a:ext cx="1945640" cy="4876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214880" y="3025601"/>
            <a:ext cx="965200" cy="4876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911600" y="3117558"/>
            <a:ext cx="1239520" cy="4876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843548" y="3974478"/>
            <a:ext cx="1239520" cy="4876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41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669524" y="0"/>
            <a:ext cx="7464826" cy="73342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 dirty="0" smtClean="0"/>
              <a:t>5 Fundamental Questions to Solve an Ethical Dilemma</a:t>
            </a:r>
            <a:endParaRPr lang="en" sz="3600" dirty="0"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69524" y="1453507"/>
            <a:ext cx="7713881" cy="25307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514350" lvl="0" indent="-514350">
              <a:buAutoNum type="arabicPeriod"/>
            </a:pPr>
            <a:r>
              <a:rPr lang="en-CA" sz="3200" dirty="0" smtClean="0"/>
              <a:t>What are the choices?</a:t>
            </a:r>
          </a:p>
          <a:p>
            <a:pPr marL="514350" lvl="0" indent="-514350">
              <a:buAutoNum type="arabicPeriod"/>
            </a:pPr>
            <a:r>
              <a:rPr lang="en-CA" sz="3200" dirty="0" smtClean="0"/>
              <a:t>Who will be helped by your decision?</a:t>
            </a:r>
          </a:p>
          <a:p>
            <a:pPr marL="514350" lvl="0" indent="-514350">
              <a:buAutoNum type="arabicPeriod"/>
            </a:pPr>
            <a:r>
              <a:rPr lang="en-CA" sz="3200" dirty="0" smtClean="0"/>
              <a:t>Who will be hurt?</a:t>
            </a:r>
          </a:p>
          <a:p>
            <a:pPr marL="514350" lvl="0" indent="-514350">
              <a:buAutoNum type="arabicPeriod"/>
            </a:pPr>
            <a:r>
              <a:rPr lang="en-CA" sz="3200" dirty="0" smtClean="0"/>
              <a:t>What are the benefits and problems of your decision?</a:t>
            </a:r>
          </a:p>
          <a:p>
            <a:pPr marL="514350" lvl="0" indent="-514350">
              <a:buAutoNum type="arabicPeriod"/>
            </a:pPr>
            <a:r>
              <a:rPr lang="en-CA" sz="3200" dirty="0" smtClean="0"/>
              <a:t>Will the decision survive the test of time?</a:t>
            </a:r>
            <a:endParaRPr lang="en-US" sz="3200" dirty="0"/>
          </a:p>
        </p:txBody>
      </p:sp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xfrm>
            <a:off x="-75" y="0"/>
            <a:ext cx="669599" cy="11399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25296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ctrTitle"/>
          </p:nvPr>
        </p:nvSpPr>
        <p:spPr>
          <a:xfrm>
            <a:off x="685800" y="2525225"/>
            <a:ext cx="6339950" cy="11597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 smtClean="0"/>
              <a:t>Unethical Behaviours in Business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21529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669524" y="406573"/>
            <a:ext cx="7464826" cy="73342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 dirty="0" smtClean="0"/>
              <a:t>Fraud</a:t>
            </a:r>
            <a:endParaRPr lang="en" sz="3600" dirty="0"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69524" y="1241773"/>
            <a:ext cx="5764517" cy="274253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buNone/>
            </a:pPr>
            <a:r>
              <a:rPr lang="en-CA" sz="2600" dirty="0" smtClean="0"/>
              <a:t>The crime of lying or pretending.</a:t>
            </a:r>
          </a:p>
          <a:p>
            <a:pPr lvl="0">
              <a:buNone/>
            </a:pPr>
            <a:endParaRPr lang="en-CA" sz="2600" dirty="0" smtClean="0"/>
          </a:p>
          <a:p>
            <a:pPr marL="457200" lvl="0" indent="-457200">
              <a:buFontTx/>
              <a:buChar char="-"/>
            </a:pPr>
            <a:r>
              <a:rPr lang="en-CA" sz="2600" dirty="0" smtClean="0"/>
              <a:t>False or misleading advertising</a:t>
            </a:r>
          </a:p>
          <a:p>
            <a:pPr marL="457200" lvl="0" indent="-457200">
              <a:buFontTx/>
              <a:buChar char="-"/>
            </a:pPr>
            <a:r>
              <a:rPr lang="en-CA" sz="2600" dirty="0" smtClean="0"/>
              <a:t>Bait and Switch: advertising a bargain price that is unavailable for sale in reasonable quantity</a:t>
            </a:r>
          </a:p>
          <a:p>
            <a:pPr marL="457200" lvl="0" indent="-457200">
              <a:buFontTx/>
              <a:buChar char="-"/>
            </a:pPr>
            <a:r>
              <a:rPr lang="en-CA" sz="2600" dirty="0" smtClean="0"/>
              <a:t>Double ticketing: placing two different prices on a product and selling it at a higher price</a:t>
            </a:r>
          </a:p>
          <a:p>
            <a:pPr marL="457200" lvl="0" indent="-457200">
              <a:buFontTx/>
              <a:buChar char="-"/>
            </a:pPr>
            <a:endParaRPr lang="en-CA" sz="2600" dirty="0" smtClean="0"/>
          </a:p>
          <a:p>
            <a:pPr marL="457200" lvl="0" indent="-457200">
              <a:buFontTx/>
              <a:buChar char="-"/>
            </a:pPr>
            <a:endParaRPr lang="en-CA" sz="2600" dirty="0" smtClean="0"/>
          </a:p>
          <a:p>
            <a:pPr marL="457200" lvl="0" indent="-457200">
              <a:buFontTx/>
              <a:buChar char="-"/>
            </a:pPr>
            <a:endParaRPr lang="en-US" sz="2600" dirty="0"/>
          </a:p>
        </p:txBody>
      </p:sp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xfrm>
            <a:off x="-75" y="0"/>
            <a:ext cx="669599" cy="11399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5</a:t>
            </a:fld>
            <a:endParaRPr lang="en"/>
          </a:p>
        </p:txBody>
      </p:sp>
      <p:pic>
        <p:nvPicPr>
          <p:cNvPr id="1026" name="Picture 2" descr="Image resu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042" y="406573"/>
            <a:ext cx="2709958" cy="417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b="3196"/>
          <a:stretch/>
        </p:blipFill>
        <p:spPr>
          <a:xfrm>
            <a:off x="6489882" y="761557"/>
            <a:ext cx="2598278" cy="34633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43650" b="4943"/>
          <a:stretch/>
        </p:blipFill>
        <p:spPr>
          <a:xfrm>
            <a:off x="6210206" y="406573"/>
            <a:ext cx="2877954" cy="4047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490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669524" y="406573"/>
            <a:ext cx="7464826" cy="73342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 dirty="0" smtClean="0"/>
              <a:t>Forgery</a:t>
            </a:r>
            <a:endParaRPr lang="en" sz="3600" dirty="0"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69524" y="1241773"/>
            <a:ext cx="5764517" cy="274253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buNone/>
            </a:pPr>
            <a:r>
              <a:rPr lang="en-CA" sz="2600" dirty="0" smtClean="0"/>
              <a:t>A form of fraud that involves passing bad cheques by using someone else’s name</a:t>
            </a:r>
          </a:p>
          <a:p>
            <a:pPr lvl="0">
              <a:buNone/>
            </a:pPr>
            <a:endParaRPr lang="en-CA" sz="2600" dirty="0" smtClean="0"/>
          </a:p>
          <a:p>
            <a:pPr marL="457200" lvl="0" indent="-457200">
              <a:buFontTx/>
              <a:buChar char="-"/>
            </a:pPr>
            <a:endParaRPr lang="en-CA" sz="2600" dirty="0" smtClean="0"/>
          </a:p>
          <a:p>
            <a:pPr marL="457200" lvl="0" indent="-457200">
              <a:buFontTx/>
              <a:buChar char="-"/>
            </a:pPr>
            <a:endParaRPr lang="en-CA" sz="2600" dirty="0" smtClean="0"/>
          </a:p>
          <a:p>
            <a:pPr marL="457200" lvl="0" indent="-457200">
              <a:buFontTx/>
              <a:buChar char="-"/>
            </a:pPr>
            <a:endParaRPr lang="en-US" sz="2600" dirty="0"/>
          </a:p>
        </p:txBody>
      </p:sp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xfrm>
            <a:off x="-75" y="0"/>
            <a:ext cx="669599" cy="11399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6</a:t>
            </a:fld>
            <a:endParaRPr lang="en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6685" y="2326356"/>
            <a:ext cx="4614711" cy="2584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525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669524" y="406573"/>
            <a:ext cx="7464826" cy="73342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 dirty="0" smtClean="0"/>
              <a:t>Embezzlement</a:t>
            </a:r>
            <a:endParaRPr lang="en" sz="3600" dirty="0"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69524" y="1241773"/>
            <a:ext cx="8041339" cy="274253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buNone/>
            </a:pPr>
            <a:r>
              <a:rPr lang="en-CA" sz="2600" dirty="0" smtClean="0"/>
              <a:t>A form of fraud where a person violates a trust by moving funds into their account instead of the correct account</a:t>
            </a:r>
          </a:p>
          <a:p>
            <a:pPr lvl="0">
              <a:buNone/>
            </a:pPr>
            <a:endParaRPr lang="en-CA" sz="2600" dirty="0" smtClean="0"/>
          </a:p>
          <a:p>
            <a:pPr marL="457200" lvl="0" indent="-457200">
              <a:buFontTx/>
              <a:buChar char="-"/>
            </a:pPr>
            <a:endParaRPr lang="en-CA" sz="2600" dirty="0" smtClean="0"/>
          </a:p>
          <a:p>
            <a:pPr marL="457200" lvl="0" indent="-457200">
              <a:buFontTx/>
              <a:buChar char="-"/>
            </a:pPr>
            <a:endParaRPr lang="en-CA" sz="2600" dirty="0" smtClean="0"/>
          </a:p>
          <a:p>
            <a:pPr marL="457200" lvl="0" indent="-457200">
              <a:buFontTx/>
              <a:buChar char="-"/>
            </a:pPr>
            <a:endParaRPr lang="en-US" sz="2600" dirty="0"/>
          </a:p>
        </p:txBody>
      </p:sp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xfrm>
            <a:off x="-75" y="0"/>
            <a:ext cx="669599" cy="11399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7</a:t>
            </a:fld>
            <a:endParaRPr lang="en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3078" y="2209609"/>
            <a:ext cx="2517785" cy="266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341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669524" y="406573"/>
            <a:ext cx="7464826" cy="73342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 dirty="0" smtClean="0"/>
              <a:t>Tampering with Records</a:t>
            </a:r>
            <a:endParaRPr lang="en" sz="3600" dirty="0"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69524" y="1241773"/>
            <a:ext cx="4653247" cy="274253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buNone/>
            </a:pPr>
            <a:r>
              <a:rPr lang="en-CA" sz="2600" dirty="0" smtClean="0"/>
              <a:t>A form of fraud where records are altered to deceive other people</a:t>
            </a:r>
          </a:p>
          <a:p>
            <a:pPr lvl="0">
              <a:buNone/>
            </a:pPr>
            <a:endParaRPr lang="en-CA" sz="2600" dirty="0" smtClean="0"/>
          </a:p>
          <a:p>
            <a:pPr marL="457200" lvl="0" indent="-457200">
              <a:buFontTx/>
              <a:buChar char="-"/>
            </a:pPr>
            <a:endParaRPr lang="en-CA" sz="2600" dirty="0" smtClean="0"/>
          </a:p>
          <a:p>
            <a:pPr marL="457200" lvl="0" indent="-457200">
              <a:buFontTx/>
              <a:buChar char="-"/>
            </a:pPr>
            <a:endParaRPr lang="en-CA" sz="2600" dirty="0" smtClean="0"/>
          </a:p>
          <a:p>
            <a:pPr marL="457200" lvl="0" indent="-457200">
              <a:buFontTx/>
              <a:buChar char="-"/>
            </a:pPr>
            <a:endParaRPr lang="en-US" sz="2600" dirty="0"/>
          </a:p>
        </p:txBody>
      </p:sp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xfrm>
            <a:off x="-75" y="0"/>
            <a:ext cx="669599" cy="11399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8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92968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669524" y="406573"/>
            <a:ext cx="7464826" cy="73342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 dirty="0" smtClean="0"/>
              <a:t>Concealing information</a:t>
            </a:r>
            <a:endParaRPr lang="en" sz="3600" dirty="0"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69524" y="1241773"/>
            <a:ext cx="6636532" cy="274253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buNone/>
            </a:pPr>
            <a:r>
              <a:rPr lang="en-CA" sz="2600" dirty="0" smtClean="0"/>
              <a:t>Not disclosing data that should be shared (e.g., defective products)</a:t>
            </a:r>
          </a:p>
          <a:p>
            <a:pPr lvl="0">
              <a:buNone/>
            </a:pPr>
            <a:endParaRPr lang="en-CA" sz="2600" dirty="0" smtClean="0"/>
          </a:p>
          <a:p>
            <a:pPr marL="457200" lvl="0" indent="-457200">
              <a:buFontTx/>
              <a:buChar char="-"/>
            </a:pPr>
            <a:endParaRPr lang="en-CA" sz="2600" dirty="0" smtClean="0"/>
          </a:p>
          <a:p>
            <a:pPr marL="457200" lvl="0" indent="-457200">
              <a:buFontTx/>
              <a:buChar char="-"/>
            </a:pPr>
            <a:endParaRPr lang="en-CA" sz="2600" dirty="0" smtClean="0"/>
          </a:p>
          <a:p>
            <a:pPr marL="457200" lvl="0" indent="-457200">
              <a:buFontTx/>
              <a:buChar char="-"/>
            </a:pPr>
            <a:endParaRPr lang="en-US" sz="2600" dirty="0"/>
          </a:p>
        </p:txBody>
      </p:sp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xfrm>
            <a:off x="-75" y="0"/>
            <a:ext cx="669599" cy="11399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9</a:t>
            </a:fld>
            <a:endParaRPr lang="en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8850" y="2248136"/>
            <a:ext cx="4610862" cy="258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180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2 - &amp;quot;Chapter 2 Tests&amp;quot;&quot;/&gt;&lt;property id=&quot;20307&quot; value=&quot;256&quot;/&gt;&lt;/object&gt;&lt;object type=&quot;3&quot; unique_id=&quot;10329&quot;&gt;&lt;property id=&quot;20148&quot; value=&quot;5&quot;/&gt;&lt;property id=&quot;20300&quot; value=&quot;Slide 3 - &amp;quot;Could the following people come up to the front:&amp;quot;&quot;/&gt;&lt;property id=&quot;20307&quot; value=&quot;298&quot;/&gt;&lt;/object&gt;&lt;object type=&quot;3&quot; unique_id=&quot;10404&quot;&gt;&lt;property id=&quot;20148&quot; value=&quot;5&quot;/&gt;&lt;property id=&quot;20300&quot; value=&quot;Slide 4 - &amp;quot;Class Survey&amp;quot;&quot;/&gt;&lt;property id=&quot;20307&quot; value=&quot;307&quot;/&gt;&lt;/object&gt;&lt;object type=&quot;3&quot; unique_id=&quot;10586&quot;&gt;&lt;property id=&quot;20148&quot; value=&quot;5&quot;/&gt;&lt;property id=&quot;20300&quot; value=&quot;Slide 5&quot;/&gt;&lt;property id=&quot;20307&quot; value=&quot;310&quot;/&gt;&lt;/object&gt;&lt;object type=&quot;3&quot; unique_id=&quot;10587&quot;&gt;&lt;property id=&quot;20148&quot; value=&quot;5&quot;/&gt;&lt;property id=&quot;20300&quot; value=&quot;Slide 6&quot;/&gt;&lt;property id=&quot;20307&quot; value=&quot;311&quot;/&gt;&lt;/object&gt;&lt;object type=&quot;3&quot; unique_id=&quot;10588&quot;&gt;&lt;property id=&quot;20148&quot; value=&quot;5&quot;/&gt;&lt;property id=&quot;20300&quot; value=&quot;Slide 7&quot;/&gt;&lt;property id=&quot;20307&quot; value=&quot;312&quot;/&gt;&lt;/object&gt;&lt;object type=&quot;3&quot; unique_id=&quot;10589&quot;&gt;&lt;property id=&quot;20148&quot; value=&quot;5&quot;/&gt;&lt;property id=&quot;20300&quot; value=&quot;Slide 8&quot;/&gt;&lt;property id=&quot;20307&quot; value=&quot;313&quot;/&gt;&lt;/object&gt;&lt;object type=&quot;3&quot; unique_id=&quot;10590&quot;&gt;&lt;property id=&quot;20148&quot; value=&quot;5&quot;/&gt;&lt;property id=&quot;20300&quot; value=&quot;Slide 9&quot;/&gt;&lt;property id=&quot;20307&quot; value=&quot;314&quot;/&gt;&lt;/object&gt;&lt;object type=&quot;3&quot; unique_id=&quot;10591&quot;&gt;&lt;property id=&quot;20148&quot; value=&quot;5&quot;/&gt;&lt;property id=&quot;20300&quot; value=&quot;Slide 10&quot;/&gt;&lt;property id=&quot;20307&quot; value=&quot;309&quot;/&gt;&lt;/object&gt;&lt;object type=&quot;3&quot; unique_id=&quot;10592&quot;&gt;&lt;property id=&quot;20148&quot; value=&quot;5&quot;/&gt;&lt;property id=&quot;20300&quot; value=&quot;Slide 11&quot;/&gt;&lt;property id=&quot;20307&quot; value=&quot;308&quot;/&gt;&lt;/object&gt;&lt;object type=&quot;3&quot; unique_id=&quot;11241&quot;&gt;&lt;property id=&quot;20148&quot; value=&quot;5&quot;/&gt;&lt;property id=&quot;20300&quot; value=&quot;Slide 1 - &amp;quot;Please sit where you were assigned to sit yesterday.&amp;quot;&quot;/&gt;&lt;property id=&quot;20307&quot; value=&quot;315&quot;/&gt;&lt;/object&gt;&lt;object type=&quot;3&quot; unique_id=&quot;11242&quot;&gt;&lt;property id=&quot;20148&quot; value=&quot;5&quot;/&gt;&lt;property id=&quot;20300&quot; value=&quot;Slide 12 - &amp;quot;Review&amp;quot;&quot;/&gt;&lt;property id=&quot;20307&quot; value=&quot;316&quot;/&gt;&lt;/object&gt;&lt;object type=&quot;3&quot; unique_id=&quot;11243&quot;&gt;&lt;property id=&quot;20148&quot; value=&quot;5&quot;/&gt;&lt;property id=&quot;20300&quot; value=&quot;Slide 13 - &amp;quot;What is ethics? Why do we need it?&amp;quot;&quot;/&gt;&lt;property id=&quot;20307&quot; value=&quot;317&quot;/&gt;&lt;/object&gt;&lt;object type=&quot;3&quot; unique_id=&quot;11244&quot;&gt;&lt;property id=&quot;20148&quot; value=&quot;5&quot;/&gt;&lt;property id=&quot;20300&quot; value=&quot;Slide 14 - &amp;quot;5 Fundamental Questions to Solve an Ethical Dilemma&amp;quot;&quot;/&gt;&lt;property id=&quot;20307&quot; value=&quot;318&quot;/&gt;&lt;/object&gt;&lt;object type=&quot;3&quot; unique_id=&quot;11245&quot;&gt;&lt;property id=&quot;20148&quot; value=&quot;5&quot;/&gt;&lt;property id=&quot;20300&quot; value=&quot;Slide 15 - &amp;quot;Unethical Behaviours in Business&amp;quot;&quot;/&gt;&lt;property id=&quot;20307&quot; value=&quot;319&quot;/&gt;&lt;/object&gt;&lt;object type=&quot;3&quot; unique_id=&quot;11246&quot;&gt;&lt;property id=&quot;20148&quot; value=&quot;5&quot;/&gt;&lt;property id=&quot;20300&quot; value=&quot;Slide 16 - &amp;quot;Fraud&amp;quot;&quot;/&gt;&lt;property id=&quot;20307&quot; value=&quot;320&quot;/&gt;&lt;/object&gt;&lt;object type=&quot;3&quot; unique_id=&quot;11247&quot;&gt;&lt;property id=&quot;20148&quot; value=&quot;5&quot;/&gt;&lt;property id=&quot;20300&quot; value=&quot;Slide 17 - &amp;quot;Forgery&amp;quot;&quot;/&gt;&lt;property id=&quot;20307&quot; value=&quot;321&quot;/&gt;&lt;/object&gt;&lt;object type=&quot;3&quot; unique_id=&quot;11248&quot;&gt;&lt;property id=&quot;20148&quot; value=&quot;5&quot;/&gt;&lt;property id=&quot;20300&quot; value=&quot;Slide 18 - &amp;quot;Embezzlement&amp;quot;&quot;/&gt;&lt;property id=&quot;20307&quot; value=&quot;324&quot;/&gt;&lt;/object&gt;&lt;object type=&quot;3&quot; unique_id=&quot;11249&quot;&gt;&lt;property id=&quot;20148&quot; value=&quot;5&quot;/&gt;&lt;property id=&quot;20300&quot; value=&quot;Slide 19 - &amp;quot;Tampering with Records&amp;quot;&quot;/&gt;&lt;property id=&quot;20307&quot; value=&quot;328&quot;/&gt;&lt;/object&gt;&lt;object type=&quot;3&quot; unique_id=&quot;11250&quot;&gt;&lt;property id=&quot;20148&quot; value=&quot;5&quot;/&gt;&lt;property id=&quot;20300&quot; value=&quot;Slide 20 - &amp;quot;Concealing information&amp;quot;&quot;/&gt;&lt;property id=&quot;20307&quot; value=&quot;327&quot;/&gt;&lt;/object&gt;&lt;object type=&quot;3&quot; unique_id=&quot;11251&quot;&gt;&lt;property id=&quot;20148&quot; value=&quot;5&quot;/&gt;&lt;property id=&quot;20300&quot; value=&quot;Slide 21 - &amp;quot;Theft&amp;quot;&quot;/&gt;&lt;property id=&quot;20307&quot; value=&quot;322&quot;/&gt;&lt;/object&gt;&lt;object type=&quot;3&quot; unique_id=&quot;11252&quot;&gt;&lt;property id=&quot;20148&quot; value=&quot;5&quot;/&gt;&lt;property id=&quot;20300&quot; value=&quot;Slide 22 - &amp;quot;Employer Theft&amp;quot;&quot;/&gt;&lt;property id=&quot;20307&quot; value=&quot;323&quot;/&gt;&lt;/object&gt;&lt;object type=&quot;3&quot; unique_id=&quot;11253&quot;&gt;&lt;property id=&quot;20148&quot; value=&quot;5&quot;/&gt;&lt;property id=&quot;20300&quot; value=&quot;Slide 24 - &amp;quot;Discrimination&amp;quot;&quot;/&gt;&lt;property id=&quot;20307&quot; value=&quot;325&quot;/&gt;&lt;/object&gt;&lt;object type=&quot;3&quot; unique_id=&quot;11254&quot;&gt;&lt;property id=&quot;20148&quot; value=&quot;5&quot;/&gt;&lt;property id=&quot;20300&quot; value=&quot;Slide 25 - &amp;quot;Environmental Violations&amp;quot;&quot;/&gt;&lt;property id=&quot;20307&quot; value=&quot;326&quot;/&gt;&lt;/object&gt;&lt;object type=&quot;3&quot; unique_id=&quot;11255&quot;&gt;&lt;property id=&quot;20148&quot; value=&quot;5&quot;/&gt;&lt;property id=&quot;20300&quot; value=&quot;Slide 26 - &amp;quot;Insider trading&amp;quot;&quot;/&gt;&lt;property id=&quot;20307&quot; value=&quot;329&quot;/&gt;&lt;/object&gt;&lt;object type=&quot;3&quot; unique_id=&quot;11257&quot;&gt;&lt;property id=&quot;20148&quot; value=&quot;5&quot;/&gt;&lt;property id=&quot;20300&quot; value=&quot;Slide 23&quot;/&gt;&lt;property id=&quot;20307&quot; value=&quot;330&quot;/&gt;&lt;/object&gt;&lt;/object&gt;&lt;object type=&quot;8&quot; unique_id=&quot;1006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Cerimon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341</Words>
  <Application>Microsoft Office PowerPoint</Application>
  <PresentationFormat>On-screen Show (16:9)</PresentationFormat>
  <Paragraphs>77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Dosis</vt:lpstr>
      <vt:lpstr>Source Sans Pro</vt:lpstr>
      <vt:lpstr>Cerimon template</vt:lpstr>
      <vt:lpstr>Review</vt:lpstr>
      <vt:lpstr>What is ethics? Why do we need it?</vt:lpstr>
      <vt:lpstr>5 Fundamental Questions to Solve an Ethical Dilemma</vt:lpstr>
      <vt:lpstr>Unethical Behaviours in Business</vt:lpstr>
      <vt:lpstr>Fraud</vt:lpstr>
      <vt:lpstr>Forgery</vt:lpstr>
      <vt:lpstr>Embezzlement</vt:lpstr>
      <vt:lpstr>Tampering with Records</vt:lpstr>
      <vt:lpstr>Concealing information</vt:lpstr>
      <vt:lpstr>Theft</vt:lpstr>
      <vt:lpstr>Employer Theft</vt:lpstr>
      <vt:lpstr>PowerPoint Presentation</vt:lpstr>
      <vt:lpstr>Discrimination</vt:lpstr>
      <vt:lpstr>Environmental Violations</vt:lpstr>
      <vt:lpstr>Insider trading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JOURNAL #2</dc:title>
  <dc:creator>Clara Kang</dc:creator>
  <cp:lastModifiedBy>Clara Kang</cp:lastModifiedBy>
  <cp:revision>25</cp:revision>
  <dcterms:modified xsi:type="dcterms:W3CDTF">2017-03-01T00:00:31Z</dcterms:modified>
</cp:coreProperties>
</file>