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8" r:id="rId1"/>
  </p:sldMasterIdLst>
  <p:notesMasterIdLst>
    <p:notesMasterId r:id="rId23"/>
  </p:notesMasterIdLst>
  <p:sldIdLst>
    <p:sldId id="256" r:id="rId2"/>
    <p:sldId id="259" r:id="rId3"/>
    <p:sldId id="291" r:id="rId4"/>
    <p:sldId id="292" r:id="rId5"/>
    <p:sldId id="286" r:id="rId6"/>
    <p:sldId id="261" r:id="rId7"/>
    <p:sldId id="293" r:id="rId8"/>
    <p:sldId id="294" r:id="rId9"/>
    <p:sldId id="295" r:id="rId10"/>
    <p:sldId id="287" r:id="rId11"/>
    <p:sldId id="296" r:id="rId12"/>
    <p:sldId id="297" r:id="rId13"/>
    <p:sldId id="288" r:id="rId14"/>
    <p:sldId id="298" r:id="rId15"/>
    <p:sldId id="299" r:id="rId16"/>
    <p:sldId id="289" r:id="rId17"/>
    <p:sldId id="300" r:id="rId18"/>
    <p:sldId id="301" r:id="rId19"/>
    <p:sldId id="290" r:id="rId20"/>
    <p:sldId id="302" r:id="rId21"/>
    <p:sldId id="303" r:id="rId22"/>
  </p:sldIdLst>
  <p:sldSz cx="9144000" cy="5143500" type="screen16x9"/>
  <p:notesSz cx="6858000" cy="9144000"/>
  <p:custDataLst>
    <p:tags r:id="rId24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AA2AF75-A64D-4513-B250-242611B9EE70}">
  <a:tblStyle styleId="{7AA2AF75-A64D-4513-B250-242611B9EE70}" styleName="Table_0">
    <a:wholeTb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82" autoAdjust="0"/>
    <p:restoredTop sz="94662"/>
  </p:normalViewPr>
  <p:slideViewPr>
    <p:cSldViewPr snapToGrid="0" snapToObjects="1">
      <p:cViewPr varScale="1">
        <p:scale>
          <a:sx n="107" d="100"/>
          <a:sy n="107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224133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819423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79887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917365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81393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797478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078179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81928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22283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852135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880025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73622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68666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513491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70660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7324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764630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010282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8110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29706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26196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72287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 rot="10800000">
            <a:off x="-150" y="4156674"/>
            <a:ext cx="9144000" cy="276600"/>
          </a:xfrm>
          <a:prstGeom prst="rect">
            <a:avLst/>
          </a:prstGeom>
          <a:solidFill>
            <a:srgbClr val="000000">
              <a:alpha val="346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1"/>
          <p:cNvSpPr/>
          <p:nvPr/>
        </p:nvSpPr>
        <p:spPr>
          <a:xfrm flipH="1">
            <a:off x="-150" y="0"/>
            <a:ext cx="9144000" cy="4156799"/>
          </a:xfrm>
          <a:prstGeom prst="rect">
            <a:avLst/>
          </a:prstGeom>
          <a:solidFill>
            <a:srgbClr val="0DB7C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685800" y="2525225"/>
            <a:ext cx="5309699" cy="11597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b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 rot="10800000">
            <a:off x="-150" y="3082199"/>
            <a:ext cx="9144000" cy="687600"/>
          </a:xfrm>
          <a:prstGeom prst="rect">
            <a:avLst/>
          </a:prstGeom>
          <a:solidFill>
            <a:srgbClr val="000000">
              <a:alpha val="346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" name="Shape 15"/>
          <p:cNvSpPr/>
          <p:nvPr/>
        </p:nvSpPr>
        <p:spPr>
          <a:xfrm flipH="1">
            <a:off x="-150" y="0"/>
            <a:ext cx="9144000" cy="3082200"/>
          </a:xfrm>
          <a:prstGeom prst="rect">
            <a:avLst/>
          </a:prstGeom>
          <a:solidFill>
            <a:srgbClr val="0DB7C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685800" y="1907658"/>
            <a:ext cx="5008199" cy="10451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685800" y="3082250"/>
            <a:ext cx="5008199" cy="6876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Clr>
                <a:srgbClr val="415665"/>
              </a:buClr>
              <a:buSzPct val="100000"/>
              <a:buNone/>
              <a:defRPr sz="1800"/>
            </a:lvl1pPr>
            <a:lvl2pPr lvl="1" rtl="0">
              <a:spcBef>
                <a:spcPts val="0"/>
              </a:spcBef>
              <a:buClr>
                <a:srgbClr val="415665"/>
              </a:buClr>
              <a:buSzPct val="100000"/>
              <a:buNone/>
              <a:defRPr sz="1800"/>
            </a:lvl2pPr>
            <a:lvl3pPr lvl="2" rtl="0">
              <a:spcBef>
                <a:spcPts val="0"/>
              </a:spcBef>
              <a:buClr>
                <a:srgbClr val="415665"/>
              </a:buClr>
              <a:buSzPct val="100000"/>
              <a:buNone/>
              <a:defRPr sz="1800"/>
            </a:lvl3pPr>
            <a:lvl4pPr lvl="3" rtl="0">
              <a:spcBef>
                <a:spcPts val="0"/>
              </a:spcBef>
              <a:buClr>
                <a:srgbClr val="415665"/>
              </a:buClr>
              <a:buNone/>
              <a:defRPr/>
            </a:lvl4pPr>
            <a:lvl5pPr lvl="4" rtl="0">
              <a:spcBef>
                <a:spcPts val="0"/>
              </a:spcBef>
              <a:buClr>
                <a:srgbClr val="415665"/>
              </a:buClr>
              <a:buNone/>
              <a:defRPr/>
            </a:lvl5pPr>
            <a:lvl6pPr lvl="5" rtl="0">
              <a:spcBef>
                <a:spcPts val="0"/>
              </a:spcBef>
              <a:buClr>
                <a:srgbClr val="415665"/>
              </a:buClr>
              <a:buNone/>
              <a:defRPr/>
            </a:lvl6pPr>
            <a:lvl7pPr lvl="6" rtl="0">
              <a:spcBef>
                <a:spcPts val="0"/>
              </a:spcBef>
              <a:buClr>
                <a:srgbClr val="415665"/>
              </a:buClr>
              <a:buNone/>
              <a:defRPr/>
            </a:lvl7pPr>
            <a:lvl8pPr lvl="7" rtl="0">
              <a:spcBef>
                <a:spcPts val="0"/>
              </a:spcBef>
              <a:buClr>
                <a:srgbClr val="415665"/>
              </a:buClr>
              <a:buNone/>
              <a:defRPr/>
            </a:lvl8pPr>
            <a:lvl9pPr lvl="8" rtl="0">
              <a:spcBef>
                <a:spcPts val="0"/>
              </a:spcBef>
              <a:buClr>
                <a:srgbClr val="415665"/>
              </a:buClr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-75" y="3420000"/>
            <a:ext cx="669599" cy="1723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rgbClr val="0DB7C4"/>
                </a:solidFill>
              </a:rPr>
              <a:t>‹#›</a:t>
            </a:fld>
            <a:endParaRPr lang="en">
              <a:solidFill>
                <a:srgbClr val="0DB7C4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+ 1 column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 flipH="1">
            <a:off x="-74" y="0"/>
            <a:ext cx="669599" cy="5143499"/>
          </a:xfrm>
          <a:prstGeom prst="rect">
            <a:avLst/>
          </a:prstGeom>
          <a:solidFill>
            <a:srgbClr val="000000">
              <a:alpha val="346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" name="Shape 27"/>
          <p:cNvSpPr/>
          <p:nvPr/>
        </p:nvSpPr>
        <p:spPr>
          <a:xfrm flipH="1">
            <a:off x="-74" y="0"/>
            <a:ext cx="669599" cy="1139999"/>
          </a:xfrm>
          <a:prstGeom prst="rect">
            <a:avLst/>
          </a:prstGeom>
          <a:solidFill>
            <a:srgbClr val="0DB7C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3552600" cy="11399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844425" y="15380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3552600" cy="1139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rgbClr val="0DB7C4"/>
              </a:buClr>
              <a:buSzPct val="100000"/>
              <a:buFont typeface="Dosis"/>
              <a:buNone/>
              <a:defRPr sz="2400">
                <a:solidFill>
                  <a:srgbClr val="0DB7C4"/>
                </a:solidFill>
                <a:latin typeface="Dosis"/>
                <a:ea typeface="Dosis"/>
                <a:cs typeface="Dosis"/>
                <a:sym typeface="Dosis"/>
              </a:defRPr>
            </a:lvl1pPr>
            <a:lvl2pPr lvl="1">
              <a:spcBef>
                <a:spcPts val="0"/>
              </a:spcBef>
              <a:buClr>
                <a:srgbClr val="0DB7C4"/>
              </a:buClr>
              <a:buSzPct val="100000"/>
              <a:buFont typeface="Dosis"/>
              <a:buNone/>
              <a:defRPr sz="2400">
                <a:solidFill>
                  <a:srgbClr val="0DB7C4"/>
                </a:solidFill>
                <a:latin typeface="Dosis"/>
                <a:ea typeface="Dosis"/>
                <a:cs typeface="Dosis"/>
                <a:sym typeface="Dosis"/>
              </a:defRPr>
            </a:lvl2pPr>
            <a:lvl3pPr lvl="2">
              <a:spcBef>
                <a:spcPts val="0"/>
              </a:spcBef>
              <a:buClr>
                <a:srgbClr val="0DB7C4"/>
              </a:buClr>
              <a:buSzPct val="100000"/>
              <a:buFont typeface="Dosis"/>
              <a:buNone/>
              <a:defRPr sz="2400">
                <a:solidFill>
                  <a:srgbClr val="0DB7C4"/>
                </a:solidFill>
                <a:latin typeface="Dosis"/>
                <a:ea typeface="Dosis"/>
                <a:cs typeface="Dosis"/>
                <a:sym typeface="Dosis"/>
              </a:defRPr>
            </a:lvl3pPr>
            <a:lvl4pPr lvl="3">
              <a:spcBef>
                <a:spcPts val="0"/>
              </a:spcBef>
              <a:buClr>
                <a:srgbClr val="0DB7C4"/>
              </a:buClr>
              <a:buSzPct val="100000"/>
              <a:buFont typeface="Dosis"/>
              <a:buNone/>
              <a:defRPr sz="2400">
                <a:solidFill>
                  <a:srgbClr val="0DB7C4"/>
                </a:solidFill>
                <a:latin typeface="Dosis"/>
                <a:ea typeface="Dosis"/>
                <a:cs typeface="Dosis"/>
                <a:sym typeface="Dosis"/>
              </a:defRPr>
            </a:lvl4pPr>
            <a:lvl5pPr lvl="4">
              <a:spcBef>
                <a:spcPts val="0"/>
              </a:spcBef>
              <a:buClr>
                <a:srgbClr val="0DB7C4"/>
              </a:buClr>
              <a:buSzPct val="100000"/>
              <a:buFont typeface="Dosis"/>
              <a:buNone/>
              <a:defRPr sz="2400">
                <a:solidFill>
                  <a:srgbClr val="0DB7C4"/>
                </a:solidFill>
                <a:latin typeface="Dosis"/>
                <a:ea typeface="Dosis"/>
                <a:cs typeface="Dosis"/>
                <a:sym typeface="Dosis"/>
              </a:defRPr>
            </a:lvl5pPr>
            <a:lvl6pPr lvl="5">
              <a:spcBef>
                <a:spcPts val="0"/>
              </a:spcBef>
              <a:buClr>
                <a:srgbClr val="0DB7C4"/>
              </a:buClr>
              <a:buSzPct val="100000"/>
              <a:buFont typeface="Dosis"/>
              <a:buNone/>
              <a:defRPr sz="2400">
                <a:solidFill>
                  <a:srgbClr val="0DB7C4"/>
                </a:solidFill>
                <a:latin typeface="Dosis"/>
                <a:ea typeface="Dosis"/>
                <a:cs typeface="Dosis"/>
                <a:sym typeface="Dosis"/>
              </a:defRPr>
            </a:lvl6pPr>
            <a:lvl7pPr lvl="6">
              <a:spcBef>
                <a:spcPts val="0"/>
              </a:spcBef>
              <a:buClr>
                <a:srgbClr val="0DB7C4"/>
              </a:buClr>
              <a:buSzPct val="100000"/>
              <a:buFont typeface="Dosis"/>
              <a:buNone/>
              <a:defRPr sz="2400">
                <a:solidFill>
                  <a:srgbClr val="0DB7C4"/>
                </a:solidFill>
                <a:latin typeface="Dosis"/>
                <a:ea typeface="Dosis"/>
                <a:cs typeface="Dosis"/>
                <a:sym typeface="Dosis"/>
              </a:defRPr>
            </a:lvl7pPr>
            <a:lvl8pPr lvl="7">
              <a:spcBef>
                <a:spcPts val="0"/>
              </a:spcBef>
              <a:buClr>
                <a:srgbClr val="0DB7C4"/>
              </a:buClr>
              <a:buSzPct val="100000"/>
              <a:buFont typeface="Dosis"/>
              <a:buNone/>
              <a:defRPr sz="2400">
                <a:solidFill>
                  <a:srgbClr val="0DB7C4"/>
                </a:solidFill>
                <a:latin typeface="Dosis"/>
                <a:ea typeface="Dosis"/>
                <a:cs typeface="Dosis"/>
                <a:sym typeface="Dosis"/>
              </a:defRPr>
            </a:lvl8pPr>
            <a:lvl9pPr lvl="8">
              <a:spcBef>
                <a:spcPts val="0"/>
              </a:spcBef>
              <a:buClr>
                <a:srgbClr val="0DB7C4"/>
              </a:buClr>
              <a:buSzPct val="100000"/>
              <a:buFont typeface="Dosis"/>
              <a:buNone/>
              <a:defRPr sz="2400">
                <a:solidFill>
                  <a:srgbClr val="0DB7C4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844425" y="1538075"/>
            <a:ext cx="5169000" cy="3387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rgbClr val="0DB7C4"/>
              </a:buClr>
              <a:buSzPct val="100000"/>
              <a:buFont typeface="Source Sans Pro"/>
              <a:buChar char="▹"/>
              <a:defRPr sz="3000">
                <a:solidFill>
                  <a:srgbClr val="415665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480"/>
              </a:spcBef>
              <a:buClr>
                <a:srgbClr val="0DB7C4"/>
              </a:buClr>
              <a:buSzPct val="100000"/>
              <a:buFont typeface="Source Sans Pro"/>
              <a:buChar char="▸"/>
              <a:defRPr sz="2400">
                <a:solidFill>
                  <a:srgbClr val="415665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>
              <a:spcBef>
                <a:spcPts val="480"/>
              </a:spcBef>
              <a:buClr>
                <a:srgbClr val="0DB7C4"/>
              </a:buClr>
              <a:buSzPct val="100000"/>
              <a:buFont typeface="Source Sans Pro"/>
              <a:buChar char="⬩"/>
              <a:defRPr sz="2400">
                <a:solidFill>
                  <a:srgbClr val="415665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>
              <a:spcBef>
                <a:spcPts val="360"/>
              </a:spcBef>
              <a:buClr>
                <a:srgbClr val="0DB7C4"/>
              </a:buClr>
              <a:buSzPct val="100000"/>
              <a:buFont typeface="Source Sans Pro"/>
              <a:buChar char="⬞"/>
              <a:defRPr sz="1800">
                <a:solidFill>
                  <a:srgbClr val="415665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>
              <a:spcBef>
                <a:spcPts val="360"/>
              </a:spcBef>
              <a:buClr>
                <a:srgbClr val="0DB7C4"/>
              </a:buClr>
              <a:buSzPct val="100000"/>
              <a:buFont typeface="Source Sans Pro"/>
              <a:defRPr sz="1800">
                <a:solidFill>
                  <a:srgbClr val="415665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>
              <a:spcBef>
                <a:spcPts val="360"/>
              </a:spcBef>
              <a:buClr>
                <a:srgbClr val="0DB7C4"/>
              </a:buClr>
              <a:buSzPct val="100000"/>
              <a:buFont typeface="Source Sans Pro"/>
              <a:defRPr sz="1800">
                <a:solidFill>
                  <a:srgbClr val="415665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>
              <a:spcBef>
                <a:spcPts val="360"/>
              </a:spcBef>
              <a:buClr>
                <a:srgbClr val="0DB7C4"/>
              </a:buClr>
              <a:buSzPct val="100000"/>
              <a:buFont typeface="Source Sans Pro"/>
              <a:defRPr sz="1800">
                <a:solidFill>
                  <a:srgbClr val="415665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>
              <a:spcBef>
                <a:spcPts val="360"/>
              </a:spcBef>
              <a:buClr>
                <a:srgbClr val="0DB7C4"/>
              </a:buClr>
              <a:buSzPct val="100000"/>
              <a:buFont typeface="Source Sans Pro"/>
              <a:defRPr sz="1800">
                <a:solidFill>
                  <a:srgbClr val="415665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>
              <a:spcBef>
                <a:spcPts val="360"/>
              </a:spcBef>
              <a:buClr>
                <a:srgbClr val="0DB7C4"/>
              </a:buClr>
              <a:buSzPct val="100000"/>
              <a:buFont typeface="Source Sans Pro"/>
              <a:defRPr sz="1800">
                <a:solidFill>
                  <a:srgbClr val="415665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fld id="{00000000-1234-1234-1234-123412341234}" type="slidenum">
              <a:rPr lang="en"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rPr>
              <a:t>‹#›</a:t>
            </a:fld>
            <a:endParaRPr lang="en" sz="2400">
              <a:solidFill>
                <a:srgbClr val="FFFFFF"/>
              </a:solidFill>
              <a:latin typeface="Dosis"/>
              <a:ea typeface="Dosis"/>
              <a:cs typeface="Dosis"/>
              <a:sym typeface="Dosi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ctrTitle"/>
          </p:nvPr>
        </p:nvSpPr>
        <p:spPr>
          <a:xfrm>
            <a:off x="679537" y="2531488"/>
            <a:ext cx="7687849" cy="1159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smtClean="0"/>
              <a:t>ARE YOU READY TO BEGIN CHAPTER 2?</a:t>
            </a:r>
            <a:endParaRPr lang="e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870140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Partnership: Characteristics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145596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47675" indent="-228600" defTabSz="896938"/>
            <a:r>
              <a:rPr lang="en-CA" sz="1800" dirty="0" smtClean="0"/>
              <a:t>There </a:t>
            </a:r>
            <a:r>
              <a:rPr lang="en-CA" sz="1800" dirty="0"/>
              <a:t>are two or more owners.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10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75395874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Partnership: Advantages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145596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47675" indent="-228600"/>
            <a:r>
              <a:rPr lang="en-CA" sz="1800" dirty="0" smtClean="0"/>
              <a:t>The </a:t>
            </a:r>
            <a:r>
              <a:rPr lang="en-CA" sz="1800" dirty="0"/>
              <a:t>owners can share the responsibilities.</a:t>
            </a:r>
          </a:p>
          <a:p>
            <a:pPr marL="447675" indent="-228600"/>
            <a:endParaRPr lang="en-CA" sz="1800" dirty="0" smtClean="0"/>
          </a:p>
          <a:p>
            <a:pPr marL="447675" indent="-228600"/>
            <a:r>
              <a:rPr lang="en-CA" sz="1800" dirty="0" smtClean="0"/>
              <a:t>The </a:t>
            </a:r>
            <a:r>
              <a:rPr lang="en-CA" sz="1800" dirty="0"/>
              <a:t>owners can also contribute their strengths to the business.</a:t>
            </a:r>
          </a:p>
          <a:p>
            <a:pPr marL="896938" lvl="1" indent="-228600"/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8501874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4" y="5597"/>
            <a:ext cx="4588187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Partnership: Disadvantages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145596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47675" indent="-228600"/>
            <a:r>
              <a:rPr lang="en-CA" sz="1800" dirty="0" smtClean="0"/>
              <a:t>The </a:t>
            </a:r>
            <a:r>
              <a:rPr lang="en-CA" sz="1800" dirty="0"/>
              <a:t>profit is shared with other owners.</a:t>
            </a:r>
          </a:p>
          <a:p>
            <a:pPr marL="447675" indent="-228600"/>
            <a:endParaRPr lang="en-CA" sz="1800" dirty="0" smtClean="0"/>
          </a:p>
          <a:p>
            <a:pPr marL="447675" indent="-228600"/>
            <a:endParaRPr lang="en-CA" sz="1800" dirty="0"/>
          </a:p>
          <a:p>
            <a:pPr marL="447675" indent="-228600"/>
            <a:r>
              <a:rPr lang="en-CA" sz="1800" dirty="0" smtClean="0"/>
              <a:t>There </a:t>
            </a:r>
            <a:r>
              <a:rPr lang="en-CA" sz="1800" dirty="0"/>
              <a:t>are two types: unlimited liability partnership and limited liability partnership.</a:t>
            </a:r>
          </a:p>
          <a:p>
            <a:pPr marL="896938" lvl="1" indent="-228600"/>
            <a:r>
              <a:rPr lang="en-CA" sz="1800" dirty="0" smtClean="0"/>
              <a:t>In </a:t>
            </a:r>
            <a:r>
              <a:rPr lang="en-CA" sz="1800" dirty="0"/>
              <a:t>unlimited, the partners share the losses.</a:t>
            </a:r>
          </a:p>
          <a:p>
            <a:pPr marL="896938" lvl="1" indent="-228600"/>
            <a:r>
              <a:rPr lang="en-CA" sz="1800" dirty="0"/>
              <a:t>In limited, the partners are responsible for paying back ONLY what they have invested originally</a:t>
            </a:r>
            <a:r>
              <a:rPr lang="en-CA" sz="1800" dirty="0" smtClean="0"/>
              <a:t>.</a:t>
            </a:r>
          </a:p>
          <a:p>
            <a:pPr marL="896938" lvl="1" indent="-228600"/>
            <a:endParaRPr lang="en-CA" sz="1800" dirty="0"/>
          </a:p>
          <a:p>
            <a:pPr marL="447675" indent="-228600"/>
            <a:r>
              <a:rPr lang="en-CA" sz="1800" dirty="0"/>
              <a:t>The decision-making process is LONG.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34105678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4" y="5597"/>
            <a:ext cx="6524563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Corporation: Characteristics 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135024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47675" indent="-228600" defTabSz="447675"/>
            <a:r>
              <a:rPr lang="en-CA" sz="1800" dirty="0" smtClean="0"/>
              <a:t>The </a:t>
            </a:r>
            <a:r>
              <a:rPr lang="en-CA" sz="1800" dirty="0"/>
              <a:t>owner and the business ARE SEPARATE entities.</a:t>
            </a:r>
          </a:p>
          <a:p>
            <a:pPr marL="447675" indent="-228600" defTabSz="447675"/>
            <a:endParaRPr lang="en-CA" sz="1800" dirty="0" smtClean="0"/>
          </a:p>
          <a:p>
            <a:pPr marL="447675" indent="-228600" defTabSz="447675"/>
            <a:r>
              <a:rPr lang="en-CA" sz="1800" dirty="0" smtClean="0"/>
              <a:t>In </a:t>
            </a:r>
            <a:r>
              <a:rPr lang="en-CA" sz="1800" dirty="0"/>
              <a:t>a large </a:t>
            </a:r>
            <a:r>
              <a:rPr lang="en-CA" sz="1800" dirty="0" smtClean="0"/>
              <a:t>corporation, the </a:t>
            </a:r>
            <a:r>
              <a:rPr lang="en-CA" sz="1800" dirty="0"/>
              <a:t>business can’t be funded </a:t>
            </a:r>
            <a:r>
              <a:rPr lang="en-CA" sz="1800" dirty="0" smtClean="0"/>
              <a:t>by </a:t>
            </a:r>
            <a:r>
              <a:rPr lang="en-CA" sz="1800" dirty="0"/>
              <a:t>one or two people, so the </a:t>
            </a:r>
            <a:r>
              <a:rPr lang="en-CA" sz="1800" dirty="0" smtClean="0"/>
              <a:t>business </a:t>
            </a:r>
            <a:r>
              <a:rPr lang="en-CA" sz="1800" dirty="0"/>
              <a:t>shared in small </a:t>
            </a:r>
            <a:r>
              <a:rPr lang="en-CA" sz="1800" dirty="0" smtClean="0"/>
              <a:t>parts </a:t>
            </a:r>
            <a:r>
              <a:rPr lang="en-CA" sz="1800" dirty="0"/>
              <a:t>(or SHARES)</a:t>
            </a:r>
          </a:p>
          <a:p>
            <a:pPr marL="896938" lvl="1" indent="-228600" defTabSz="447675"/>
            <a:r>
              <a:rPr lang="en-CA" sz="1800" dirty="0" smtClean="0"/>
              <a:t>shareholders </a:t>
            </a:r>
            <a:r>
              <a:rPr lang="en-CA" sz="1800" dirty="0"/>
              <a:t>= </a:t>
            </a:r>
            <a:r>
              <a:rPr lang="en-CA" sz="1800" dirty="0" smtClean="0"/>
              <a:t>owners</a:t>
            </a:r>
          </a:p>
          <a:p>
            <a:pPr marL="896938" lvl="1" indent="-228600" defTabSz="447675"/>
            <a:r>
              <a:rPr lang="en-CA" sz="1800" dirty="0" smtClean="0"/>
              <a:t>board of directors = representatives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69717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4" y="5597"/>
            <a:ext cx="6524563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Corporation: Advantages 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135024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47675" indent="-228600" defTabSz="447675"/>
            <a:r>
              <a:rPr lang="en-CA" sz="1800" dirty="0" smtClean="0"/>
              <a:t>Limited </a:t>
            </a:r>
            <a:r>
              <a:rPr lang="en-CA" sz="1800" dirty="0"/>
              <a:t>liability</a:t>
            </a:r>
            <a:r>
              <a:rPr lang="en-CA" sz="1800" dirty="0" smtClean="0"/>
              <a:t>!!!!</a:t>
            </a:r>
          </a:p>
          <a:p>
            <a:pPr marL="985838" lvl="1" indent="-228600" defTabSz="447675"/>
            <a:r>
              <a:rPr lang="en-CA" sz="1800" dirty="0" smtClean="0"/>
              <a:t>Even if the business fails, the owner is not responsible for its losses.</a:t>
            </a:r>
            <a:endParaRPr lang="en-CA" sz="1800" dirty="0"/>
          </a:p>
          <a:p>
            <a:pPr marL="447675" indent="-228600" defTabSz="447675"/>
            <a:endParaRPr lang="en-CA" sz="1800" dirty="0" smtClean="0"/>
          </a:p>
          <a:p>
            <a:pPr marL="447675" indent="-228600" defTabSz="447675"/>
            <a:r>
              <a:rPr lang="en-CA" sz="1800" dirty="0" smtClean="0"/>
              <a:t>Transfer </a:t>
            </a:r>
            <a:r>
              <a:rPr lang="en-CA" sz="1800" dirty="0"/>
              <a:t>of ownership is VERY </a:t>
            </a:r>
            <a:r>
              <a:rPr lang="en-CA" sz="1800" dirty="0" smtClean="0"/>
              <a:t>SIMPLE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90750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4" y="5597"/>
            <a:ext cx="6524563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Corporation: Disadvantages 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135024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47675" indent="-228600" defTabSz="447675"/>
            <a:r>
              <a:rPr lang="en-CA" sz="1800" dirty="0" smtClean="0"/>
              <a:t>Timely </a:t>
            </a:r>
            <a:r>
              <a:rPr lang="en-CA" sz="1800" dirty="0"/>
              <a:t>and costly to start</a:t>
            </a:r>
          </a:p>
          <a:p>
            <a:pPr marL="447675" indent="-228600" defTabSz="447675"/>
            <a:endParaRPr lang="en-CA" sz="1800" dirty="0" smtClean="0"/>
          </a:p>
          <a:p>
            <a:pPr marL="447675" indent="-228600" defTabSz="447675"/>
            <a:r>
              <a:rPr lang="en-CA" sz="1800" dirty="0" smtClean="0"/>
              <a:t>People </a:t>
            </a:r>
            <a:r>
              <a:rPr lang="en-CA" sz="1800" dirty="0"/>
              <a:t>who own only a few shares are not very influential on how the business is run.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69157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4" y="5597"/>
            <a:ext cx="5343901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Co-operative: Characteristics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139999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47675" indent="-228600"/>
            <a:r>
              <a:rPr lang="en-CA" sz="1800" dirty="0" smtClean="0"/>
              <a:t>Owned </a:t>
            </a:r>
            <a:r>
              <a:rPr lang="en-CA" sz="1800" dirty="0"/>
              <a:t>by members (or consumers)</a:t>
            </a:r>
          </a:p>
          <a:p>
            <a:pPr marL="447675" indent="-228600"/>
            <a:endParaRPr lang="en-CA" sz="1800" dirty="0" smtClean="0"/>
          </a:p>
          <a:p>
            <a:pPr marL="447675" indent="-228600"/>
            <a:r>
              <a:rPr lang="en-CA" sz="1800" dirty="0" smtClean="0"/>
              <a:t>Each </a:t>
            </a:r>
            <a:r>
              <a:rPr lang="en-CA" sz="1800" dirty="0"/>
              <a:t>member has one </a:t>
            </a:r>
            <a:r>
              <a:rPr lang="en-CA" sz="1800" dirty="0" smtClean="0"/>
              <a:t>vote (regardless of the number of shares they have)</a:t>
            </a:r>
          </a:p>
          <a:p>
            <a:pPr marL="896938" lvl="1" indent="-228600"/>
            <a:r>
              <a:rPr lang="en-CA" sz="1800" dirty="0" smtClean="0"/>
              <a:t>In other words, both Paul who invests $200 and has 20 shares and Joanna who invests $2000 and has 200 shares will each have ONE vote when making decisions about the business.</a:t>
            </a:r>
            <a:endParaRPr lang="en-CA" sz="1800" dirty="0"/>
          </a:p>
          <a:p>
            <a:pPr marL="447675" indent="-228600"/>
            <a:endParaRPr lang="en-CA" sz="1800" dirty="0" smtClean="0"/>
          </a:p>
          <a:p>
            <a:pPr marL="447675" indent="-228600"/>
            <a:r>
              <a:rPr lang="en-CA" sz="1800" dirty="0" smtClean="0"/>
              <a:t>Run </a:t>
            </a:r>
            <a:r>
              <a:rPr lang="en-CA" sz="1800" dirty="0"/>
              <a:t>by the board of </a:t>
            </a:r>
            <a:r>
              <a:rPr lang="en-CA" sz="1800" dirty="0" smtClean="0"/>
              <a:t>directors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645533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4" y="5597"/>
            <a:ext cx="5343901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Co-operative: Advantages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139999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47675" indent="-228600"/>
            <a:r>
              <a:rPr lang="en-CA" sz="1800" dirty="0" smtClean="0"/>
              <a:t>Members </a:t>
            </a:r>
            <a:r>
              <a:rPr lang="en-CA" sz="1800" dirty="0"/>
              <a:t>can purchase goods/services at a cheaper price</a:t>
            </a:r>
          </a:p>
          <a:p>
            <a:pPr marL="447675" indent="-228600"/>
            <a:endParaRPr lang="en-CA" sz="1800" dirty="0" smtClean="0"/>
          </a:p>
          <a:p>
            <a:pPr marL="447675" indent="-228600"/>
            <a:r>
              <a:rPr lang="en-CA" sz="1800" dirty="0" smtClean="0"/>
              <a:t>It </a:t>
            </a:r>
            <a:r>
              <a:rPr lang="en-CA" sz="1800" dirty="0"/>
              <a:t>is easy to set up.</a:t>
            </a:r>
          </a:p>
          <a:p>
            <a:pPr marL="457200" lvl="0" indent="-228600" rtl="0">
              <a:spcBef>
                <a:spcPts val="0"/>
              </a:spcBef>
            </a:pPr>
            <a:endParaRPr lang="en-CA" sz="1800" b="1" dirty="0" smtClean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726157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4" y="5597"/>
            <a:ext cx="5343901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Co-operative: Disadvantages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139999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47675" indent="-228600"/>
            <a:r>
              <a:rPr lang="en-CA" sz="1800" dirty="0" smtClean="0"/>
              <a:t>Decision-making </a:t>
            </a:r>
            <a:r>
              <a:rPr lang="en-CA" sz="1800" dirty="0"/>
              <a:t>process could be difficult.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6322129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4219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Franchise: Characteristics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150146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47675" indent="-228600"/>
            <a:r>
              <a:rPr lang="en-CA" sz="1800" dirty="0" smtClean="0"/>
              <a:t>A </a:t>
            </a:r>
            <a:r>
              <a:rPr lang="en-CA" sz="1800" dirty="0"/>
              <a:t>hybrid business </a:t>
            </a:r>
            <a:endParaRPr lang="en-CA" sz="1800" dirty="0" smtClean="0"/>
          </a:p>
          <a:p>
            <a:pPr marL="806450" lvl="1" indent="-228600"/>
            <a:r>
              <a:rPr lang="en-CA" sz="1800" dirty="0" smtClean="0"/>
              <a:t>corporation </a:t>
            </a:r>
            <a:r>
              <a:rPr lang="en-CA" sz="1800" dirty="0"/>
              <a:t>= parent </a:t>
            </a:r>
            <a:r>
              <a:rPr lang="en-CA" sz="1800" dirty="0" smtClean="0"/>
              <a:t>company + usually </a:t>
            </a:r>
            <a:r>
              <a:rPr lang="en-CA" sz="1800" dirty="0"/>
              <a:t>sole </a:t>
            </a:r>
            <a:r>
              <a:rPr lang="en-CA" sz="1800" dirty="0" smtClean="0"/>
              <a:t>proprietorship</a:t>
            </a:r>
          </a:p>
          <a:p>
            <a:pPr marL="806450" lvl="1" indent="-228600"/>
            <a:r>
              <a:rPr lang="en-CA" sz="1800" dirty="0" smtClean="0"/>
              <a:t>If your parent owned a Subway restaurant, as the business belongs to a corporation but is also owned and operated by a sole owner, it would be a franchise.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19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9369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ctrTitle"/>
          </p:nvPr>
        </p:nvSpPr>
        <p:spPr>
          <a:xfrm>
            <a:off x="685800" y="1907658"/>
            <a:ext cx="6279776" cy="10451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/>
              <a:t>1.</a:t>
            </a:r>
          </a:p>
          <a:p>
            <a:pPr lvl="0" rtl="0">
              <a:spcBef>
                <a:spcPts val="0"/>
              </a:spcBef>
              <a:buNone/>
            </a:pPr>
            <a:r>
              <a:rPr lang="en-CA" dirty="0" smtClean="0"/>
              <a:t>PROFESSIONALISM: HANDSHAKE</a:t>
            </a:r>
            <a:endParaRPr lang="en" dirty="0"/>
          </a:p>
        </p:txBody>
      </p:sp>
      <p:sp>
        <p:nvSpPr>
          <p:cNvPr id="100" name="Shape 100"/>
          <p:cNvSpPr txBox="1">
            <a:spLocks noGrp="1"/>
          </p:cNvSpPr>
          <p:nvPr>
            <p:ph type="subTitle" idx="1"/>
          </p:nvPr>
        </p:nvSpPr>
        <p:spPr>
          <a:xfrm>
            <a:off x="685800" y="3082250"/>
            <a:ext cx="5008199" cy="687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CA" dirty="0" smtClean="0"/>
              <a:t>What is a proper handshake?</a:t>
            </a:r>
            <a:endParaRPr lang="en" dirty="0"/>
          </a:p>
        </p:txBody>
      </p:sp>
      <p:sp>
        <p:nvSpPr>
          <p:cNvPr id="101" name="Shape 101"/>
          <p:cNvSpPr txBox="1">
            <a:spLocks noGrp="1"/>
          </p:cNvSpPr>
          <p:nvPr>
            <p:ph type="sldNum" idx="12"/>
          </p:nvPr>
        </p:nvSpPr>
        <p:spPr>
          <a:xfrm>
            <a:off x="-75" y="3420000"/>
            <a:ext cx="669599" cy="1723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4219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Franchise: Advantages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150146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47675" indent="-228600"/>
            <a:r>
              <a:rPr lang="en-CA" sz="1800" dirty="0" smtClean="0"/>
              <a:t>The </a:t>
            </a:r>
            <a:r>
              <a:rPr lang="en-CA" sz="1800" dirty="0"/>
              <a:t>owner doesn’t have to worry about branding.</a:t>
            </a:r>
          </a:p>
          <a:p>
            <a:pPr marL="447675" indent="-228600"/>
            <a:endParaRPr lang="en-CA" sz="1800" dirty="0" smtClean="0"/>
          </a:p>
          <a:p>
            <a:pPr marL="447675" indent="-228600"/>
            <a:r>
              <a:rPr lang="en-CA" sz="1800" dirty="0" smtClean="0"/>
              <a:t>The </a:t>
            </a:r>
            <a:r>
              <a:rPr lang="en-CA" sz="1800" dirty="0"/>
              <a:t>parent company provides lots of support and training</a:t>
            </a:r>
            <a:r>
              <a:rPr lang="en-CA" sz="1800" dirty="0" smtClean="0"/>
              <a:t>.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20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1126396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4219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Franchise: Disadvantages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150146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47675" indent="-228600"/>
            <a:r>
              <a:rPr lang="en-CA" sz="1800" dirty="0" smtClean="0"/>
              <a:t>FRANCHISE FEE</a:t>
            </a:r>
          </a:p>
          <a:p>
            <a:pPr marL="717550" lvl="1" indent="-228600"/>
            <a:r>
              <a:rPr lang="en-CA" sz="1800" dirty="0" smtClean="0"/>
              <a:t>Payment for using the logo, brand name, etc.</a:t>
            </a:r>
          </a:p>
          <a:p>
            <a:pPr marL="717550" lvl="1" indent="-228600"/>
            <a:endParaRPr lang="en-CA" sz="1800" dirty="0"/>
          </a:p>
          <a:p>
            <a:pPr marL="447675" indent="-228600"/>
            <a:r>
              <a:rPr lang="en-CA" sz="1800" dirty="0" smtClean="0"/>
              <a:t>MONTHLY FEE</a:t>
            </a:r>
          </a:p>
          <a:p>
            <a:pPr marL="717550" lvl="1" indent="-228600"/>
            <a:r>
              <a:rPr lang="en-CA" sz="1800" dirty="0" smtClean="0"/>
              <a:t>The owner shares a part of profit every month.</a:t>
            </a:r>
          </a:p>
          <a:p>
            <a:pPr marL="717550" lvl="1" indent="-228600"/>
            <a:endParaRPr lang="en-CA" sz="1800" dirty="0"/>
          </a:p>
          <a:p>
            <a:pPr marL="447675" indent="-228600"/>
            <a:r>
              <a:rPr lang="en-CA" sz="1800" dirty="0" smtClean="0"/>
              <a:t>The </a:t>
            </a:r>
            <a:r>
              <a:rPr lang="en-CA" sz="1800" dirty="0"/>
              <a:t>owner is required to buy all the supplies from the </a:t>
            </a:r>
            <a:r>
              <a:rPr lang="en-CA" sz="1800" dirty="0" smtClean="0"/>
              <a:t>corporation.</a:t>
            </a:r>
          </a:p>
          <a:p>
            <a:pPr marL="717550" lvl="1" indent="-228600"/>
            <a:r>
              <a:rPr lang="en-CA" sz="1800" dirty="0" smtClean="0"/>
              <a:t>It may be cheaper to buy bread and veggies from the local grocery but the owners may be required to purchase from the parent company.</a:t>
            </a:r>
            <a:endParaRPr lang="en-CA" sz="1800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21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65087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3552600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 smtClean="0"/>
              <a:t>Trump handshakes</a:t>
            </a:r>
            <a:endParaRPr lang="en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1624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4" y="5597"/>
            <a:ext cx="4767481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 smtClean="0"/>
              <a:t>Howcast: proper handshake</a:t>
            </a:r>
            <a:endParaRPr lang="en"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1111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ctrTitle"/>
          </p:nvPr>
        </p:nvSpPr>
        <p:spPr>
          <a:xfrm>
            <a:off x="685800" y="1907658"/>
            <a:ext cx="5008199" cy="10451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CA" dirty="0" smtClean="0"/>
              <a:t>2. FORMS OF OWNERSHIP</a:t>
            </a:r>
            <a:endParaRPr lang="en" dirty="0"/>
          </a:p>
        </p:txBody>
      </p:sp>
      <p:sp>
        <p:nvSpPr>
          <p:cNvPr id="100" name="Shape 100"/>
          <p:cNvSpPr txBox="1">
            <a:spLocks noGrp="1"/>
          </p:cNvSpPr>
          <p:nvPr>
            <p:ph type="subTitle" idx="1"/>
          </p:nvPr>
        </p:nvSpPr>
        <p:spPr>
          <a:xfrm>
            <a:off x="685800" y="3082250"/>
            <a:ext cx="5008199" cy="687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CA" dirty="0" smtClean="0"/>
              <a:t>Do you know enough about these already?</a:t>
            </a:r>
            <a:endParaRPr lang="en" dirty="0"/>
          </a:p>
        </p:txBody>
      </p:sp>
      <p:sp>
        <p:nvSpPr>
          <p:cNvPr id="101" name="Shape 101"/>
          <p:cNvSpPr txBox="1">
            <a:spLocks noGrp="1"/>
          </p:cNvSpPr>
          <p:nvPr>
            <p:ph type="sldNum" idx="12"/>
          </p:nvPr>
        </p:nvSpPr>
        <p:spPr>
          <a:xfrm>
            <a:off x="-75" y="3420000"/>
            <a:ext cx="669599" cy="1723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73602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Sole Proprietorship: Characteristics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Characteristics: </a:t>
            </a:r>
          </a:p>
          <a:p>
            <a:pPr marL="896938" lvl="1" indent="-228600"/>
            <a:r>
              <a:rPr lang="en-CA" sz="1800" dirty="0" smtClean="0"/>
              <a:t>There is one owner.</a:t>
            </a:r>
          </a:p>
          <a:p>
            <a:pPr marL="457200" lvl="0" indent="-228600" rtl="0">
              <a:spcBef>
                <a:spcPts val="0"/>
              </a:spcBef>
            </a:pPr>
            <a:endParaRPr lang="en-CA" sz="1000" dirty="0" smtClean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Advantages:</a:t>
            </a:r>
          </a:p>
          <a:p>
            <a:pPr marL="896938" lvl="1" indent="-228600"/>
            <a:r>
              <a:rPr lang="en-CA" sz="1800" dirty="0"/>
              <a:t>The owner gets to keep </a:t>
            </a:r>
            <a:r>
              <a:rPr lang="en-CA" sz="1800" dirty="0" smtClean="0"/>
              <a:t>all of the profit.</a:t>
            </a:r>
            <a:endParaRPr lang="en-CA" sz="1800" dirty="0"/>
          </a:p>
          <a:p>
            <a:pPr marL="896938" lvl="1" indent="-228600"/>
            <a:r>
              <a:rPr lang="en-CA" sz="1800" dirty="0"/>
              <a:t>The decision-making process is </a:t>
            </a:r>
            <a:r>
              <a:rPr lang="en-CA" sz="1800" dirty="0" smtClean="0"/>
              <a:t>fast.</a:t>
            </a: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endParaRPr lang="en-CA" sz="105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Disadvantages:</a:t>
            </a:r>
          </a:p>
          <a:p>
            <a:pPr marL="896938" lvl="1" indent="-228600"/>
            <a:r>
              <a:rPr lang="en-CA" sz="1800" dirty="0"/>
              <a:t>The owner has </a:t>
            </a:r>
            <a:r>
              <a:rPr lang="en-CA" sz="1800" dirty="0" smtClean="0"/>
              <a:t>many responsibilities</a:t>
            </a:r>
            <a:r>
              <a:rPr lang="en-CA" sz="1800" dirty="0"/>
              <a:t>.</a:t>
            </a:r>
          </a:p>
          <a:p>
            <a:pPr marL="896938" lvl="1" indent="-228600"/>
            <a:r>
              <a:rPr lang="en-CA" sz="1800" dirty="0"/>
              <a:t>Unlimited Liability: if the business loses money or goes bankrupt, the owner loses money too.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6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Sole Proprietorship: Characteristics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There is one owner.</a:t>
            </a:r>
          </a:p>
          <a:p>
            <a:pPr marL="896938" lvl="1" indent="-228600"/>
            <a:r>
              <a:rPr lang="en-CA" sz="1800" dirty="0" smtClean="0"/>
              <a:t>Owner = proprietor.</a:t>
            </a:r>
          </a:p>
          <a:p>
            <a:pPr marL="457200" lvl="0" indent="-228600" rtl="0">
              <a:spcBef>
                <a:spcPts val="0"/>
              </a:spcBef>
            </a:pPr>
            <a:endParaRPr lang="en-CA" sz="1000" dirty="0" smtClean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Advantages:</a:t>
            </a:r>
          </a:p>
          <a:p>
            <a:pPr marL="896938" lvl="1" indent="-228600"/>
            <a:r>
              <a:rPr lang="en-CA" sz="1800" dirty="0"/>
              <a:t>The owner gets to keep </a:t>
            </a:r>
            <a:r>
              <a:rPr lang="en-CA" sz="1800" dirty="0" smtClean="0"/>
              <a:t>all of the profit.</a:t>
            </a:r>
            <a:endParaRPr lang="en-CA" sz="1800" dirty="0"/>
          </a:p>
          <a:p>
            <a:pPr marL="896938" lvl="1" indent="-228600"/>
            <a:r>
              <a:rPr lang="en-CA" sz="1800" dirty="0"/>
              <a:t>The decision-making process is </a:t>
            </a:r>
            <a:r>
              <a:rPr lang="en-CA" sz="1800" dirty="0" smtClean="0"/>
              <a:t>fast.</a:t>
            </a: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endParaRPr lang="en-CA" sz="105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Disadvantages:</a:t>
            </a:r>
          </a:p>
          <a:p>
            <a:pPr marL="896938" lvl="1" indent="-228600"/>
            <a:r>
              <a:rPr lang="en-CA" sz="1800" dirty="0"/>
              <a:t>The owner has </a:t>
            </a:r>
            <a:r>
              <a:rPr lang="en-CA" sz="1800" dirty="0" smtClean="0"/>
              <a:t>many responsibilities</a:t>
            </a:r>
            <a:r>
              <a:rPr lang="en-CA" sz="1800" dirty="0"/>
              <a:t>.</a:t>
            </a:r>
          </a:p>
          <a:p>
            <a:pPr marL="896938" lvl="1" indent="-228600"/>
            <a:r>
              <a:rPr lang="en-CA" sz="1800" dirty="0"/>
              <a:t>Unlimited Liability: if the business loses money or goes bankrupt, the owner loses money too.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7179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Sole Proprietorship: Advantages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47675" indent="-228600" defTabSz="447675"/>
            <a:r>
              <a:rPr lang="en-CA" sz="1800" dirty="0" smtClean="0"/>
              <a:t>The </a:t>
            </a:r>
            <a:r>
              <a:rPr lang="en-CA" sz="1800" dirty="0"/>
              <a:t>owner gets to keep </a:t>
            </a:r>
            <a:r>
              <a:rPr lang="en-CA" sz="1800" dirty="0" smtClean="0"/>
              <a:t>all of the profit.</a:t>
            </a:r>
            <a:endParaRPr lang="en-CA" sz="1800" dirty="0"/>
          </a:p>
          <a:p>
            <a:pPr marL="447675" indent="-228600" defTabSz="447675"/>
            <a:r>
              <a:rPr lang="en-CA" sz="1800" dirty="0"/>
              <a:t>The decision-making process is </a:t>
            </a:r>
            <a:r>
              <a:rPr lang="en-CA" sz="1800" dirty="0" smtClean="0"/>
              <a:t>fast.</a:t>
            </a:r>
            <a:endParaRPr lang="en-CA" sz="1800" dirty="0"/>
          </a:p>
          <a:p>
            <a:pPr marL="457200" lvl="0" indent="-228600" rtl="0">
              <a:spcBef>
                <a:spcPts val="0"/>
              </a:spcBef>
            </a:pPr>
            <a:endParaRPr lang="en-CA" sz="1050" dirty="0"/>
          </a:p>
          <a:p>
            <a:pPr marL="457200" lvl="0" indent="-228600" rtl="0">
              <a:spcBef>
                <a:spcPts val="0"/>
              </a:spcBef>
            </a:pPr>
            <a:r>
              <a:rPr lang="en-CA" sz="1800" dirty="0" smtClean="0"/>
              <a:t>Disadvantages:</a:t>
            </a:r>
          </a:p>
          <a:p>
            <a:pPr marL="896938" lvl="1" indent="-228600"/>
            <a:r>
              <a:rPr lang="en-CA" sz="1800" dirty="0"/>
              <a:t>The owner has </a:t>
            </a:r>
            <a:r>
              <a:rPr lang="en-CA" sz="1800" dirty="0" smtClean="0"/>
              <a:t>many responsibilities</a:t>
            </a:r>
            <a:r>
              <a:rPr lang="en-CA" sz="1800" dirty="0"/>
              <a:t>.</a:t>
            </a:r>
          </a:p>
          <a:p>
            <a:pPr marL="896938" lvl="1" indent="-228600"/>
            <a:r>
              <a:rPr lang="en-CA" sz="1800" dirty="0"/>
              <a:t>Unlimited Liability: if the business loses money or goes bankrupt, the owner loses money too.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2776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844425" y="5597"/>
            <a:ext cx="5574304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 smtClean="0"/>
              <a:t>Sole Proprietorship: Disadvantages</a:t>
            </a:r>
            <a:endParaRPr lang="en" dirty="0"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844425" y="1347575"/>
            <a:ext cx="5169000" cy="3387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47675" indent="-228600"/>
            <a:r>
              <a:rPr lang="en-CA" sz="1800" dirty="0" smtClean="0"/>
              <a:t>The </a:t>
            </a:r>
            <a:r>
              <a:rPr lang="en-CA" sz="1800" dirty="0"/>
              <a:t>owner has </a:t>
            </a:r>
            <a:r>
              <a:rPr lang="en-CA" sz="1800" dirty="0" smtClean="0"/>
              <a:t>many responsibilities</a:t>
            </a:r>
            <a:r>
              <a:rPr lang="en-CA" sz="1800" dirty="0"/>
              <a:t>.</a:t>
            </a:r>
          </a:p>
          <a:p>
            <a:pPr marL="447675" indent="-228600"/>
            <a:r>
              <a:rPr lang="en-CA" sz="1800" dirty="0"/>
              <a:t>Unlimited Liability: if the business loses money or goes bankrupt, the owner loses money too.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-75" y="0"/>
            <a:ext cx="669599" cy="1139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8191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ARE YOU READY TO BEGIN CHAPTER 2?&amp;quot;&quot;/&gt;&lt;property id=&quot;20307&quot; value=&quot;256&quot;/&gt;&lt;/object&gt;&lt;object type=&quot;3&quot; unique_id=&quot;10004&quot;&gt;&lt;property id=&quot;20148&quot; value=&quot;5&quot;/&gt;&lt;property id=&quot;20300&quot; value=&quot;Slide 3 - &amp;quot;Trump handshakes&amp;quot;&quot;/&gt;&lt;property id=&quot;20307&quot; value=&quot;291&quot;/&gt;&lt;/object&gt;&lt;object type=&quot;3&quot; unique_id=&quot;10006&quot;&gt;&lt;property id=&quot;20148&quot; value=&quot;5&quot;/&gt;&lt;property id=&quot;20300&quot; value=&quot;Slide 4 - &amp;quot;Howcast: proper handshake&amp;quot;&quot;/&gt;&lt;property id=&quot;20307&quot; value=&quot;292&quot;/&gt;&lt;/object&gt;&lt;object type=&quot;3&quot; unique_id=&quot;10007&quot;&gt;&lt;property id=&quot;20148&quot; value=&quot;5&quot;/&gt;&lt;property id=&quot;20300&quot; value=&quot;Slide 2 - &amp;quot;1.&amp;#x0D;PROFESSIONALISM: HANDSHAKE&amp;quot;&quot;/&gt;&lt;property id=&quot;20307&quot; value=&quot;259&quot;/&gt;&lt;/object&gt;&lt;object type=&quot;3&quot; unique_id=&quot;10008&quot;&gt;&lt;property id=&quot;20148&quot; value=&quot;5&quot;/&gt;&lt;property id=&quot;20300&quot; value=&quot;Slide 5 - &amp;quot;2. FORMS OF OWNERSHIP&amp;quot;&quot;/&gt;&lt;property id=&quot;20307&quot; value=&quot;286&quot;/&gt;&lt;/object&gt;&lt;object type=&quot;3&quot; unique_id=&quot;10009&quot;&gt;&lt;property id=&quot;20148&quot; value=&quot;5&quot;/&gt;&lt;property id=&quot;20300&quot; value=&quot;Slide 6 - &amp;quot;Sole Proprietorship: Characteristics&amp;quot;&quot;/&gt;&lt;property id=&quot;20307&quot; value=&quot;261&quot;/&gt;&lt;/object&gt;&lt;object type=&quot;3&quot; unique_id=&quot;10010&quot;&gt;&lt;property id=&quot;20148&quot; value=&quot;5&quot;/&gt;&lt;property id=&quot;20300&quot; value=&quot;Slide 10 - &amp;quot;Partnership: Characteristics&amp;quot;&quot;/&gt;&lt;property id=&quot;20307&quot; value=&quot;287&quot;/&gt;&lt;/object&gt;&lt;object type=&quot;3&quot; unique_id=&quot;10011&quot;&gt;&lt;property id=&quot;20148&quot; value=&quot;5&quot;/&gt;&lt;property id=&quot;20300&quot; value=&quot;Slide 13 - &amp;quot;Corporation: Characteristics &amp;quot;&quot;/&gt;&lt;property id=&quot;20307&quot; value=&quot;288&quot;/&gt;&lt;/object&gt;&lt;object type=&quot;3&quot; unique_id=&quot;10012&quot;&gt;&lt;property id=&quot;20148&quot; value=&quot;5&quot;/&gt;&lt;property id=&quot;20300&quot; value=&quot;Slide 16 - &amp;quot;Co-operative: Characteristics&amp;quot;&quot;/&gt;&lt;property id=&quot;20307&quot; value=&quot;289&quot;/&gt;&lt;/object&gt;&lt;object type=&quot;3&quot; unique_id=&quot;10013&quot;&gt;&lt;property id=&quot;20148&quot; value=&quot;5&quot;/&gt;&lt;property id=&quot;20300&quot; value=&quot;Slide 19 - &amp;quot;Franchise: Characteristics&amp;quot;&quot;/&gt;&lt;property id=&quot;20307&quot; value=&quot;290&quot;/&gt;&lt;/object&gt;&lt;object type=&quot;3&quot; unique_id=&quot;10589&quot;&gt;&lt;property id=&quot;20148&quot; value=&quot;5&quot;/&gt;&lt;property id=&quot;20300&quot; value=&quot;Slide 7 - &amp;quot;Sole Proprietorship: Characteristics&amp;quot;&quot;/&gt;&lt;property id=&quot;20307&quot; value=&quot;293&quot;/&gt;&lt;/object&gt;&lt;object type=&quot;3&quot; unique_id=&quot;10590&quot;&gt;&lt;property id=&quot;20148&quot; value=&quot;5&quot;/&gt;&lt;property id=&quot;20300&quot; value=&quot;Slide 8 - &amp;quot;Sole Proprietorship: Advantages&amp;quot;&quot;/&gt;&lt;property id=&quot;20307&quot; value=&quot;294&quot;/&gt;&lt;/object&gt;&lt;object type=&quot;3&quot; unique_id=&quot;10591&quot;&gt;&lt;property id=&quot;20148&quot; value=&quot;5&quot;/&gt;&lt;property id=&quot;20300&quot; value=&quot;Slide 9 - &amp;quot;Sole Proprietorship: Disadvantages&amp;quot;&quot;/&gt;&lt;property id=&quot;20307&quot; value=&quot;295&quot;/&gt;&lt;/object&gt;&lt;object type=&quot;3&quot; unique_id=&quot;10592&quot;&gt;&lt;property id=&quot;20148&quot; value=&quot;5&quot;/&gt;&lt;property id=&quot;20300&quot; value=&quot;Slide 11 - &amp;quot;Partnership: Advantages&amp;quot;&quot;/&gt;&lt;property id=&quot;20307&quot; value=&quot;296&quot;/&gt;&lt;/object&gt;&lt;object type=&quot;3&quot; unique_id=&quot;10593&quot;&gt;&lt;property id=&quot;20148&quot; value=&quot;5&quot;/&gt;&lt;property id=&quot;20300&quot; value=&quot;Slide 12 - &amp;quot;Partnership: Disadvantages&amp;quot;&quot;/&gt;&lt;property id=&quot;20307&quot; value=&quot;297&quot;/&gt;&lt;/object&gt;&lt;object type=&quot;3&quot; unique_id=&quot;10594&quot;&gt;&lt;property id=&quot;20148&quot; value=&quot;5&quot;/&gt;&lt;property id=&quot;20300&quot; value=&quot;Slide 14 - &amp;quot;Corporation: Advantages &amp;quot;&quot;/&gt;&lt;property id=&quot;20307&quot; value=&quot;298&quot;/&gt;&lt;/object&gt;&lt;object type=&quot;3&quot; unique_id=&quot;10595&quot;&gt;&lt;property id=&quot;20148&quot; value=&quot;5&quot;/&gt;&lt;property id=&quot;20300&quot; value=&quot;Slide 15 - &amp;quot;Corporation: Disadvantages &amp;quot;&quot;/&gt;&lt;property id=&quot;20307&quot; value=&quot;299&quot;/&gt;&lt;/object&gt;&lt;object type=&quot;3&quot; unique_id=&quot;10596&quot;&gt;&lt;property id=&quot;20148&quot; value=&quot;5&quot;/&gt;&lt;property id=&quot;20300&quot; value=&quot;Slide 17 - &amp;quot;Co-operative: Advantages&amp;quot;&quot;/&gt;&lt;property id=&quot;20307&quot; value=&quot;300&quot;/&gt;&lt;/object&gt;&lt;object type=&quot;3&quot; unique_id=&quot;10597&quot;&gt;&lt;property id=&quot;20148&quot; value=&quot;5&quot;/&gt;&lt;property id=&quot;20300&quot; value=&quot;Slide 18 - &amp;quot;Co-operative: Disadvantages&amp;quot;&quot;/&gt;&lt;property id=&quot;20307&quot; value=&quot;301&quot;/&gt;&lt;/object&gt;&lt;object type=&quot;3&quot; unique_id=&quot;10598&quot;&gt;&lt;property id=&quot;20148&quot; value=&quot;5&quot;/&gt;&lt;property id=&quot;20300&quot; value=&quot;Slide 20 - &amp;quot;Franchise: Advantages&amp;quot;&quot;/&gt;&lt;property id=&quot;20307&quot; value=&quot;302&quot;/&gt;&lt;/object&gt;&lt;object type=&quot;3&quot; unique_id=&quot;10599&quot;&gt;&lt;property id=&quot;20148&quot; value=&quot;5&quot;/&gt;&lt;property id=&quot;20300&quot; value=&quot;Slide 21 - &amp;quot;Franchise: Disadvantages&amp;quot;&quot;/&gt;&lt;property id=&quot;20307&quot; value=&quot;303&quot;/&gt;&lt;/object&gt;&lt;/object&gt;&lt;object type=&quot;8&quot; unique_id=&quot;1002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Cerimon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347">
    <a:dk1>
      <a:srgbClr val="000000"/>
    </a:dk1>
    <a:lt1>
      <a:srgbClr val="FFFFFF"/>
    </a:lt1>
    <a:dk2>
      <a:srgbClr val="666666"/>
    </a:dk2>
    <a:lt2>
      <a:srgbClr val="CCCCCC"/>
    </a:lt2>
    <a:accent1>
      <a:srgbClr val="3A81BA"/>
    </a:accent1>
    <a:accent2>
      <a:srgbClr val="D89F39"/>
    </a:accent2>
    <a:accent3>
      <a:srgbClr val="8BAB42"/>
    </a:accent3>
    <a:accent4>
      <a:srgbClr val="57A7B5"/>
    </a:accent4>
    <a:accent5>
      <a:srgbClr val="8B81D2"/>
    </a:accent5>
    <a:accent6>
      <a:srgbClr val="963334"/>
    </a:accent6>
    <a:hlink>
      <a:srgbClr val="1155CC"/>
    </a:hlink>
    <a:folHlink>
      <a:srgbClr val="6611CC"/>
    </a:folHlink>
  </a:clrScheme>
</a:themeOverride>
</file>

<file path=ppt/theme/themeOverride2.xml><?xml version="1.0" encoding="utf-8"?>
<a:themeOverride xmlns:a="http://schemas.openxmlformats.org/drawingml/2006/main">
  <a:clrScheme name="Custom 347">
    <a:dk1>
      <a:srgbClr val="000000"/>
    </a:dk1>
    <a:lt1>
      <a:srgbClr val="FFFFFF"/>
    </a:lt1>
    <a:dk2>
      <a:srgbClr val="666666"/>
    </a:dk2>
    <a:lt2>
      <a:srgbClr val="CCCCCC"/>
    </a:lt2>
    <a:accent1>
      <a:srgbClr val="3A81BA"/>
    </a:accent1>
    <a:accent2>
      <a:srgbClr val="D89F39"/>
    </a:accent2>
    <a:accent3>
      <a:srgbClr val="8BAB42"/>
    </a:accent3>
    <a:accent4>
      <a:srgbClr val="57A7B5"/>
    </a:accent4>
    <a:accent5>
      <a:srgbClr val="8B81D2"/>
    </a:accent5>
    <a:accent6>
      <a:srgbClr val="963334"/>
    </a:accent6>
    <a:hlink>
      <a:srgbClr val="1155CC"/>
    </a:hlink>
    <a:folHlink>
      <a:srgbClr val="6611CC"/>
    </a:folHlink>
  </a:clrScheme>
</a:themeOverride>
</file>

<file path=ppt/theme/themeOverride3.xml><?xml version="1.0" encoding="utf-8"?>
<a:themeOverride xmlns:a="http://schemas.openxmlformats.org/drawingml/2006/main">
  <a:clrScheme name="Custom 347">
    <a:dk1>
      <a:srgbClr val="000000"/>
    </a:dk1>
    <a:lt1>
      <a:srgbClr val="FFFFFF"/>
    </a:lt1>
    <a:dk2>
      <a:srgbClr val="666666"/>
    </a:dk2>
    <a:lt2>
      <a:srgbClr val="CCCCCC"/>
    </a:lt2>
    <a:accent1>
      <a:srgbClr val="3A81BA"/>
    </a:accent1>
    <a:accent2>
      <a:srgbClr val="D89F39"/>
    </a:accent2>
    <a:accent3>
      <a:srgbClr val="8BAB42"/>
    </a:accent3>
    <a:accent4>
      <a:srgbClr val="57A7B5"/>
    </a:accent4>
    <a:accent5>
      <a:srgbClr val="8B81D2"/>
    </a:accent5>
    <a:accent6>
      <a:srgbClr val="963334"/>
    </a:accent6>
    <a:hlink>
      <a:srgbClr val="1155CC"/>
    </a:hlink>
    <a:folHlink>
      <a:srgbClr val="6611C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660</Words>
  <Application>Microsoft Office PowerPoint</Application>
  <PresentationFormat>On-screen Show (16:9)</PresentationFormat>
  <Paragraphs>120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Dosis</vt:lpstr>
      <vt:lpstr>Source Sans Pro</vt:lpstr>
      <vt:lpstr>Cerimon template</vt:lpstr>
      <vt:lpstr>ARE YOU READY TO BEGIN CHAPTER 2?</vt:lpstr>
      <vt:lpstr>1. PROFESSIONALISM: HANDSHAKE</vt:lpstr>
      <vt:lpstr>Trump handshakes</vt:lpstr>
      <vt:lpstr>Howcast: proper handshake</vt:lpstr>
      <vt:lpstr>2. FORMS OF OWNERSHIP</vt:lpstr>
      <vt:lpstr>Sole Proprietorship: Characteristics</vt:lpstr>
      <vt:lpstr>Sole Proprietorship: Characteristics</vt:lpstr>
      <vt:lpstr>Sole Proprietorship: Advantages</vt:lpstr>
      <vt:lpstr>Sole Proprietorship: Disadvantages</vt:lpstr>
      <vt:lpstr>Partnership: Characteristics</vt:lpstr>
      <vt:lpstr>Partnership: Advantages</vt:lpstr>
      <vt:lpstr>Partnership: Disadvantages</vt:lpstr>
      <vt:lpstr>Corporation: Characteristics </vt:lpstr>
      <vt:lpstr>Corporation: Advantages </vt:lpstr>
      <vt:lpstr>Corporation: Disadvantages </vt:lpstr>
      <vt:lpstr>Co-operative: Characteristics</vt:lpstr>
      <vt:lpstr>Co-operative: Advantages</vt:lpstr>
      <vt:lpstr>Co-operative: Disadvantages</vt:lpstr>
      <vt:lpstr>Franchise: Characteristics</vt:lpstr>
      <vt:lpstr>Franchise: Advantages</vt:lpstr>
      <vt:lpstr>Franchise: Disadvantages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YOU READY TO BEGIN CHAPTER 2?</dc:title>
  <dc:creator>Clara Kang</dc:creator>
  <cp:lastModifiedBy>Clara Kang</cp:lastModifiedBy>
  <cp:revision>11</cp:revision>
  <dcterms:modified xsi:type="dcterms:W3CDTF">2017-02-16T01:51:08Z</dcterms:modified>
</cp:coreProperties>
</file>