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32"/>
  </p:notesMasterIdLst>
  <p:sldIdLst>
    <p:sldId id="256" r:id="rId2"/>
    <p:sldId id="320" r:id="rId3"/>
    <p:sldId id="259" r:id="rId4"/>
    <p:sldId id="261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21" r:id="rId19"/>
    <p:sldId id="317" r:id="rId20"/>
    <p:sldId id="318" r:id="rId21"/>
    <p:sldId id="319" r:id="rId22"/>
    <p:sldId id="286" r:id="rId23"/>
    <p:sldId id="293" r:id="rId24"/>
    <p:sldId id="294" r:id="rId25"/>
    <p:sldId id="322" r:id="rId26"/>
    <p:sldId id="323" r:id="rId27"/>
    <p:sldId id="324" r:id="rId28"/>
    <p:sldId id="325" r:id="rId29"/>
    <p:sldId id="326" r:id="rId30"/>
    <p:sldId id="328" r:id="rId31"/>
  </p:sldIdLst>
  <p:sldSz cx="9144000" cy="5143500" type="screen16x9"/>
  <p:notesSz cx="6858000" cy="9144000"/>
  <p:custDataLst>
    <p:tags r:id="rId3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B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A2AF75-A64D-4513-B250-242611B9EE70}">
  <a:tblStyle styleId="{7AA2AF75-A64D-4513-B250-242611B9EE70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82" autoAdjust="0"/>
    <p:restoredTop sz="94662"/>
  </p:normalViewPr>
  <p:slideViewPr>
    <p:cSldViewPr snapToGrid="0" snapToObjects="1">
      <p:cViewPr varScale="1">
        <p:scale>
          <a:sx n="84" d="100"/>
          <a:sy n="84" d="100"/>
        </p:scale>
        <p:origin x="4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2413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1942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6044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2873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2059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8223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30504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47583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9015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67753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49576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8169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9420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77900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6171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0282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9706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26196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37320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75713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57889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13991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3746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8666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8856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11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69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271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116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1200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591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10800000">
            <a:off x="-150" y="4156674"/>
            <a:ext cx="9144000" cy="276600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-150" y="0"/>
            <a:ext cx="9144000" cy="4156799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525225"/>
            <a:ext cx="5309699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 rot="10800000">
            <a:off x="-150" y="3082199"/>
            <a:ext cx="9144000" cy="687600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-150" y="0"/>
            <a:ext cx="9144000" cy="3082200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1907658"/>
            <a:ext cx="5008199" cy="1045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1pPr>
            <a:lvl2pPr lvl="1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2pPr>
            <a:lvl3pPr lvl="2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3pPr>
            <a:lvl4pPr lvl="3" rtl="0">
              <a:spcBef>
                <a:spcPts val="0"/>
              </a:spcBef>
              <a:buClr>
                <a:srgbClr val="415665"/>
              </a:buClr>
              <a:buNone/>
              <a:defRPr/>
            </a:lvl4pPr>
            <a:lvl5pPr lvl="4" rtl="0">
              <a:spcBef>
                <a:spcPts val="0"/>
              </a:spcBef>
              <a:buClr>
                <a:srgbClr val="415665"/>
              </a:buClr>
              <a:buNone/>
              <a:defRPr/>
            </a:lvl5pPr>
            <a:lvl6pPr lvl="5" rtl="0">
              <a:spcBef>
                <a:spcPts val="0"/>
              </a:spcBef>
              <a:buClr>
                <a:srgbClr val="415665"/>
              </a:buClr>
              <a:buNone/>
              <a:defRPr/>
            </a:lvl6pPr>
            <a:lvl7pPr lvl="6" rtl="0">
              <a:spcBef>
                <a:spcPts val="0"/>
              </a:spcBef>
              <a:buClr>
                <a:srgbClr val="415665"/>
              </a:buClr>
              <a:buNone/>
              <a:defRPr/>
            </a:lvl7pPr>
            <a:lvl8pPr lvl="7" rtl="0">
              <a:spcBef>
                <a:spcPts val="0"/>
              </a:spcBef>
              <a:buClr>
                <a:srgbClr val="415665"/>
              </a:buClr>
              <a:buNone/>
              <a:defRPr/>
            </a:lvl8pPr>
            <a:lvl9pPr lvl="8" rtl="0">
              <a:spcBef>
                <a:spcPts val="0"/>
              </a:spcBef>
              <a:buClr>
                <a:srgbClr val="415665"/>
              </a:buClr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0DB7C4"/>
                </a:solidFill>
              </a:rPr>
              <a:t>‹#›</a:t>
            </a:fld>
            <a:endParaRPr lang="en">
              <a:solidFill>
                <a:srgbClr val="0DB7C4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 flipH="1">
            <a:off x="-74" y="0"/>
            <a:ext cx="669599" cy="5143499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-74" y="0"/>
            <a:ext cx="669599" cy="1139999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3552600" cy="1139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44425" y="15380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3552600" cy="113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44425" y="1538075"/>
            <a:ext cx="5169000" cy="3387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0DB7C4"/>
              </a:buClr>
              <a:buSzPct val="100000"/>
              <a:buFont typeface="Source Sans Pro"/>
              <a:buChar char="▹"/>
              <a:defRPr sz="30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480"/>
              </a:spcBef>
              <a:buClr>
                <a:srgbClr val="0DB7C4"/>
              </a:buClr>
              <a:buSzPct val="100000"/>
              <a:buFont typeface="Source Sans Pro"/>
              <a:buChar char="▸"/>
              <a:defRPr sz="24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480"/>
              </a:spcBef>
              <a:buClr>
                <a:srgbClr val="0DB7C4"/>
              </a:buClr>
              <a:buSzPct val="100000"/>
              <a:buFont typeface="Source Sans Pro"/>
              <a:buChar char="⬩"/>
              <a:defRPr sz="24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buChar char="⬞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rPr>
              <a:t>‹#›</a:t>
            </a:fld>
            <a:endParaRPr lang="en" sz="2400">
              <a:solidFill>
                <a:srgbClr val="FFFFFF"/>
              </a:solidFill>
              <a:latin typeface="Dosis"/>
              <a:ea typeface="Dosis"/>
              <a:cs typeface="Dosis"/>
              <a:sym typeface="Dosi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tfreshcoinlaundry.com/?gclid=CjwKEAiAlZDFBRCKncm67qihiHwSJABtoNIgQCJpk3ww8ZBjqMy9H7v66Qsk4vHyifRu3AyhtMKf1BoCXjPw_wcB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.gc.ca/eic/site/icgc.nsf/eng/home?OpenDocument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statcan.gc.ca/eng/start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knowhow.com/startup/startup.htm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wsj.com/public/page/news-small-business-startupCalculator.html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679538" y="2845252"/>
            <a:ext cx="4771004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Please </a:t>
            </a:r>
            <a:r>
              <a:rPr lang="en-CA" dirty="0" smtClean="0"/>
              <a:t>grab a chair and sit in the centre. </a:t>
            </a:r>
            <a:endParaRPr lang="en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12" y="2501153"/>
            <a:ext cx="4124988" cy="2749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The business gives </a:t>
            </a:r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vote per owner, regardless of shares owned.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4290" y="2934326"/>
            <a:ext cx="1591311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0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Primary motive is service, not profit.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286361" y="2937554"/>
            <a:ext cx="1501664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6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Operator pays a monthly fee to the parent company.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8846" y="3481174"/>
            <a:ext cx="1219201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2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Owned by members who buy products or use service offered by the business.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286360" y="2952614"/>
            <a:ext cx="1492699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0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Liability can be limited or unlimited, depending on the agreement.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14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286361" y="1867527"/>
            <a:ext cx="1349264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5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799" y="1907658"/>
            <a:ext cx="7328647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3</a:t>
            </a:r>
            <a:r>
              <a:rPr lang="en" dirty="0" smtClean="0"/>
              <a:t>.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EXAMPLES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6736976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Can you think of examples for each form of ownership?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174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Sole Proprietorship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Most local businesses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16</a:t>
            </a:fld>
            <a:endParaRPr lang="e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425" y="1969961"/>
            <a:ext cx="3352800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44425" y="4113086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 family-owned pizza shop, since 1986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5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CA" dirty="0" smtClean="0"/>
              <a:t>Partnership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Famous corporations that began as partnership business:</a:t>
            </a:r>
          </a:p>
          <a:p>
            <a:pPr marL="806450" lvl="1" indent="-228600"/>
            <a:r>
              <a:rPr lang="en-CA" sz="1800" dirty="0" smtClean="0"/>
              <a:t>A&amp;W</a:t>
            </a:r>
          </a:p>
          <a:p>
            <a:pPr marL="806450" lvl="1" indent="-228600"/>
            <a:r>
              <a:rPr lang="en-CA" sz="1800" dirty="0" smtClean="0"/>
              <a:t>Baskin-Robbins</a:t>
            </a:r>
          </a:p>
          <a:p>
            <a:pPr marL="806450" lvl="1" indent="-228600"/>
            <a:r>
              <a:rPr lang="en-CA" sz="1800" dirty="0" smtClean="0"/>
              <a:t>M&amp;M’s</a:t>
            </a:r>
          </a:p>
          <a:p>
            <a:pPr marL="806450" lvl="1" indent="-228600"/>
            <a:r>
              <a:rPr lang="en-CA" sz="1800" dirty="0" smtClean="0"/>
              <a:t>Proctor &amp; Gamble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17</a:t>
            </a:fld>
            <a:endParaRPr lang="en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389" y="221671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627" y="3422978"/>
            <a:ext cx="3028950" cy="1514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6339" y="3699203"/>
            <a:ext cx="3676650" cy="1238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86705" y="1860425"/>
            <a:ext cx="2228850" cy="2047875"/>
          </a:xfrm>
          <a:prstGeom prst="rect">
            <a:avLst/>
          </a:prstGeom>
        </p:spPr>
      </p:pic>
      <p:sp>
        <p:nvSpPr>
          <p:cNvPr id="8" name="Explosion 1 7"/>
          <p:cNvSpPr/>
          <p:nvPr/>
        </p:nvSpPr>
        <p:spPr>
          <a:xfrm>
            <a:off x="602628" y="221671"/>
            <a:ext cx="7797094" cy="4921829"/>
          </a:xfrm>
          <a:prstGeom prst="irregularSeal1">
            <a:avLst/>
          </a:prstGeom>
          <a:solidFill>
            <a:srgbClr val="0DB7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 smtClean="0"/>
              <a:t>Did you know that M&amp;M’s not only makes M&amp;M’s but also Skittles, Snickers, Twix, Milky Way, etc.?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2806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uiExpand="1" build="p"/>
      <p:bldP spid="8" grpId="0" animBg="1"/>
      <p:bldP spid="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Corporation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Private corporation</a:t>
            </a:r>
          </a:p>
          <a:p>
            <a:pPr marL="808038" lvl="1" indent="-228600"/>
            <a:r>
              <a:rPr lang="en-CA" sz="1800" dirty="0" smtClean="0"/>
              <a:t>Controlled by only a few people</a:t>
            </a:r>
          </a:p>
          <a:p>
            <a:pPr marL="808038" lvl="1" indent="-228600"/>
            <a:r>
              <a:rPr lang="en-CA" sz="1800" dirty="0" smtClean="0"/>
              <a:t>The business is not listed for sale on a stock exchange</a:t>
            </a:r>
          </a:p>
          <a:p>
            <a:pPr marL="808038" lvl="1" indent="-228600"/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Public corporation</a:t>
            </a:r>
          </a:p>
          <a:p>
            <a:pPr marL="808038" lvl="1" indent="-228600"/>
            <a:r>
              <a:rPr lang="en-CA" sz="1800" dirty="0" smtClean="0"/>
              <a:t>Shares are for sale on the stock exchange</a:t>
            </a:r>
          </a:p>
          <a:p>
            <a:pPr marL="808038" lvl="1" indent="-228600"/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Crown corporation</a:t>
            </a:r>
          </a:p>
          <a:p>
            <a:pPr marL="808038" lvl="1" indent="-228600"/>
            <a:r>
              <a:rPr lang="en-CA" sz="1800" dirty="0" smtClean="0"/>
              <a:t>Operated by the provincial or federal government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0629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Corporation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Most large name companies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BUT local small businesses can be incorporated (Inc. or Ltd.)</a:t>
            </a:r>
          </a:p>
          <a:p>
            <a:pPr marL="896938" lvl="1" indent="-228600"/>
            <a:r>
              <a:rPr lang="en-CA" sz="1800" dirty="0" smtClean="0">
                <a:hlinkClick r:id="rId3"/>
              </a:rPr>
              <a:t>Get Fresh Coin Laundry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19</a:t>
            </a:fld>
            <a:endParaRPr lang="e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8964" y="1815363"/>
            <a:ext cx="1294559" cy="12945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51685" y="3061942"/>
            <a:ext cx="3285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Chipotle is 100% corporate-owned.</a:t>
            </a:r>
          </a:p>
          <a:p>
            <a:r>
              <a:rPr lang="en-CA" dirty="0" smtClean="0"/>
              <a:t>In other words, NO franchise.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9521" y="233193"/>
            <a:ext cx="1158950" cy="11589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661643" y="1594122"/>
            <a:ext cx="3285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Microsoft: on NASDAQ as MSFT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5062" y="2868341"/>
            <a:ext cx="3162052" cy="71682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631726" y="3619275"/>
            <a:ext cx="3285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Canada Post is operated by the federal government.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2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uiExpand="1" build="p"/>
      <p:bldP spid="6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799" y="1907658"/>
            <a:ext cx="8107327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1.</a:t>
            </a:r>
          </a:p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DESIGN FOR THE FUTURE</a:t>
            </a:r>
            <a:br>
              <a:rPr lang="en-CA" dirty="0" smtClean="0"/>
            </a:br>
            <a:r>
              <a:rPr lang="en-CA" dirty="0" smtClean="0"/>
              <a:t>PRESENTATIONS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6937744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Please put your cell phones away in courtesy of the presenters.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715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Co-operative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indent="-285750"/>
            <a:r>
              <a:rPr lang="en-CA" sz="1800" dirty="0" smtClean="0"/>
              <a:t>Often non-profit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20</a:t>
            </a:fld>
            <a:endParaRPr lang="en"/>
          </a:p>
        </p:txBody>
      </p:sp>
      <p:sp>
        <p:nvSpPr>
          <p:cNvPr id="4" name="TextBox 3"/>
          <p:cNvSpPr txBox="1"/>
          <p:nvPr/>
        </p:nvSpPr>
        <p:spPr>
          <a:xfrm>
            <a:off x="844425" y="3641892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An organization committed to providing early childhood education.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425" y="2038689"/>
            <a:ext cx="3491070" cy="15551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2300" y="1744682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63492" y="3641892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 retail cooperative, acting as a buying organization of individual members.</a:t>
            </a:r>
          </a:p>
        </p:txBody>
      </p:sp>
    </p:spTree>
    <p:extLst>
      <p:ext uri="{BB962C8B-B14F-4D97-AF65-F5344CB8AC3E}">
        <p14:creationId xmlns:p14="http://schemas.microsoft.com/office/powerpoint/2010/main" val="162549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  <p:bldP spid="4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Franchise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Most commonly encountered daily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21</a:t>
            </a:fld>
            <a:endParaRPr lang="en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425" y="1924271"/>
            <a:ext cx="3009639" cy="22543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9524" y="4072797"/>
            <a:ext cx="3710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Starbucks (franchise fee: appx. $315 000)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8020" y="2350961"/>
            <a:ext cx="2181225" cy="13811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33237" y="3870818"/>
            <a:ext cx="3710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Midas (franchise fee: appx. $30 000)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98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  <p:bldP spid="6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800" y="1907658"/>
            <a:ext cx="5008199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/>
              <a:t>4</a:t>
            </a:r>
            <a:r>
              <a:rPr lang="en-CA" dirty="0" smtClean="0"/>
              <a:t>. STARTING YOUR OWN BUSINESS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Hang in there!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360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Why do people go into business?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To become the BOSS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To achieve financial independence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To use the skills and knowledge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To be creative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7179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447675"/>
            <a:r>
              <a:rPr lang="en-CA" sz="1800" dirty="0" smtClean="0"/>
              <a:t>What type of business do you want to own?</a:t>
            </a:r>
          </a:p>
          <a:p>
            <a:pPr marL="808038" lvl="1" indent="-228600" defTabSz="447675"/>
            <a:r>
              <a:rPr lang="en-CA" sz="1800" dirty="0" smtClean="0"/>
              <a:t>Remember different ways of classifying a business?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776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What are your skills and interests?</a:t>
            </a:r>
          </a:p>
          <a:p>
            <a:pPr marL="808038" lvl="1" indent="-228600" defTabSz="404813"/>
            <a:r>
              <a:rPr lang="en-CA" sz="1800" dirty="0" smtClean="0"/>
              <a:t>How can you apply them to your business?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3977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Will your business be home-based? Office-based? Web-based?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1423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What kind of research can you do about your business?</a:t>
            </a:r>
          </a:p>
          <a:p>
            <a:pPr marL="808038" lvl="1" indent="-228600" defTabSz="447675"/>
            <a:r>
              <a:rPr lang="en-CA" sz="1800" dirty="0" smtClean="0"/>
              <a:t>Industry </a:t>
            </a:r>
            <a:r>
              <a:rPr lang="en-CA" sz="1800" dirty="0"/>
              <a:t>Canada (</a:t>
            </a:r>
            <a:r>
              <a:rPr lang="en-CA" sz="1800" dirty="0">
                <a:hlinkClick r:id="rId3"/>
              </a:rPr>
              <a:t>http://</a:t>
            </a:r>
            <a:r>
              <a:rPr lang="en-CA" sz="1800" dirty="0" smtClean="0">
                <a:hlinkClick r:id="rId3"/>
              </a:rPr>
              <a:t>www.ic.gc.ca/eic/site/icgc.nsf/eng/home?OpenDocument</a:t>
            </a:r>
            <a:r>
              <a:rPr lang="en-CA" sz="1800" dirty="0" smtClean="0"/>
              <a:t>) </a:t>
            </a:r>
          </a:p>
          <a:p>
            <a:pPr marL="808038" lvl="1" indent="-228600" defTabSz="447675"/>
            <a:r>
              <a:rPr lang="en-CA" sz="1800" dirty="0" smtClean="0"/>
              <a:t>Statistics </a:t>
            </a:r>
            <a:r>
              <a:rPr lang="en-CA" sz="1800" dirty="0"/>
              <a:t>Canada (</a:t>
            </a:r>
            <a:r>
              <a:rPr lang="en-CA" sz="1800" dirty="0">
                <a:hlinkClick r:id="rId4"/>
              </a:rPr>
              <a:t>http://</a:t>
            </a:r>
            <a:r>
              <a:rPr lang="en-CA" sz="1800" dirty="0" smtClean="0">
                <a:hlinkClick r:id="rId4"/>
              </a:rPr>
              <a:t>www.statcan.gc.ca/eng/start</a:t>
            </a:r>
            <a:r>
              <a:rPr lang="en-CA" sz="1800" dirty="0" smtClean="0"/>
              <a:t>) 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9274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What are the Start-up costs?</a:t>
            </a:r>
          </a:p>
          <a:p>
            <a:pPr marL="446088" indent="-228600" defTabSz="447675"/>
            <a:r>
              <a:rPr lang="en-CA" sz="1800" dirty="0" smtClean="0"/>
              <a:t>How are you going to finance your business?</a:t>
            </a:r>
          </a:p>
          <a:p>
            <a:pPr marL="712788" lvl="1" indent="-228600" defTabSz="808038"/>
            <a:r>
              <a:rPr lang="en-CA" sz="1800" dirty="0" smtClean="0"/>
              <a:t>Business </a:t>
            </a:r>
            <a:r>
              <a:rPr lang="en-CA" sz="1800" dirty="0"/>
              <a:t>Know-How Calculator: </a:t>
            </a:r>
            <a:r>
              <a:rPr lang="en-CA" sz="1800" dirty="0">
                <a:hlinkClick r:id="rId3"/>
              </a:rPr>
              <a:t>http://</a:t>
            </a:r>
            <a:r>
              <a:rPr lang="en-CA" sz="1800" dirty="0" smtClean="0">
                <a:hlinkClick r:id="rId3"/>
              </a:rPr>
              <a:t>www.businessknowhow.com/startup/startup.htm</a:t>
            </a:r>
            <a:r>
              <a:rPr lang="en-CA" sz="1800" dirty="0" smtClean="0"/>
              <a:t> </a:t>
            </a:r>
            <a:endParaRPr lang="en-CA" sz="1800" dirty="0"/>
          </a:p>
          <a:p>
            <a:pPr marL="712788" lvl="1" indent="-228600" defTabSz="808038"/>
            <a:r>
              <a:rPr lang="en-CA" sz="1800" dirty="0" smtClean="0"/>
              <a:t>The Wall Street Journal Calculator: </a:t>
            </a:r>
            <a:r>
              <a:rPr lang="en-CA" sz="1800" dirty="0" smtClean="0">
                <a:hlinkClick r:id="rId4"/>
              </a:rPr>
              <a:t>http</a:t>
            </a:r>
            <a:r>
              <a:rPr lang="en-CA" sz="1800" dirty="0">
                <a:hlinkClick r:id="rId4"/>
              </a:rPr>
              <a:t>://</a:t>
            </a:r>
            <a:r>
              <a:rPr lang="en-CA" sz="1800" dirty="0" smtClean="0">
                <a:hlinkClick r:id="rId4"/>
              </a:rPr>
              <a:t>www.wsj.com/public/page/news-small-business-startupCalculator.html</a:t>
            </a:r>
            <a:r>
              <a:rPr lang="en-CA" sz="1800" dirty="0" smtClean="0"/>
              <a:t> </a:t>
            </a:r>
          </a:p>
          <a:p>
            <a:pPr marL="712788" lvl="1" indent="-228600" defTabSz="808038"/>
            <a:endParaRPr lang="en-CA" sz="1800" dirty="0" smtClean="0"/>
          </a:p>
          <a:p>
            <a:pPr marL="712788" lvl="1" indent="-228600" defTabSz="808038"/>
            <a:endParaRPr lang="en-CA" sz="1800" dirty="0" smtClean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490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Questions You Should Ask Yourself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What level of risk can you expect?</a:t>
            </a:r>
          </a:p>
          <a:p>
            <a:pPr marL="712788" lvl="1" indent="-228600" defTabSz="808038"/>
            <a:endParaRPr lang="en-CA" sz="1800" dirty="0" smtClean="0"/>
          </a:p>
          <a:p>
            <a:pPr marL="712788" lvl="1" indent="-228600" defTabSz="808038"/>
            <a:endParaRPr lang="en-CA" sz="1800" dirty="0" smtClean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4443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799" y="1907658"/>
            <a:ext cx="7776883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2</a:t>
            </a:r>
            <a:r>
              <a:rPr lang="en" dirty="0" smtClean="0"/>
              <a:t>.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FORMS OF OWNERSHIP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Let’s go over the worksheet together.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Grading Rubric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45596"/>
            <a:ext cx="6725956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6088" indent="-228600" defTabSz="447675"/>
            <a:r>
              <a:rPr lang="en-CA" sz="1800" dirty="0" smtClean="0"/>
              <a:t>Content</a:t>
            </a:r>
          </a:p>
          <a:p>
            <a:pPr marL="808038" lvl="1" indent="-228600" defTabSz="447675"/>
            <a:r>
              <a:rPr lang="en-CA" sz="1800" dirty="0" smtClean="0"/>
              <a:t>Are answer all questions answered completely?</a:t>
            </a:r>
          </a:p>
          <a:p>
            <a:pPr marL="808038" lvl="1" indent="-228600" defTabSz="447675"/>
            <a:endParaRPr lang="en-CA" sz="1800" dirty="0" smtClean="0"/>
          </a:p>
          <a:p>
            <a:pPr marL="446088" indent="-228600" defTabSz="447675"/>
            <a:r>
              <a:rPr lang="en-CA" sz="1800" dirty="0" smtClean="0"/>
              <a:t>Organization</a:t>
            </a:r>
          </a:p>
          <a:p>
            <a:pPr marL="808038" lvl="1" indent="-228600" defTabSz="447675"/>
            <a:r>
              <a:rPr lang="en-CA" sz="1800" dirty="0" smtClean="0"/>
              <a:t>Is your proposal organized in an easy to follow manner?</a:t>
            </a:r>
          </a:p>
          <a:p>
            <a:pPr marL="808038" lvl="1" indent="-228600" defTabSz="447675"/>
            <a:endParaRPr lang="en-CA" sz="1800" dirty="0" smtClean="0"/>
          </a:p>
          <a:p>
            <a:pPr marL="446088" indent="-228600" defTabSz="447675"/>
            <a:r>
              <a:rPr lang="en-CA" sz="1800" dirty="0" smtClean="0"/>
              <a:t>Presentation</a:t>
            </a:r>
          </a:p>
          <a:p>
            <a:pPr marL="808038" lvl="1" indent="-228600" defTabSz="447675"/>
            <a:r>
              <a:rPr lang="en-CA" sz="1800" dirty="0" smtClean="0"/>
              <a:t>Is your proposal visually appealing when appropriate?</a:t>
            </a:r>
          </a:p>
          <a:p>
            <a:pPr marL="808038" lvl="1" indent="-228600" defTabSz="447675"/>
            <a:endParaRPr lang="en-CA" sz="1800" dirty="0" smtClean="0"/>
          </a:p>
          <a:p>
            <a:pPr marL="446088" indent="-228600" defTabSz="447675"/>
            <a:r>
              <a:rPr lang="en-CA" sz="1800" dirty="0" smtClean="0"/>
              <a:t>Communication</a:t>
            </a:r>
          </a:p>
          <a:p>
            <a:pPr marL="808038" lvl="1" indent="-228600" defTabSz="447675"/>
            <a:r>
              <a:rPr lang="en-CA" sz="1800" dirty="0" smtClean="0"/>
              <a:t>Does your proposal follow the rules of the English language?</a:t>
            </a:r>
          </a:p>
          <a:p>
            <a:pPr marL="808038" lvl="1" indent="-228600" defTabSz="447675"/>
            <a:r>
              <a:rPr lang="en-CA" sz="1800" dirty="0" smtClean="0"/>
              <a:t>Is the proposal written in your OWN voice?</a:t>
            </a:r>
          </a:p>
          <a:p>
            <a:pPr marL="712788" lvl="1" indent="-228600" defTabSz="808038"/>
            <a:endParaRPr lang="en-CA" sz="1800" dirty="0" smtClean="0"/>
          </a:p>
          <a:p>
            <a:pPr marL="712788" lvl="1" indent="-228600" defTabSz="808038"/>
            <a:endParaRPr lang="en-CA" sz="1800" dirty="0" smtClean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203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Owner receives all of the profits and is responsible for all debts.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8847" y="1302750"/>
            <a:ext cx="2142565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308846" y="1873623"/>
            <a:ext cx="1344707" cy="552943"/>
          </a:xfrm>
          <a:prstGeom prst="ellipse">
            <a:avLst/>
          </a:prstGeom>
          <a:noFill/>
          <a:ln>
            <a:solidFill>
              <a:srgbClr val="0DB7C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The business is operated </a:t>
            </a:r>
            <a:r>
              <a:rPr lang="en-US" dirty="0"/>
              <a:t>by two or more people who share the costs and responsibilities.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8848" y="1855693"/>
            <a:ext cx="1317812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The easiest type of business to start and administer.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8847" y="1302750"/>
            <a:ext cx="2142565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The business is managed </a:t>
            </a:r>
            <a:r>
              <a:rPr lang="en-US" dirty="0"/>
              <a:t>by a board of directors.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31185" y="2411505"/>
            <a:ext cx="1367193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331184" y="2964448"/>
            <a:ext cx="1456840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99882" y="3528664"/>
            <a:ext cx="1201272" cy="552943"/>
          </a:xfrm>
          <a:prstGeom prst="ellipse">
            <a:avLst/>
          </a:prstGeom>
          <a:noFill/>
          <a:ln>
            <a:solidFill>
              <a:srgbClr val="0DB7C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5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Parent company often advertises on behalf of all its operators.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286360" y="3490138"/>
            <a:ext cx="1214793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The business gives its owners one </a:t>
            </a:r>
            <a:r>
              <a:rPr lang="en-US" dirty="0"/>
              <a:t>vote per share.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Sole Proprietorship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Partnership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Corporation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Co-operative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Franchise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  <p:sp>
        <p:nvSpPr>
          <p:cNvPr id="2" name="Oval 1"/>
          <p:cNvSpPr/>
          <p:nvPr/>
        </p:nvSpPr>
        <p:spPr>
          <a:xfrm>
            <a:off x="1308847" y="2405409"/>
            <a:ext cx="1362635" cy="552943"/>
          </a:xfrm>
          <a:prstGeom prst="ellipse">
            <a:avLst/>
          </a:prstGeom>
          <a:noFill/>
          <a:ln>
            <a:solidFill>
              <a:srgbClr val="0DB7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7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lease sign on to a computer. &amp;quot;&quot;/&gt;&lt;property id=&quot;20307&quot; value=&quot;256&quot;/&gt;&lt;/object&gt;&lt;object type=&quot;3&quot; unique_id=&quot;10007&quot;&gt;&lt;property id=&quot;20148&quot; value=&quot;5&quot;/&gt;&lt;property id=&quot;20300&quot; value=&quot;Slide 3 - &amp;quot;2.&amp;#x0D;FORMS OF OWNERSHIP&amp;quot;&quot;/&gt;&lt;property id=&quot;20307&quot; value=&quot;259&quot;/&gt;&lt;/object&gt;&lt;object type=&quot;3&quot; unique_id=&quot;10008&quot;&gt;&lt;property id=&quot;20148&quot; value=&quot;5&quot;/&gt;&lt;property id=&quot;20300&quot; value=&quot;Slide 22 - &amp;quot;4. STARTING YOUR OWN BUSINESS&amp;quot;&quot;/&gt;&lt;property id=&quot;20307&quot; value=&quot;286&quot;/&gt;&lt;/object&gt;&lt;object type=&quot;3&quot; unique_id=&quot;10009&quot;&gt;&lt;property id=&quot;20148&quot; value=&quot;5&quot;/&gt;&lt;property id=&quot;20300&quot; value=&quot;Slide 4 - &amp;quot;Owner receives all of the profits and is responsible for all debts.&amp;quot;&quot;/&gt;&lt;property id=&quot;20307&quot; value=&quot;261&quot;/&gt;&lt;/object&gt;&lt;object type=&quot;3&quot; unique_id=&quot;10589&quot;&gt;&lt;property id=&quot;20148&quot; value=&quot;5&quot;/&gt;&lt;property id=&quot;20300&quot; value=&quot;Slide 23 - &amp;quot;Why do people go into business?&amp;quot;&quot;/&gt;&lt;property id=&quot;20307&quot; value=&quot;293&quot;/&gt;&lt;/object&gt;&lt;object type=&quot;3&quot; unique_id=&quot;10590&quot;&gt;&lt;property id=&quot;20148&quot; value=&quot;5&quot;/&gt;&lt;property id=&quot;20300&quot; value=&quot;Slide 24 - &amp;quot;Questions You Should Ask Yourself&amp;quot;&quot;/&gt;&lt;property id=&quot;20307&quot; value=&quot;294&quot;/&gt;&lt;/object&gt;&lt;object type=&quot;3&quot; unique_id=&quot;11496&quot;&gt;&lt;property id=&quot;20148&quot; value=&quot;5&quot;/&gt;&lt;property id=&quot;20300&quot; value=&quot;Slide 2 - &amp;quot;1.&amp;#x0D;DESIGN FOR THE FUTURE PRESENTATIONS&amp;quot;&quot;/&gt;&lt;property id=&quot;20307&quot; value=&quot;320&quot;/&gt;&lt;/object&gt;&lt;object type=&quot;3&quot; unique_id=&quot;11497&quot;&gt;&lt;property id=&quot;20148&quot; value=&quot;5&quot;/&gt;&lt;property id=&quot;20300&quot; value=&quot;Slide 5 - &amp;quot;The business is operated by two or more people who share the costs and responsibilities.&amp;quot;&quot;/&gt;&lt;property id=&quot;20307&quot; value=&quot;304&quot;/&gt;&lt;/object&gt;&lt;object type=&quot;3&quot; unique_id=&quot;11498&quot;&gt;&lt;property id=&quot;20148&quot; value=&quot;5&quot;/&gt;&lt;property id=&quot;20300&quot; value=&quot;Slide 6 - &amp;quot;The easiest type of business to start and administer.&amp;quot;&quot;/&gt;&lt;property id=&quot;20307&quot; value=&quot;305&quot;/&gt;&lt;/object&gt;&lt;object type=&quot;3&quot; unique_id=&quot;11499&quot;&gt;&lt;property id=&quot;20148&quot; value=&quot;5&quot;/&gt;&lt;property id=&quot;20300&quot; value=&quot;Slide 7 - &amp;quot;The business is managed by a board of directors.&amp;quot;&quot;/&gt;&lt;property id=&quot;20307&quot; value=&quot;306&quot;/&gt;&lt;/object&gt;&lt;object type=&quot;3&quot; unique_id=&quot;11500&quot;&gt;&lt;property id=&quot;20148&quot; value=&quot;5&quot;/&gt;&lt;property id=&quot;20300&quot; value=&quot;Slide 8 - &amp;quot;Parent company often advertises on behalf of all its operators.&amp;quot;&quot;/&gt;&lt;property id=&quot;20307&quot; value=&quot;307&quot;/&gt;&lt;/object&gt;&lt;object type=&quot;3&quot; unique_id=&quot;11501&quot;&gt;&lt;property id=&quot;20148&quot; value=&quot;5&quot;/&gt;&lt;property id=&quot;20300&quot; value=&quot;Slide 9 - &amp;quot;The business gives its owners one vote per share.&amp;quot;&quot;/&gt;&lt;property id=&quot;20307&quot; value=&quot;308&quot;/&gt;&lt;/object&gt;&lt;object type=&quot;3&quot; unique_id=&quot;11502&quot;&gt;&lt;property id=&quot;20148&quot; value=&quot;5&quot;/&gt;&lt;property id=&quot;20300&quot; value=&quot;Slide 10 - &amp;quot;The business gives one vote per owner, regardless of shares owned.&amp;quot;&quot;/&gt;&lt;property id=&quot;20307&quot; value=&quot;309&quot;/&gt;&lt;/object&gt;&lt;object type=&quot;3&quot; unique_id=&quot;11503&quot;&gt;&lt;property id=&quot;20148&quot; value=&quot;5&quot;/&gt;&lt;property id=&quot;20300&quot; value=&quot;Slide 11 - &amp;quot;Primary motive is service, not profit.&amp;quot;&quot;/&gt;&lt;property id=&quot;20307&quot; value=&quot;310&quot;/&gt;&lt;/object&gt;&lt;object type=&quot;3&quot; unique_id=&quot;11504&quot;&gt;&lt;property id=&quot;20148&quot; value=&quot;5&quot;/&gt;&lt;property id=&quot;20300&quot; value=&quot;Slide 12 - &amp;quot;Operator pays a monthly fee to the parent company.&amp;quot;&quot;/&gt;&lt;property id=&quot;20307&quot; value=&quot;311&quot;/&gt;&lt;/object&gt;&lt;object type=&quot;3&quot; unique_id=&quot;11505&quot;&gt;&lt;property id=&quot;20148&quot; value=&quot;5&quot;/&gt;&lt;property id=&quot;20300&quot; value=&quot;Slide 13 - &amp;quot;Owned by members who buy products or use service offered by the business.&amp;quot;&quot;/&gt;&lt;property id=&quot;20307&quot; value=&quot;312&quot;/&gt;&lt;/object&gt;&lt;object type=&quot;3&quot; unique_id=&quot;11506&quot;&gt;&lt;property id=&quot;20148&quot; value=&quot;5&quot;/&gt;&lt;property id=&quot;20300&quot; value=&quot;Slide 14 - &amp;quot;Liability can be limited or unlimited, depending on the agreement.&amp;quot;&quot;/&gt;&lt;property id=&quot;20307&quot; value=&quot;313&quot;/&gt;&lt;/object&gt;&lt;object type=&quot;3&quot; unique_id=&quot;11507&quot;&gt;&lt;property id=&quot;20148&quot; value=&quot;5&quot;/&gt;&lt;property id=&quot;20300&quot; value=&quot;Slide 15 - &amp;quot;3.&amp;#x0D;EXAMPLES&amp;quot;&quot;/&gt;&lt;property id=&quot;20307&quot; value=&quot;314&quot;/&gt;&lt;/object&gt;&lt;object type=&quot;3&quot; unique_id=&quot;11508&quot;&gt;&lt;property id=&quot;20148&quot; value=&quot;5&quot;/&gt;&lt;property id=&quot;20300&quot; value=&quot;Slide 16 - &amp;quot;Sole Proprietorship&amp;quot;&quot;/&gt;&lt;property id=&quot;20307&quot; value=&quot;315&quot;/&gt;&lt;/object&gt;&lt;object type=&quot;3&quot; unique_id=&quot;11509&quot;&gt;&lt;property id=&quot;20148&quot; value=&quot;5&quot;/&gt;&lt;property id=&quot;20300&quot; value=&quot;Slide 17 - &amp;quot;Partnership&amp;quot;&quot;/&gt;&lt;property id=&quot;20307&quot; value=&quot;316&quot;/&gt;&lt;/object&gt;&lt;object type=&quot;3&quot; unique_id=&quot;11510&quot;&gt;&lt;property id=&quot;20148&quot; value=&quot;5&quot;/&gt;&lt;property id=&quot;20300&quot; value=&quot;Slide 18 - &amp;quot;Corporation&amp;quot;&quot;/&gt;&lt;property id=&quot;20307&quot; value=&quot;321&quot;/&gt;&lt;/object&gt;&lt;object type=&quot;3&quot; unique_id=&quot;11511&quot;&gt;&lt;property id=&quot;20148&quot; value=&quot;5&quot;/&gt;&lt;property id=&quot;20300&quot; value=&quot;Slide 19 - &amp;quot;Corporation&amp;quot;&quot;/&gt;&lt;property id=&quot;20307&quot; value=&quot;317&quot;/&gt;&lt;/object&gt;&lt;object type=&quot;3&quot; unique_id=&quot;11512&quot;&gt;&lt;property id=&quot;20148&quot; value=&quot;5&quot;/&gt;&lt;property id=&quot;20300&quot; value=&quot;Slide 20 - &amp;quot;Co-operative&amp;quot;&quot;/&gt;&lt;property id=&quot;20307&quot; value=&quot;318&quot;/&gt;&lt;/object&gt;&lt;object type=&quot;3&quot; unique_id=&quot;11513&quot;&gt;&lt;property id=&quot;20148&quot; value=&quot;5&quot;/&gt;&lt;property id=&quot;20300&quot; value=&quot;Slide 21 - &amp;quot;Franchise&amp;quot;&quot;/&gt;&lt;property id=&quot;20307&quot; value=&quot;319&quot;/&gt;&lt;/object&gt;&lt;object type=&quot;3&quot; unique_id=&quot;11906&quot;&gt;&lt;property id=&quot;20148&quot; value=&quot;5&quot;/&gt;&lt;property id=&quot;20300&quot; value=&quot;Slide 25 - &amp;quot;Questions You Should Ask Yourself&amp;quot;&quot;/&gt;&lt;property id=&quot;20307&quot; value=&quot;322&quot;/&gt;&lt;/object&gt;&lt;object type=&quot;3&quot; unique_id=&quot;11907&quot;&gt;&lt;property id=&quot;20148&quot; value=&quot;5&quot;/&gt;&lt;property id=&quot;20300&quot; value=&quot;Slide 26 - &amp;quot;Questions You Should Ask Yourself&amp;quot;&quot;/&gt;&lt;property id=&quot;20307&quot; value=&quot;323&quot;/&gt;&lt;/object&gt;&lt;object type=&quot;3&quot; unique_id=&quot;11908&quot;&gt;&lt;property id=&quot;20148&quot; value=&quot;5&quot;/&gt;&lt;property id=&quot;20300&quot; value=&quot;Slide 27 - &amp;quot;Questions You Should Ask Yourself&amp;quot;&quot;/&gt;&lt;property id=&quot;20307&quot; value=&quot;324&quot;/&gt;&lt;/object&gt;&lt;object type=&quot;3&quot; unique_id=&quot;11909&quot;&gt;&lt;property id=&quot;20148&quot; value=&quot;5&quot;/&gt;&lt;property id=&quot;20300&quot; value=&quot;Slide 28 - &amp;quot;Questions You Should Ask Yourself&amp;quot;&quot;/&gt;&lt;property id=&quot;20307&quot; value=&quot;325&quot;/&gt;&lt;/object&gt;&lt;object type=&quot;3&quot; unique_id=&quot;11910&quot;&gt;&lt;property id=&quot;20148&quot; value=&quot;5&quot;/&gt;&lt;property id=&quot;20300&quot; value=&quot;Slide 29 - &amp;quot;Questions You Should Ask Yourself&amp;quot;&quot;/&gt;&lt;property id=&quot;20307&quot; value=&quot;326&quot;/&gt;&lt;/object&gt;&lt;object type=&quot;3&quot; unique_id=&quot;11911&quot;&gt;&lt;property id=&quot;20148&quot; value=&quot;5&quot;/&gt;&lt;property id=&quot;20300&quot; value=&quot;Slide 30 - &amp;quot;Questions You Should Ask Yourself&amp;quot;&quot;/&gt;&lt;property id=&quot;20307&quot; value=&quot;328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erimo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690</Words>
  <Application>Microsoft Office PowerPoint</Application>
  <PresentationFormat>On-screen Show (16:9)</PresentationFormat>
  <Paragraphs>235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Dosis</vt:lpstr>
      <vt:lpstr>Source Sans Pro</vt:lpstr>
      <vt:lpstr>Cerimon template</vt:lpstr>
      <vt:lpstr>Please grab a chair and sit in the centre. </vt:lpstr>
      <vt:lpstr>1. DESIGN FOR THE FUTURE PRESENTATIONS</vt:lpstr>
      <vt:lpstr>2. FORMS OF OWNERSHIP</vt:lpstr>
      <vt:lpstr>Owner receives all of the profits and is responsible for all debts.</vt:lpstr>
      <vt:lpstr>The business is operated by two or more people who share the costs and responsibilities.</vt:lpstr>
      <vt:lpstr>The easiest type of business to start and administer.</vt:lpstr>
      <vt:lpstr>The business is managed by a board of directors.</vt:lpstr>
      <vt:lpstr>Parent company often advertises on behalf of all its operators.</vt:lpstr>
      <vt:lpstr>The business gives its owners one vote per share.</vt:lpstr>
      <vt:lpstr>The business gives one vote per owner, regardless of shares owned.</vt:lpstr>
      <vt:lpstr>Primary motive is service, not profit.</vt:lpstr>
      <vt:lpstr>Operator pays a monthly fee to the parent company.</vt:lpstr>
      <vt:lpstr>Owned by members who buy products or use service offered by the business.</vt:lpstr>
      <vt:lpstr>Liability can be limited or unlimited, depending on the agreement.</vt:lpstr>
      <vt:lpstr>3. EXAMPLES</vt:lpstr>
      <vt:lpstr>Sole Proprietorship</vt:lpstr>
      <vt:lpstr>Partnership</vt:lpstr>
      <vt:lpstr>Corporation</vt:lpstr>
      <vt:lpstr>Corporation</vt:lpstr>
      <vt:lpstr>Co-operative</vt:lpstr>
      <vt:lpstr>Franchise</vt:lpstr>
      <vt:lpstr>4. STARTING YOUR OWN BUSINESS</vt:lpstr>
      <vt:lpstr>Why do people go into business?</vt:lpstr>
      <vt:lpstr>Questions You Should Ask Yourself</vt:lpstr>
      <vt:lpstr>Questions You Should Ask Yourself</vt:lpstr>
      <vt:lpstr>Questions You Should Ask Yourself</vt:lpstr>
      <vt:lpstr>Questions You Should Ask Yourself</vt:lpstr>
      <vt:lpstr>Questions You Should Ask Yourself</vt:lpstr>
      <vt:lpstr>Questions You Should Ask Yourself</vt:lpstr>
      <vt:lpstr>Grading Rubric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READY TO BEGIN CHAPTER 2?</dc:title>
  <dc:creator>Clara Kang</dc:creator>
  <cp:lastModifiedBy>Clara Kang</cp:lastModifiedBy>
  <cp:revision>21</cp:revision>
  <dcterms:modified xsi:type="dcterms:W3CDTF">2017-02-16T20:10:35Z</dcterms:modified>
</cp:coreProperties>
</file>