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</p:sldIdLst>
  <p:sldSz cx="9144000" cy="6858000" type="screen4x3"/>
  <p:notesSz cx="6858000" cy="9226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3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3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127B5-1600-44BC-A7F9-CBE5EC6AFC54}" type="datetimeFigureOut">
              <a:rPr lang="en-US" smtClean="0"/>
              <a:pPr/>
              <a:t>2/11/2014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3621"/>
            <a:ext cx="2971800" cy="4613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63621"/>
            <a:ext cx="2971800" cy="4613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040EA-9103-4FA1-AA65-6448472148B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70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E7B-C4B3-4098-AF34-C2D2692A63FF}" type="datetimeFigureOut">
              <a:rPr lang="en-US" smtClean="0"/>
              <a:pPr/>
              <a:t>2/11/2014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CF31-11A5-4FB9-9472-42AD76B4F3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E7B-C4B3-4098-AF34-C2D2692A63FF}" type="datetimeFigureOut">
              <a:rPr lang="en-US" smtClean="0"/>
              <a:pPr/>
              <a:t>2/11/2014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CF31-11A5-4FB9-9472-42AD76B4F3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E7B-C4B3-4098-AF34-C2D2692A63FF}" type="datetimeFigureOut">
              <a:rPr lang="en-US" smtClean="0"/>
              <a:pPr/>
              <a:t>2/11/2014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CF31-11A5-4FB9-9472-42AD76B4F3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E7B-C4B3-4098-AF34-C2D2692A63FF}" type="datetimeFigureOut">
              <a:rPr lang="en-US" smtClean="0"/>
              <a:pPr/>
              <a:t>2/11/2014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CF31-11A5-4FB9-9472-42AD76B4F3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E7B-C4B3-4098-AF34-C2D2692A63FF}" type="datetimeFigureOut">
              <a:rPr lang="en-US" smtClean="0"/>
              <a:pPr/>
              <a:t>2/11/2014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CF31-11A5-4FB9-9472-42AD76B4F3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E7B-C4B3-4098-AF34-C2D2692A63FF}" type="datetimeFigureOut">
              <a:rPr lang="en-US" smtClean="0"/>
              <a:pPr/>
              <a:t>2/11/2014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CF31-11A5-4FB9-9472-42AD76B4F3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E7B-C4B3-4098-AF34-C2D2692A63FF}" type="datetimeFigureOut">
              <a:rPr lang="en-US" smtClean="0"/>
              <a:pPr/>
              <a:t>2/11/2014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CF31-11A5-4FB9-9472-42AD76B4F3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E7B-C4B3-4098-AF34-C2D2692A63FF}" type="datetimeFigureOut">
              <a:rPr lang="en-US" smtClean="0"/>
              <a:pPr/>
              <a:t>2/11/2014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CF31-11A5-4FB9-9472-42AD76B4F3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E7B-C4B3-4098-AF34-C2D2692A63FF}" type="datetimeFigureOut">
              <a:rPr lang="en-US" smtClean="0"/>
              <a:pPr/>
              <a:t>2/11/2014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CF31-11A5-4FB9-9472-42AD76B4F3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E7B-C4B3-4098-AF34-C2D2692A63FF}" type="datetimeFigureOut">
              <a:rPr lang="en-US" smtClean="0"/>
              <a:pPr/>
              <a:t>2/11/2014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CF31-11A5-4FB9-9472-42AD76B4F3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E7B-C4B3-4098-AF34-C2D2692A63FF}" type="datetimeFigureOut">
              <a:rPr lang="en-US" smtClean="0"/>
              <a:pPr/>
              <a:t>2/11/2014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CF31-11A5-4FB9-9472-42AD76B4F3E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11E7B-C4B3-4098-AF34-C2D2692A63FF}" type="datetimeFigureOut">
              <a:rPr lang="en-US" smtClean="0"/>
              <a:pPr/>
              <a:t>2/11/2014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6CF31-11A5-4FB9-9472-42AD76B4F3E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Namibia" TargetMode="External"/><Relationship Id="rId3" Type="http://schemas.openxmlformats.org/officeDocument/2006/relationships/hyperlink" Target="http://en.wikipedia.org/wiki/Swaziland" TargetMode="External"/><Relationship Id="rId7" Type="http://schemas.openxmlformats.org/officeDocument/2006/relationships/hyperlink" Target="http://en.wikipedia.org/wiki/South_Africa" TargetMode="External"/><Relationship Id="rId2" Type="http://schemas.openxmlformats.org/officeDocument/2006/relationships/hyperlink" Target="http://en.wikipedia.org/wiki/Worl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Zimbabwe" TargetMode="External"/><Relationship Id="rId5" Type="http://schemas.openxmlformats.org/officeDocument/2006/relationships/hyperlink" Target="http://en.wikipedia.org/wiki/Lesotho" TargetMode="External"/><Relationship Id="rId10" Type="http://schemas.openxmlformats.org/officeDocument/2006/relationships/image" Target="../media/image6.gif"/><Relationship Id="rId4" Type="http://schemas.openxmlformats.org/officeDocument/2006/relationships/hyperlink" Target="http://en.wikipedia.org/wiki/Botswana" TargetMode="External"/><Relationship Id="rId9" Type="http://schemas.openxmlformats.org/officeDocument/2006/relationships/hyperlink" Target="http://en.wikipedia.org/wiki/Zambi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Health Crisis</a:t>
            </a:r>
            <a:b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Developing Nations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35824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solidFill>
                  <a:srgbClr val="0070C0"/>
                </a:solidFill>
              </a:rPr>
              <a:t>Why is this happening?</a:t>
            </a:r>
          </a:p>
          <a:p>
            <a:pPr algn="ctr"/>
            <a:endParaRPr lang="en-CA" sz="2800" dirty="0" smtClean="0"/>
          </a:p>
          <a:p>
            <a:endParaRPr lang="en-CA" sz="2800" dirty="0" smtClean="0"/>
          </a:p>
          <a:p>
            <a:pPr>
              <a:buFont typeface="Wingdings" pitchFamily="2" charset="2"/>
              <a:buChar char="q"/>
            </a:pPr>
            <a:r>
              <a:rPr lang="en-CA" sz="2800" dirty="0" smtClean="0"/>
              <a:t>Lack of education in developing countries</a:t>
            </a:r>
          </a:p>
          <a:p>
            <a:pPr>
              <a:buFont typeface="Wingdings" pitchFamily="2" charset="2"/>
              <a:buChar char="q"/>
            </a:pPr>
            <a:endParaRPr lang="en-CA" sz="2800" dirty="0"/>
          </a:p>
          <a:p>
            <a:pPr>
              <a:buFont typeface="Wingdings" pitchFamily="2" charset="2"/>
              <a:buChar char="q"/>
            </a:pPr>
            <a:r>
              <a:rPr lang="en-CA" sz="2800" dirty="0" smtClean="0"/>
              <a:t>High cost of AIDS treatments</a:t>
            </a:r>
          </a:p>
          <a:p>
            <a:pPr>
              <a:buFont typeface="Wingdings" pitchFamily="2" charset="2"/>
              <a:buChar char="q"/>
            </a:pPr>
            <a:endParaRPr lang="en-CA" sz="2800" dirty="0"/>
          </a:p>
          <a:p>
            <a:pPr>
              <a:buFont typeface="Wingdings" pitchFamily="2" charset="2"/>
              <a:buChar char="q"/>
            </a:pPr>
            <a:r>
              <a:rPr lang="en-CA" sz="2800" dirty="0" smtClean="0"/>
              <a:t>Lack of action from the international community.</a:t>
            </a:r>
          </a:p>
          <a:p>
            <a:pPr>
              <a:buFont typeface="Wingdings" pitchFamily="2" charset="2"/>
              <a:buChar char="q"/>
            </a:pPr>
            <a:endParaRPr lang="en-CA" sz="2800" dirty="0"/>
          </a:p>
          <a:p>
            <a:pPr>
              <a:buFont typeface="Wingdings" pitchFamily="2" charset="2"/>
              <a:buChar char="q"/>
            </a:pPr>
            <a:r>
              <a:rPr lang="en-CA" sz="2800" dirty="0" smtClean="0"/>
              <a:t>Lack of government money.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Essay – Preview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obstacles exist for people trying to escape poverty?</a:t>
            </a:r>
          </a:p>
          <a:p>
            <a:r>
              <a:rPr lang="en-CA" dirty="0" smtClean="0"/>
              <a:t>How would you suggest people can overcome these obstacles?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099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35824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/>
              <a:t>Lack of Clean Water</a:t>
            </a:r>
          </a:p>
          <a:p>
            <a:endParaRPr lang="en-CA" sz="2800" dirty="0"/>
          </a:p>
          <a:p>
            <a:pPr>
              <a:buFont typeface="Wingdings" pitchFamily="2" charset="2"/>
              <a:buChar char="q"/>
            </a:pPr>
            <a:r>
              <a:rPr lang="en-CA" sz="2800" dirty="0" smtClean="0">
                <a:solidFill>
                  <a:srgbClr val="FF0000"/>
                </a:solidFill>
              </a:rPr>
              <a:t>1.2 billion people </a:t>
            </a:r>
            <a:r>
              <a:rPr lang="en-CA" sz="2800" dirty="0" smtClean="0"/>
              <a:t>around the world lack access to clean water.</a:t>
            </a:r>
          </a:p>
          <a:p>
            <a:pPr>
              <a:buFont typeface="Wingdings" pitchFamily="2" charset="2"/>
              <a:buChar char="q"/>
            </a:pPr>
            <a:endParaRPr lang="en-CA" sz="2800" dirty="0"/>
          </a:p>
          <a:p>
            <a:pPr>
              <a:buFont typeface="Wingdings" pitchFamily="2" charset="2"/>
              <a:buChar char="q"/>
            </a:pPr>
            <a:r>
              <a:rPr lang="en-CA" sz="2800" dirty="0" smtClean="0"/>
              <a:t>Why?</a:t>
            </a:r>
          </a:p>
          <a:p>
            <a:pPr lvl="2">
              <a:buFont typeface="Wingdings" pitchFamily="2" charset="2"/>
              <a:buChar char="q"/>
            </a:pPr>
            <a:r>
              <a:rPr lang="en-CA" sz="2800" dirty="0" smtClean="0"/>
              <a:t>Open </a:t>
            </a:r>
            <a:r>
              <a:rPr lang="en-CA" sz="2800" dirty="0" smtClean="0">
                <a:solidFill>
                  <a:srgbClr val="FF0000"/>
                </a:solidFill>
              </a:rPr>
              <a:t>water sources are contaminated</a:t>
            </a:r>
            <a:r>
              <a:rPr lang="en-CA" sz="2800" dirty="0" smtClean="0"/>
              <a:t>.</a:t>
            </a:r>
          </a:p>
          <a:p>
            <a:pPr lvl="2">
              <a:buFont typeface="Wingdings" pitchFamily="2" charset="2"/>
              <a:buChar char="q"/>
            </a:pPr>
            <a:r>
              <a:rPr lang="en-CA" sz="2800" dirty="0" smtClean="0"/>
              <a:t>Rivers used for drinking water are also </a:t>
            </a:r>
            <a:r>
              <a:rPr lang="en-CA" sz="2800" smtClean="0"/>
              <a:t>used for </a:t>
            </a:r>
            <a:r>
              <a:rPr lang="en-CA" sz="2800" dirty="0" smtClean="0"/>
              <a:t>washing and disposal of waste.</a:t>
            </a:r>
          </a:p>
          <a:p>
            <a:pPr lvl="2">
              <a:buFont typeface="Wingdings" pitchFamily="2" charset="2"/>
              <a:buChar char="q"/>
            </a:pPr>
            <a:r>
              <a:rPr lang="en-CA" sz="2800" dirty="0" smtClean="0"/>
              <a:t>Most </a:t>
            </a:r>
            <a:r>
              <a:rPr lang="en-CA" sz="2800" dirty="0" smtClean="0">
                <a:solidFill>
                  <a:srgbClr val="FF0000"/>
                </a:solidFill>
              </a:rPr>
              <a:t>water is used for agriculture </a:t>
            </a:r>
            <a:r>
              <a:rPr lang="en-CA" sz="2800" dirty="0" smtClean="0"/>
              <a:t>– most crops are exported to wealthier countries.</a:t>
            </a:r>
          </a:p>
          <a:p>
            <a:pPr lvl="2">
              <a:buFont typeface="Wingdings" pitchFamily="2" charset="2"/>
              <a:buChar char="q"/>
            </a:pPr>
            <a:r>
              <a:rPr lang="en-CA" sz="2800" dirty="0" smtClean="0"/>
              <a:t>Many developing countries are located in areas that experience a </a:t>
            </a:r>
            <a:r>
              <a:rPr lang="en-CA" sz="2800" dirty="0" smtClean="0">
                <a:solidFill>
                  <a:srgbClr val="FF0000"/>
                </a:solidFill>
              </a:rPr>
              <a:t>dry season </a:t>
            </a:r>
            <a:r>
              <a:rPr lang="en-CA" sz="2800" dirty="0" smtClean="0"/>
              <a:t>every year.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35824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/>
              <a:t>Dirty Water - Consequences</a:t>
            </a:r>
          </a:p>
          <a:p>
            <a:endParaRPr lang="en-CA" sz="2800" dirty="0"/>
          </a:p>
          <a:p>
            <a:pPr>
              <a:buFont typeface="Wingdings" pitchFamily="2" charset="2"/>
              <a:buChar char="q"/>
            </a:pPr>
            <a:r>
              <a:rPr lang="en-C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World Health Organization (WHO) estimates that 80% of diseases are caused by contaminated water.</a:t>
            </a:r>
          </a:p>
          <a:p>
            <a:pPr>
              <a:buFont typeface="Wingdings" pitchFamily="2" charset="2"/>
              <a:buChar char="q"/>
            </a:pPr>
            <a:endParaRPr lang="en-CA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C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Examples:</a:t>
            </a:r>
          </a:p>
          <a:p>
            <a:pPr lvl="1">
              <a:buFont typeface="Wingdings" pitchFamily="2" charset="2"/>
              <a:buChar char="q"/>
            </a:pPr>
            <a:r>
              <a:rPr lang="en-C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Cholera</a:t>
            </a:r>
          </a:p>
          <a:p>
            <a:pPr lvl="1">
              <a:buFont typeface="Wingdings" pitchFamily="2" charset="2"/>
              <a:buChar char="q"/>
            </a:pPr>
            <a:r>
              <a:rPr lang="en-C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Typhoid fever</a:t>
            </a:r>
          </a:p>
          <a:p>
            <a:pPr lvl="1">
              <a:buFont typeface="Wingdings" pitchFamily="2" charset="2"/>
              <a:buChar char="q"/>
            </a:pPr>
            <a:r>
              <a:rPr lang="en-C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Malaria</a:t>
            </a:r>
          </a:p>
          <a:p>
            <a:pPr lvl="1">
              <a:buFont typeface="Wingdings" pitchFamily="2" charset="2"/>
              <a:buChar char="q"/>
            </a:pPr>
            <a:r>
              <a:rPr lang="en-C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Leprosy</a:t>
            </a:r>
          </a:p>
          <a:p>
            <a:pPr lvl="1">
              <a:buFont typeface="Wingdings" pitchFamily="2" charset="2"/>
              <a:buChar char="q"/>
            </a:pPr>
            <a:r>
              <a:rPr lang="en-CA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Bilharzia</a:t>
            </a:r>
            <a:endParaRPr lang="en-C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http://www.freeinfosociety.com/images/science/physiology/lepros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0177" y="2264948"/>
            <a:ext cx="5363789" cy="4505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3582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/>
              <a:t>AIDS</a:t>
            </a:r>
          </a:p>
          <a:p>
            <a:endParaRPr lang="en-CA" sz="2800" dirty="0"/>
          </a:p>
          <a:p>
            <a:pPr>
              <a:buFont typeface="Wingdings" pitchFamily="2" charset="2"/>
              <a:buChar char="q"/>
            </a:pPr>
            <a:r>
              <a:rPr lang="en-C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 all the infectious diseases, AIDS is the one that has had the most noticeable impact on developing nations.</a:t>
            </a:r>
          </a:p>
          <a:p>
            <a:pPr>
              <a:buFont typeface="Wingdings" pitchFamily="2" charset="2"/>
              <a:buChar char="q"/>
            </a:pPr>
            <a:endParaRPr lang="en-CA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C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some African countries, more than one third of the population is infected with the AIDS virus!</a:t>
            </a:r>
            <a:endParaRPr lang="en-CA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6386" name="Picture 2" descr="http://upload.wikimedia.org/wikipedia/commons/9/90/Africa_HIV-AIDS_300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359516"/>
            <a:ext cx="3286116" cy="34984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358246" cy="6627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/>
              <a:t>Consequences of AIDS</a:t>
            </a:r>
          </a:p>
          <a:p>
            <a:endParaRPr lang="en-CA" sz="2800" dirty="0" smtClean="0"/>
          </a:p>
          <a:p>
            <a:pPr>
              <a:buFont typeface="Wingdings" pitchFamily="2" charset="2"/>
              <a:buChar char="q"/>
            </a:pPr>
            <a:r>
              <a:rPr lang="en-CA" sz="2800" dirty="0" smtClean="0"/>
              <a:t>More than </a:t>
            </a:r>
            <a:r>
              <a:rPr lang="en-CA" sz="2800" dirty="0" smtClean="0">
                <a:solidFill>
                  <a:srgbClr val="FF0000"/>
                </a:solidFill>
              </a:rPr>
              <a:t>7,000 people die every day</a:t>
            </a:r>
            <a:r>
              <a:rPr lang="en-CA" sz="2800" dirty="0" smtClean="0"/>
              <a:t>.  Most of these deaths occur in Africa.</a:t>
            </a:r>
          </a:p>
          <a:p>
            <a:pPr>
              <a:buFont typeface="Wingdings" pitchFamily="2" charset="2"/>
              <a:buChar char="q"/>
            </a:pPr>
            <a:endParaRPr lang="en-CA" sz="2800" dirty="0"/>
          </a:p>
          <a:p>
            <a:pPr>
              <a:buFont typeface="Wingdings" pitchFamily="2" charset="2"/>
              <a:buChar char="q"/>
            </a:pPr>
            <a:r>
              <a:rPr lang="en-CA" sz="2800" dirty="0" smtClean="0"/>
              <a:t>Millions of children in Africa have become </a:t>
            </a:r>
            <a:r>
              <a:rPr lang="en-CA" sz="2800" dirty="0" smtClean="0">
                <a:solidFill>
                  <a:srgbClr val="FF0000"/>
                </a:solidFill>
              </a:rPr>
              <a:t>AIDS orphans</a:t>
            </a:r>
            <a:r>
              <a:rPr lang="en-CA" sz="2800" dirty="0" smtClean="0"/>
              <a:t> – both of their parents have died because of the AIDS virus.</a:t>
            </a:r>
          </a:p>
          <a:p>
            <a:pPr>
              <a:buFont typeface="Wingdings" pitchFamily="2" charset="2"/>
              <a:buChar char="q"/>
            </a:pPr>
            <a:endParaRPr lang="en-CA" sz="2800" dirty="0"/>
          </a:p>
          <a:p>
            <a:pPr>
              <a:buFont typeface="Wingdings" pitchFamily="2" charset="2"/>
              <a:buChar char="q"/>
            </a:pPr>
            <a:r>
              <a:rPr lang="en-CA" sz="2800" dirty="0" smtClean="0"/>
              <a:t>Most of the dead are young adults – potentially productive workers.  The result is that </a:t>
            </a:r>
            <a:r>
              <a:rPr lang="en-CA" sz="2800" dirty="0" smtClean="0">
                <a:solidFill>
                  <a:srgbClr val="FF0000"/>
                </a:solidFill>
              </a:rPr>
              <a:t>too many dependents </a:t>
            </a:r>
            <a:r>
              <a:rPr lang="en-CA" sz="2800" dirty="0" smtClean="0"/>
              <a:t>(old and young) are left with no one to rely on.</a:t>
            </a:r>
          </a:p>
          <a:p>
            <a:pPr>
              <a:buFont typeface="Wingdings" pitchFamily="2" charset="2"/>
              <a:buChar char="q"/>
            </a:pPr>
            <a:endParaRPr lang="en-CA" sz="2800" dirty="0"/>
          </a:p>
          <a:p>
            <a:pPr>
              <a:buFont typeface="Wingdings" pitchFamily="2" charset="2"/>
              <a:buChar char="q"/>
            </a:pPr>
            <a:r>
              <a:rPr lang="en-CA" sz="2800" dirty="0" smtClean="0">
                <a:solidFill>
                  <a:srgbClr val="FF0000"/>
                </a:solidFill>
              </a:rPr>
              <a:t>Life expectancy has fallen </a:t>
            </a:r>
            <a:r>
              <a:rPr lang="en-CA" sz="2800" dirty="0" smtClean="0"/>
              <a:t>by as much as 30 years!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disability-claims.net/images/aids_2004_graph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0"/>
            <a:ext cx="7286644" cy="6904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worldhunger.org/articles/04/images/AIDS_Map_Adults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9113883" cy="5072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gamapserver.who.int/mapLibrary/Files/Maps/HIVPrevalenceGlobal_2005(August06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788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" y="-7"/>
          <a:ext cx="9143995" cy="6858006"/>
        </p:xfrm>
        <a:graphic>
          <a:graphicData uri="http://schemas.openxmlformats.org/drawingml/2006/table">
            <a:tbl>
              <a:tblPr/>
              <a:tblGrid>
                <a:gridCol w="1306285"/>
                <a:gridCol w="1306285"/>
                <a:gridCol w="1306285"/>
                <a:gridCol w="1306285"/>
                <a:gridCol w="1306285"/>
                <a:gridCol w="1306285"/>
                <a:gridCol w="1306285"/>
              </a:tblGrid>
              <a:tr h="1938422">
                <a:tc>
                  <a:txBody>
                    <a:bodyPr/>
                    <a:lstStyle/>
                    <a:p>
                      <a:r>
                        <a:rPr lang="en-CA" sz="1600" b="1"/>
                        <a:t>Country / Territory</a:t>
                      </a:r>
                      <a:endParaRPr lang="en-CA" sz="16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/>
                        <a:t>Ranked by HIV/AIDS population</a:t>
                      </a:r>
                      <a:endParaRPr lang="en-CA" sz="16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/>
                        <a:t>people living with HIV/AIDS</a:t>
                      </a:r>
                      <a:endParaRPr lang="en-CA" sz="16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/>
                        <a:t>Date of Population Data</a:t>
                      </a:r>
                      <a:endParaRPr lang="en-CA" sz="16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/>
                        <a:t>Ranked by prevalence rate</a:t>
                      </a:r>
                      <a:endParaRPr lang="en-CA" sz="16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/>
                        <a:t>HIV/AIDS adult prevalence rate(%)</a:t>
                      </a:r>
                      <a:endParaRPr lang="en-CA" sz="16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/>
                        <a:t>Date of Prevalence Data</a:t>
                      </a:r>
                      <a:endParaRPr lang="en-CA" sz="16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4948">
                <a:tc>
                  <a:txBody>
                    <a:bodyPr/>
                    <a:lstStyle/>
                    <a:p>
                      <a:r>
                        <a:rPr lang="en-CA" sz="1600">
                          <a:hlinkClick r:id="rId2" action="ppaction://hlinkfile" tooltip="World"/>
                        </a:rPr>
                        <a:t>World</a:t>
                      </a:r>
                      <a:endParaRPr lang="en-CA" sz="16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—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/>
                        <a:t>38,217,530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—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—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/>
                        <a:t>0.57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—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4948">
                <a:tc>
                  <a:txBody>
                    <a:bodyPr/>
                    <a:lstStyle/>
                    <a:p>
                      <a:r>
                        <a:rPr lang="en-CA" sz="1600"/>
                        <a:t> </a:t>
                      </a:r>
                      <a:r>
                        <a:rPr lang="en-CA" sz="1600">
                          <a:hlinkClick r:id="rId3" action="ppaction://hlinkfile" tooltip="Swaziland"/>
                        </a:rPr>
                        <a:t>Swaziland</a:t>
                      </a:r>
                      <a:endParaRPr lang="en-CA" sz="16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033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/>
                        <a:t>190,000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2008 est.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001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/>
                        <a:t>26.01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2008 est.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4948">
                <a:tc>
                  <a:txBody>
                    <a:bodyPr/>
                    <a:lstStyle/>
                    <a:p>
                      <a:r>
                        <a:rPr lang="en-CA" sz="1600"/>
                        <a:t> </a:t>
                      </a:r>
                      <a:r>
                        <a:rPr lang="en-CA" sz="1600">
                          <a:hlinkClick r:id="rId4" action="ppaction://hlinkfile" tooltip="Botswana"/>
                        </a:rPr>
                        <a:t>Botswana</a:t>
                      </a:r>
                      <a:endParaRPr lang="en-CA" sz="16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024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/>
                        <a:t>300,000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2008 est.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002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/>
                        <a:t>23.09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2008 est.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4948">
                <a:tc>
                  <a:txBody>
                    <a:bodyPr/>
                    <a:lstStyle/>
                    <a:p>
                      <a:r>
                        <a:rPr lang="en-CA" sz="1600"/>
                        <a:t> </a:t>
                      </a:r>
                      <a:r>
                        <a:rPr lang="en-CA" sz="1600">
                          <a:hlinkClick r:id="rId5" action="ppaction://hlinkfile" tooltip="Lesotho"/>
                        </a:rPr>
                        <a:t>Lesotho</a:t>
                      </a:r>
                      <a:endParaRPr lang="en-CA" sz="16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023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/>
                        <a:t>320,000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2003 est.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003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/>
                        <a:t>28.09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2003 est.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4948">
                <a:tc>
                  <a:txBody>
                    <a:bodyPr/>
                    <a:lstStyle/>
                    <a:p>
                      <a:r>
                        <a:rPr lang="en-CA" sz="1600"/>
                        <a:t> </a:t>
                      </a:r>
                      <a:r>
                        <a:rPr lang="en-CA" sz="1600">
                          <a:hlinkClick r:id="rId6" action="ppaction://hlinkfile" tooltip="Zimbabwe"/>
                        </a:rPr>
                        <a:t>Zimbabwe</a:t>
                      </a:r>
                      <a:endParaRPr lang="en-CA" sz="16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005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/>
                        <a:t>1,800,000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2001 est.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004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/>
                        <a:t>24.06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2001 est.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4948">
                <a:tc>
                  <a:txBody>
                    <a:bodyPr/>
                    <a:lstStyle/>
                    <a:p>
                      <a:r>
                        <a:rPr lang="en-CA" sz="1600"/>
                        <a:t> </a:t>
                      </a:r>
                      <a:r>
                        <a:rPr lang="en-CA" sz="1600">
                          <a:hlinkClick r:id="rId7" action="ppaction://hlinkfile" tooltip="South Africa"/>
                        </a:rPr>
                        <a:t>South Africa</a:t>
                      </a:r>
                      <a:endParaRPr lang="en-CA" sz="16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001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/>
                        <a:t>5,700,000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2003 est.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005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/>
                        <a:t>18.01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2003 est.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4948">
                <a:tc>
                  <a:txBody>
                    <a:bodyPr/>
                    <a:lstStyle/>
                    <a:p>
                      <a:r>
                        <a:rPr lang="en-CA" sz="1600"/>
                        <a:t> </a:t>
                      </a:r>
                      <a:r>
                        <a:rPr lang="en-CA" sz="1600">
                          <a:hlinkClick r:id="rId8" action="ppaction://hlinkfile" tooltip="Namibia"/>
                        </a:rPr>
                        <a:t>Namibia</a:t>
                      </a:r>
                      <a:endParaRPr lang="en-CA" sz="16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031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/>
                        <a:t>200,000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2008 est.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006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/>
                        <a:t>15.03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2008 est.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4948">
                <a:tc>
                  <a:txBody>
                    <a:bodyPr/>
                    <a:lstStyle/>
                    <a:p>
                      <a:r>
                        <a:rPr lang="en-CA" sz="1600"/>
                        <a:t> </a:t>
                      </a:r>
                      <a:r>
                        <a:rPr lang="en-CA" sz="1600">
                          <a:hlinkClick r:id="rId9" action="ppaction://hlinkfile" tooltip="Zambia"/>
                        </a:rPr>
                        <a:t>Zambia</a:t>
                      </a:r>
                      <a:endParaRPr lang="en-CA" sz="16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008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/>
                        <a:t>1,100,000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2008 est.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/>
                        <a:t>007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/>
                        <a:t>15.02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/>
                        <a:t>2008 est.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4578" name="Picture 2" descr="↓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114300" cy="133350"/>
          </a:xfrm>
          <a:prstGeom prst="rect">
            <a:avLst/>
          </a:prstGeom>
          <a:noFill/>
        </p:spPr>
      </p:pic>
      <p:pic>
        <p:nvPicPr>
          <p:cNvPr id="24579" name="Picture 3" descr="↓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114300" cy="133350"/>
          </a:xfrm>
          <a:prstGeom prst="rect">
            <a:avLst/>
          </a:prstGeom>
          <a:noFill/>
        </p:spPr>
      </p:pic>
      <p:pic>
        <p:nvPicPr>
          <p:cNvPr id="24580" name="Picture 4" descr="↓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114300" cy="133350"/>
          </a:xfrm>
          <a:prstGeom prst="rect">
            <a:avLst/>
          </a:prstGeom>
          <a:noFill/>
        </p:spPr>
      </p:pic>
      <p:pic>
        <p:nvPicPr>
          <p:cNvPr id="24581" name="Picture 5" descr="↓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114300" cy="133350"/>
          </a:xfrm>
          <a:prstGeom prst="rect">
            <a:avLst/>
          </a:prstGeom>
          <a:noFill/>
        </p:spPr>
      </p:pic>
      <p:pic>
        <p:nvPicPr>
          <p:cNvPr id="24582" name="Picture 6" descr="↓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114300" cy="133350"/>
          </a:xfrm>
          <a:prstGeom prst="rect">
            <a:avLst/>
          </a:prstGeom>
          <a:noFill/>
        </p:spPr>
      </p:pic>
      <p:pic>
        <p:nvPicPr>
          <p:cNvPr id="24583" name="Picture 7" descr="↓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114300" cy="133350"/>
          </a:xfrm>
          <a:prstGeom prst="rect">
            <a:avLst/>
          </a:prstGeom>
          <a:noFill/>
        </p:spPr>
      </p:pic>
      <p:pic>
        <p:nvPicPr>
          <p:cNvPr id="24584" name="Picture 8" descr="↓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114300" cy="133350"/>
          </a:xfrm>
          <a:prstGeom prst="rect">
            <a:avLst/>
          </a:prstGeom>
          <a:noFill/>
        </p:spPr>
      </p:pic>
      <p:sp>
        <p:nvSpPr>
          <p:cNvPr id="24585" name="AutoShape 9" descr="http://upload.wikimedia.org/wikipedia/commons/thumb/1/1e/Flag_of_Swaziland.svg/22px-Flag_of_Swaziland.svg.png"/>
          <p:cNvSpPr>
            <a:spLocks noChangeAspect="1" noChangeArrowheads="1"/>
          </p:cNvSpPr>
          <p:nvPr/>
        </p:nvSpPr>
        <p:spPr bwMode="auto">
          <a:xfrm>
            <a:off x="0" y="0"/>
            <a:ext cx="209550" cy="142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586" name="AutoShape 10" descr="http://upload.wikimedia.org/wikipedia/commons/thumb/f/fa/Flag_of_Botswana.svg/22px-Flag_of_Botswana.svg.png"/>
          <p:cNvSpPr>
            <a:spLocks noChangeAspect="1" noChangeArrowheads="1"/>
          </p:cNvSpPr>
          <p:nvPr/>
        </p:nvSpPr>
        <p:spPr bwMode="auto">
          <a:xfrm>
            <a:off x="0" y="0"/>
            <a:ext cx="209550" cy="142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587" name="AutoShape 11" descr="http://upload.wikimedia.org/wikipedia/commons/thumb/4/4a/Flag_of_Lesotho.svg/22px-Flag_of_Lesotho.svg.png"/>
          <p:cNvSpPr>
            <a:spLocks noChangeAspect="1" noChangeArrowheads="1"/>
          </p:cNvSpPr>
          <p:nvPr/>
        </p:nvSpPr>
        <p:spPr bwMode="auto">
          <a:xfrm>
            <a:off x="0" y="0"/>
            <a:ext cx="209550" cy="142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588" name="AutoShape 12" descr="http://upload.wikimedia.org/wikipedia/commons/thumb/6/6a/Flag_of_Zimbabwe.svg/22px-Flag_of_Zimbabwe.svg.png"/>
          <p:cNvSpPr>
            <a:spLocks noChangeAspect="1" noChangeArrowheads="1"/>
          </p:cNvSpPr>
          <p:nvPr/>
        </p:nvSpPr>
        <p:spPr bwMode="auto">
          <a:xfrm>
            <a:off x="0" y="0"/>
            <a:ext cx="209550" cy="104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589" name="AutoShape 13" descr="http://upload.wikimedia.org/wikipedia/commons/thumb/a/af/Flag_of_South_Africa.svg/22px-Flag_of_South_Africa.svg.png"/>
          <p:cNvSpPr>
            <a:spLocks noChangeAspect="1" noChangeArrowheads="1"/>
          </p:cNvSpPr>
          <p:nvPr/>
        </p:nvSpPr>
        <p:spPr bwMode="auto">
          <a:xfrm>
            <a:off x="0" y="0"/>
            <a:ext cx="209550" cy="142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590" name="AutoShape 14" descr="http://upload.wikimedia.org/wikipedia/commons/thumb/0/00/Flag_of_Namibia.svg/22px-Flag_of_Namibia.svg.png"/>
          <p:cNvSpPr>
            <a:spLocks noChangeAspect="1" noChangeArrowheads="1"/>
          </p:cNvSpPr>
          <p:nvPr/>
        </p:nvSpPr>
        <p:spPr bwMode="auto">
          <a:xfrm>
            <a:off x="0" y="0"/>
            <a:ext cx="209550" cy="142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591" name="AutoShape 15" descr="http://upload.wikimedia.org/wikipedia/commons/thumb/0/06/Flag_of_Zambia.svg/22px-Flag_of_Zambia.svg.png"/>
          <p:cNvSpPr>
            <a:spLocks noChangeAspect="1" noChangeArrowheads="1"/>
          </p:cNvSpPr>
          <p:nvPr/>
        </p:nvSpPr>
        <p:spPr bwMode="auto">
          <a:xfrm>
            <a:off x="0" y="0"/>
            <a:ext cx="209550" cy="142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389</Words>
  <Application>Microsoft Office PowerPoint</Application>
  <PresentationFormat>On-screen Show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Health Crisis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Essay – Preview</vt:lpstr>
    </vt:vector>
  </TitlesOfParts>
  <Company>School District 35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Health Crisis </dc:title>
  <dc:creator>gcostopoulos</dc:creator>
  <cp:lastModifiedBy>Phaidra</cp:lastModifiedBy>
  <cp:revision>18</cp:revision>
  <dcterms:created xsi:type="dcterms:W3CDTF">2008-12-17T18:23:47Z</dcterms:created>
  <dcterms:modified xsi:type="dcterms:W3CDTF">2014-02-11T17:31:00Z</dcterms:modified>
</cp:coreProperties>
</file>