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3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49BC-CCD8-4966-891B-B8505AEC894A}" type="datetimeFigureOut">
              <a:rPr lang="en-US" smtClean="0"/>
              <a:t>2/10/2014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D07D-ECD6-43E0-A33B-9BF5F3A0F6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49BC-CCD8-4966-891B-B8505AEC894A}" type="datetimeFigureOut">
              <a:rPr lang="en-US" smtClean="0"/>
              <a:t>2/10/2014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D07D-ECD6-43E0-A33B-9BF5F3A0F6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49BC-CCD8-4966-891B-B8505AEC894A}" type="datetimeFigureOut">
              <a:rPr lang="en-US" smtClean="0"/>
              <a:t>2/10/2014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D07D-ECD6-43E0-A33B-9BF5F3A0F6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49BC-CCD8-4966-891B-B8505AEC894A}" type="datetimeFigureOut">
              <a:rPr lang="en-US" smtClean="0"/>
              <a:t>2/10/2014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D07D-ECD6-43E0-A33B-9BF5F3A0F6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49BC-CCD8-4966-891B-B8505AEC894A}" type="datetimeFigureOut">
              <a:rPr lang="en-US" smtClean="0"/>
              <a:t>2/10/2014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D07D-ECD6-43E0-A33B-9BF5F3A0F6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49BC-CCD8-4966-891B-B8505AEC894A}" type="datetimeFigureOut">
              <a:rPr lang="en-US" smtClean="0"/>
              <a:t>2/10/2014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D07D-ECD6-43E0-A33B-9BF5F3A0F6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49BC-CCD8-4966-891B-B8505AEC894A}" type="datetimeFigureOut">
              <a:rPr lang="en-US" smtClean="0"/>
              <a:t>2/10/2014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D07D-ECD6-43E0-A33B-9BF5F3A0F6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49BC-CCD8-4966-891B-B8505AEC894A}" type="datetimeFigureOut">
              <a:rPr lang="en-US" smtClean="0"/>
              <a:t>2/10/2014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D07D-ECD6-43E0-A33B-9BF5F3A0F6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49BC-CCD8-4966-891B-B8505AEC894A}" type="datetimeFigureOut">
              <a:rPr lang="en-US" smtClean="0"/>
              <a:t>2/10/2014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D07D-ECD6-43E0-A33B-9BF5F3A0F6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49BC-CCD8-4966-891B-B8505AEC894A}" type="datetimeFigureOut">
              <a:rPr lang="en-US" smtClean="0"/>
              <a:t>2/10/2014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D07D-ECD6-43E0-A33B-9BF5F3A0F6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49BC-CCD8-4966-891B-B8505AEC894A}" type="datetimeFigureOut">
              <a:rPr lang="en-US" smtClean="0"/>
              <a:t>2/10/2014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D07D-ECD6-43E0-A33B-9BF5F3A0F6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A49BC-CCD8-4966-891B-B8505AEC894A}" type="datetimeFigureOut">
              <a:rPr lang="en-US" smtClean="0"/>
              <a:t>2/10/2014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1D07D-ECD6-43E0-A33B-9BF5F3A0F64D}" type="slidenum">
              <a:rPr lang="en-CA" smtClean="0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 of Poverty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Developing Countries</a:t>
            </a:r>
            <a:endParaRPr lang="en-C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themwambafamilyfoundation.org/mediac/400_0/media/child$20soldier$2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0"/>
            <a:ext cx="528638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642918"/>
            <a:ext cx="7858180" cy="5969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C00000"/>
                </a:solidFill>
              </a:rPr>
              <a:t>Under-five Mortality</a:t>
            </a:r>
          </a:p>
          <a:p>
            <a:endParaRPr lang="en-CA" sz="2800" dirty="0"/>
          </a:p>
          <a:p>
            <a:pPr>
              <a:buFont typeface="Wingdings" pitchFamily="2" charset="2"/>
              <a:buChar char="v"/>
            </a:pPr>
            <a:r>
              <a:rPr lang="en-CA" sz="2800" dirty="0" smtClean="0"/>
              <a:t>This is the principal measurement of how good or bad the situation is for children in a country.</a:t>
            </a:r>
          </a:p>
          <a:p>
            <a:pPr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It measures the number of children under age 5 who die every year compared to the total population of children in that age group.</a:t>
            </a:r>
          </a:p>
          <a:p>
            <a:pPr lvl="1"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Most deaths to children under five occur because of </a:t>
            </a:r>
          </a:p>
          <a:p>
            <a:pPr lvl="3">
              <a:buFont typeface="Wingdings" pitchFamily="2" charset="2"/>
              <a:buChar char="v"/>
            </a:pPr>
            <a:r>
              <a:rPr lang="en-CA" sz="2800" dirty="0" smtClean="0">
                <a:solidFill>
                  <a:srgbClr val="C00000"/>
                </a:solidFill>
              </a:rPr>
              <a:t>Diarrhoea</a:t>
            </a:r>
          </a:p>
          <a:p>
            <a:pPr lvl="3">
              <a:buFont typeface="Wingdings" pitchFamily="2" charset="2"/>
              <a:buChar char="v"/>
            </a:pPr>
            <a:r>
              <a:rPr lang="en-CA" sz="2800" dirty="0" smtClean="0">
                <a:solidFill>
                  <a:srgbClr val="C00000"/>
                </a:solidFill>
              </a:rPr>
              <a:t>Malaria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who.int/entity/healthinfo/statistics/01.whostat2005map_under5mortal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642918"/>
            <a:ext cx="78581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/>
              <a:t>The Position of Women</a:t>
            </a:r>
          </a:p>
          <a:p>
            <a:endParaRPr lang="en-CA" sz="2800" dirty="0"/>
          </a:p>
          <a:p>
            <a:pPr>
              <a:buFont typeface="Wingdings" pitchFamily="2" charset="2"/>
              <a:buChar char="v"/>
            </a:pPr>
            <a:r>
              <a:rPr lang="en-CA" sz="2800" dirty="0" smtClean="0"/>
              <a:t>Most developing countries have male-dominated societies.</a:t>
            </a:r>
          </a:p>
          <a:p>
            <a:pPr>
              <a:buFont typeface="Wingdings" pitchFamily="2" charset="2"/>
              <a:buChar char="v"/>
            </a:pPr>
            <a:endParaRPr lang="en-CA" sz="2800" dirty="0" smtClean="0"/>
          </a:p>
          <a:p>
            <a:pPr>
              <a:buFont typeface="Wingdings" pitchFamily="2" charset="2"/>
              <a:buChar char="v"/>
            </a:pPr>
            <a:r>
              <a:rPr lang="en-CA" sz="2800" dirty="0" smtClean="0"/>
              <a:t>Result:  Women have </a:t>
            </a:r>
            <a:r>
              <a:rPr lang="en-CA" sz="2800" dirty="0" smtClean="0">
                <a:solidFill>
                  <a:srgbClr val="FF0000"/>
                </a:solidFill>
              </a:rPr>
              <a:t>lower status </a:t>
            </a:r>
            <a:r>
              <a:rPr lang="en-CA" sz="2800" dirty="0" smtClean="0"/>
              <a:t>than men.</a:t>
            </a:r>
          </a:p>
          <a:p>
            <a:pPr lvl="2">
              <a:buFont typeface="Wingdings" pitchFamily="2" charset="2"/>
              <a:buChar char="v"/>
            </a:pPr>
            <a:r>
              <a:rPr lang="en-CA" sz="2800" dirty="0" smtClean="0"/>
              <a:t>Women have </a:t>
            </a:r>
            <a:r>
              <a:rPr lang="en-CA" sz="2800" dirty="0" smtClean="0">
                <a:solidFill>
                  <a:srgbClr val="FF0000"/>
                </a:solidFill>
              </a:rPr>
              <a:t>no legal rights</a:t>
            </a:r>
          </a:p>
          <a:p>
            <a:pPr lvl="2">
              <a:buFont typeface="Wingdings" pitchFamily="2" charset="2"/>
              <a:buChar char="v"/>
            </a:pPr>
            <a:r>
              <a:rPr lang="en-CA" sz="2800" dirty="0" smtClean="0"/>
              <a:t>Women are treated as </a:t>
            </a:r>
            <a:r>
              <a:rPr lang="en-CA" sz="2800" dirty="0" smtClean="0">
                <a:solidFill>
                  <a:srgbClr val="FF0000"/>
                </a:solidFill>
              </a:rPr>
              <a:t>property</a:t>
            </a:r>
          </a:p>
          <a:p>
            <a:pPr lvl="2">
              <a:buFont typeface="Wingdings" pitchFamily="2" charset="2"/>
              <a:buChar char="v"/>
            </a:pPr>
            <a:endParaRPr lang="en-CA" sz="2800" dirty="0" smtClean="0"/>
          </a:p>
          <a:p>
            <a:pPr>
              <a:buFont typeface="Wingdings" pitchFamily="2" charset="2"/>
              <a:buChar char="v"/>
            </a:pPr>
            <a:r>
              <a:rPr lang="en-CA" sz="2800" dirty="0" smtClean="0"/>
              <a:t>Women and children often eat only what is leftover after the men have finished their meals.</a:t>
            </a:r>
          </a:p>
          <a:p>
            <a:pPr>
              <a:buFont typeface="Wingdings" pitchFamily="2" charset="2"/>
              <a:buChar char="v"/>
            </a:pPr>
            <a:endParaRPr lang="en-CA" sz="2800" dirty="0"/>
          </a:p>
          <a:p>
            <a:pPr>
              <a:buFont typeface="Wingdings" pitchFamily="2" charset="2"/>
              <a:buChar char="v"/>
            </a:pPr>
            <a:r>
              <a:rPr lang="en-CA" sz="2800" dirty="0" smtClean="0"/>
              <a:t>Result:  </a:t>
            </a:r>
            <a:r>
              <a:rPr lang="en-CA" sz="2800" dirty="0" smtClean="0">
                <a:solidFill>
                  <a:srgbClr val="FF0000"/>
                </a:solidFill>
              </a:rPr>
              <a:t>Malnutrition</a:t>
            </a:r>
            <a:endParaRPr lang="en-CA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642918"/>
            <a:ext cx="78581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/>
              <a:t>The Position of Women</a:t>
            </a:r>
          </a:p>
          <a:p>
            <a:endParaRPr lang="en-CA" sz="2800" dirty="0"/>
          </a:p>
          <a:p>
            <a:pPr>
              <a:buFont typeface="Wingdings" pitchFamily="2" charset="2"/>
              <a:buChar char="v"/>
            </a:pPr>
            <a:r>
              <a:rPr lang="en-CA" sz="2800" dirty="0" smtClean="0"/>
              <a:t>Because of their lower status, women </a:t>
            </a:r>
          </a:p>
          <a:p>
            <a:pPr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Often </a:t>
            </a:r>
            <a:r>
              <a:rPr lang="en-CA" sz="2800" dirty="0" smtClean="0">
                <a:solidFill>
                  <a:srgbClr val="C00000"/>
                </a:solidFill>
              </a:rPr>
              <a:t>work for 12-15 hours </a:t>
            </a:r>
            <a:r>
              <a:rPr lang="en-CA" sz="2800" dirty="0" smtClean="0"/>
              <a:t>a day to ensure the survival of their family.</a:t>
            </a:r>
          </a:p>
          <a:p>
            <a:pPr lvl="1"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Have very </a:t>
            </a:r>
            <a:r>
              <a:rPr lang="en-CA" sz="2800" dirty="0" smtClean="0">
                <a:solidFill>
                  <a:srgbClr val="C00000"/>
                </a:solidFill>
              </a:rPr>
              <a:t>limited access to education</a:t>
            </a:r>
          </a:p>
          <a:p>
            <a:pPr lvl="1"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Are forced to </a:t>
            </a:r>
            <a:r>
              <a:rPr lang="en-CA" sz="2800" dirty="0" smtClean="0">
                <a:solidFill>
                  <a:srgbClr val="C00000"/>
                </a:solidFill>
              </a:rPr>
              <a:t>marry at very young ages</a:t>
            </a:r>
            <a:endParaRPr lang="en-CA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285728"/>
            <a:ext cx="785818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/>
              <a:t>How can we improve this situation?</a:t>
            </a:r>
          </a:p>
          <a:p>
            <a:endParaRPr lang="en-CA" sz="2800" dirty="0"/>
          </a:p>
          <a:p>
            <a:pPr>
              <a:buFont typeface="Wingdings" pitchFamily="2" charset="2"/>
              <a:buChar char="v"/>
            </a:pPr>
            <a:r>
              <a:rPr lang="en-CA" sz="2800" dirty="0" smtClean="0"/>
              <a:t>The key is </a:t>
            </a:r>
            <a:r>
              <a:rPr lang="en-CA" sz="2800" dirty="0" smtClean="0">
                <a:solidFill>
                  <a:srgbClr val="C00000"/>
                </a:solidFill>
              </a:rPr>
              <a:t>education</a:t>
            </a:r>
            <a:r>
              <a:rPr lang="en-CA" sz="2800" dirty="0" smtClean="0"/>
              <a:t>!</a:t>
            </a:r>
          </a:p>
          <a:p>
            <a:pPr>
              <a:buFont typeface="Wingdings" pitchFamily="2" charset="2"/>
              <a:buChar char="v"/>
            </a:pPr>
            <a:endParaRPr lang="en-CA" sz="2800" dirty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Studies show that educated women have </a:t>
            </a:r>
            <a:r>
              <a:rPr lang="en-CA" sz="2800" dirty="0" smtClean="0">
                <a:solidFill>
                  <a:srgbClr val="C00000"/>
                </a:solidFill>
              </a:rPr>
              <a:t>fewer children</a:t>
            </a:r>
            <a:r>
              <a:rPr lang="en-CA" sz="2800" dirty="0" smtClean="0"/>
              <a:t>.</a:t>
            </a:r>
          </a:p>
          <a:p>
            <a:pPr lvl="2">
              <a:buFont typeface="Wingdings" pitchFamily="2" charset="2"/>
              <a:buChar char="v"/>
            </a:pPr>
            <a:r>
              <a:rPr lang="en-CA" sz="2800" dirty="0" smtClean="0"/>
              <a:t>They marry later and have children later.</a:t>
            </a:r>
          </a:p>
          <a:p>
            <a:pPr lvl="2">
              <a:buFont typeface="Wingdings" pitchFamily="2" charset="2"/>
              <a:buChar char="v"/>
            </a:pPr>
            <a:r>
              <a:rPr lang="en-CA" sz="2800" dirty="0" smtClean="0"/>
              <a:t>They are more aware of how to prevent pregnancy.</a:t>
            </a:r>
          </a:p>
          <a:p>
            <a:pPr lvl="2">
              <a:buFont typeface="Wingdings" pitchFamily="2" charset="2"/>
              <a:buChar char="v"/>
            </a:pPr>
            <a:r>
              <a:rPr lang="en-CA" sz="2800" dirty="0" smtClean="0"/>
              <a:t>They are more aware of the difficulties involved in raising a large family.</a:t>
            </a:r>
          </a:p>
          <a:p>
            <a:pPr lvl="2">
              <a:buFont typeface="Wingdings" pitchFamily="2" charset="2"/>
              <a:buChar char="v"/>
            </a:pPr>
            <a:endParaRPr lang="en-CA" sz="2800" dirty="0" smtClean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Having fewer children allows mothers to have </a:t>
            </a:r>
            <a:r>
              <a:rPr lang="en-CA" sz="2800" dirty="0" smtClean="0">
                <a:solidFill>
                  <a:srgbClr val="C00000"/>
                </a:solidFill>
              </a:rPr>
              <a:t>more time to focus on improving their family’s standard of living</a:t>
            </a:r>
            <a:r>
              <a:rPr lang="en-CA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857232"/>
            <a:ext cx="78581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/>
              <a:t>How can we improve this situation?</a:t>
            </a:r>
          </a:p>
          <a:p>
            <a:endParaRPr lang="en-CA" sz="2800" dirty="0"/>
          </a:p>
          <a:p>
            <a:pPr>
              <a:buFont typeface="Wingdings" pitchFamily="2" charset="2"/>
              <a:buChar char="v"/>
            </a:pPr>
            <a:r>
              <a:rPr lang="en-CA" sz="2800" dirty="0" smtClean="0"/>
              <a:t>Educated mothers also have another advantage:</a:t>
            </a:r>
          </a:p>
          <a:p>
            <a:pPr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They are more knowledgeable, so their </a:t>
            </a:r>
            <a:r>
              <a:rPr lang="en-CA" sz="2800" dirty="0" smtClean="0">
                <a:solidFill>
                  <a:srgbClr val="C00000"/>
                </a:solidFill>
              </a:rPr>
              <a:t>children are more likely to survive</a:t>
            </a:r>
            <a:r>
              <a:rPr lang="en-CA" sz="2800" dirty="0" smtClean="0"/>
              <a:t>!</a:t>
            </a:r>
          </a:p>
          <a:p>
            <a:pPr lvl="1"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They know more about immunization, medical care, clean water, and good nutrition</a:t>
            </a:r>
          </a:p>
          <a:p>
            <a:pPr lvl="1"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Since their children are more likely to survive, they are </a:t>
            </a:r>
            <a:r>
              <a:rPr lang="en-CA" sz="2800" dirty="0" smtClean="0">
                <a:solidFill>
                  <a:srgbClr val="C00000"/>
                </a:solidFill>
              </a:rPr>
              <a:t>less likely to have more children</a:t>
            </a:r>
            <a:r>
              <a:rPr lang="en-CA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857232"/>
            <a:ext cx="78581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/>
              <a:t>The Situation of Children</a:t>
            </a:r>
          </a:p>
          <a:p>
            <a:endParaRPr lang="en-CA" sz="2800" dirty="0"/>
          </a:p>
          <a:p>
            <a:pPr>
              <a:buFont typeface="Wingdings" pitchFamily="2" charset="2"/>
              <a:buChar char="v"/>
            </a:pPr>
            <a:r>
              <a:rPr lang="en-CA" sz="2800" dirty="0" smtClean="0"/>
              <a:t>Children are always the first victims of poverty and underdevelopment:</a:t>
            </a:r>
          </a:p>
          <a:p>
            <a:pPr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>
                <a:solidFill>
                  <a:srgbClr val="C00000"/>
                </a:solidFill>
              </a:rPr>
              <a:t>Famine, disease, and war often kill more children than adults</a:t>
            </a:r>
            <a:r>
              <a:rPr lang="en-CA" sz="2800" dirty="0" smtClean="0"/>
              <a:t>.</a:t>
            </a:r>
          </a:p>
          <a:p>
            <a:pPr lvl="1"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Children are also the first to be taken advantage of during a time of need.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857232"/>
            <a:ext cx="78581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/>
              <a:t>The Situation of Children</a:t>
            </a:r>
          </a:p>
          <a:p>
            <a:endParaRPr lang="en-CA" sz="2800" dirty="0"/>
          </a:p>
          <a:p>
            <a:pPr>
              <a:buFont typeface="Wingdings" pitchFamily="2" charset="2"/>
              <a:buChar char="v"/>
            </a:pPr>
            <a:r>
              <a:rPr lang="en-CA" sz="2800" dirty="0" smtClean="0"/>
              <a:t>Children in developing countries face the following obstacles:</a:t>
            </a:r>
          </a:p>
          <a:p>
            <a:pPr lvl="1"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Few educational opportunities</a:t>
            </a:r>
          </a:p>
          <a:p>
            <a:pPr lvl="1">
              <a:buFont typeface="Wingdings" pitchFamily="2" charset="2"/>
              <a:buChar char="v"/>
            </a:pPr>
            <a:endParaRPr lang="en-CA" sz="2800" dirty="0" smtClean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Weak immune systems due to malnutrition</a:t>
            </a:r>
          </a:p>
          <a:p>
            <a:pPr lvl="1">
              <a:buFont typeface="Wingdings" pitchFamily="2" charset="2"/>
              <a:buChar char="v"/>
            </a:pPr>
            <a:endParaRPr lang="en-CA" sz="2800" dirty="0" smtClean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Higher risk of disease</a:t>
            </a:r>
          </a:p>
          <a:p>
            <a:pPr lvl="1">
              <a:buFont typeface="Wingdings" pitchFamily="2" charset="2"/>
              <a:buChar char="v"/>
            </a:pPr>
            <a:endParaRPr lang="en-CA" sz="2800" dirty="0" smtClean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Exploitation by adults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857232"/>
            <a:ext cx="78581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/>
              <a:t>The Situation of Children</a:t>
            </a:r>
          </a:p>
          <a:p>
            <a:endParaRPr lang="en-CA" sz="2800" dirty="0"/>
          </a:p>
          <a:p>
            <a:pPr>
              <a:buFont typeface="Wingdings" pitchFamily="2" charset="2"/>
              <a:buChar char="v"/>
            </a:pPr>
            <a:r>
              <a:rPr lang="en-CA" sz="2800" dirty="0" smtClean="0"/>
              <a:t>How do adults exploit children in developing countries?</a:t>
            </a:r>
          </a:p>
          <a:p>
            <a:pPr lvl="1"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Used as </a:t>
            </a:r>
            <a:r>
              <a:rPr lang="en-CA" sz="2800" dirty="0" smtClean="0">
                <a:solidFill>
                  <a:srgbClr val="C00000"/>
                </a:solidFill>
              </a:rPr>
              <a:t>child labour</a:t>
            </a:r>
          </a:p>
          <a:p>
            <a:pPr lvl="1"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Sold into the </a:t>
            </a:r>
            <a:r>
              <a:rPr lang="en-CA" sz="2800" dirty="0" smtClean="0">
                <a:solidFill>
                  <a:srgbClr val="C00000"/>
                </a:solidFill>
              </a:rPr>
              <a:t>sex trade</a:t>
            </a:r>
          </a:p>
          <a:p>
            <a:pPr lvl="1">
              <a:buFont typeface="Wingdings" pitchFamily="2" charset="2"/>
              <a:buChar char="v"/>
            </a:pPr>
            <a:endParaRPr lang="en-CA" sz="2800" dirty="0"/>
          </a:p>
          <a:p>
            <a:pPr lvl="1">
              <a:buFont typeface="Wingdings" pitchFamily="2" charset="2"/>
              <a:buChar char="v"/>
            </a:pPr>
            <a:r>
              <a:rPr lang="en-CA" sz="2800" dirty="0" smtClean="0"/>
              <a:t>Forced into war (</a:t>
            </a:r>
            <a:r>
              <a:rPr lang="en-CA" sz="2800" dirty="0" smtClean="0">
                <a:solidFill>
                  <a:srgbClr val="C00000"/>
                </a:solidFill>
              </a:rPr>
              <a:t>child soldiers</a:t>
            </a:r>
            <a:r>
              <a:rPr lang="en-CA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hobotraveler.com/uploaded_images/207-92-togo-children-washing-clothes-7344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388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Consequences of Poverty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 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Consequences of Poverty</dc:title>
  <dc:creator>gcostopoulos</dc:creator>
  <cp:lastModifiedBy>Phaidra</cp:lastModifiedBy>
  <cp:revision>29</cp:revision>
  <dcterms:created xsi:type="dcterms:W3CDTF">2008-12-12T19:23:56Z</dcterms:created>
  <dcterms:modified xsi:type="dcterms:W3CDTF">2014-02-11T02:03:53Z</dcterms:modified>
</cp:coreProperties>
</file>