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2"/>
  </p:notesMasterIdLst>
  <p:sldIdLst>
    <p:sldId id="256" r:id="rId2"/>
    <p:sldId id="260" r:id="rId3"/>
    <p:sldId id="274" r:id="rId4"/>
    <p:sldId id="258" r:id="rId5"/>
    <p:sldId id="261" r:id="rId6"/>
    <p:sldId id="275" r:id="rId7"/>
    <p:sldId id="273" r:id="rId8"/>
    <p:sldId id="259" r:id="rId9"/>
    <p:sldId id="276" r:id="rId10"/>
    <p:sldId id="262" r:id="rId11"/>
    <p:sldId id="277" r:id="rId12"/>
    <p:sldId id="279" r:id="rId13"/>
    <p:sldId id="278" r:id="rId14"/>
    <p:sldId id="263" r:id="rId15"/>
    <p:sldId id="281" r:id="rId16"/>
    <p:sldId id="282" r:id="rId17"/>
    <p:sldId id="264" r:id="rId18"/>
    <p:sldId id="283" r:id="rId19"/>
    <p:sldId id="265" r:id="rId20"/>
    <p:sldId id="285" r:id="rId21"/>
    <p:sldId id="287" r:id="rId22"/>
    <p:sldId id="284" r:id="rId23"/>
    <p:sldId id="286" r:id="rId24"/>
    <p:sldId id="288" r:id="rId25"/>
    <p:sldId id="318" r:id="rId26"/>
    <p:sldId id="303" r:id="rId27"/>
    <p:sldId id="266" r:id="rId28"/>
    <p:sldId id="305" r:id="rId29"/>
    <p:sldId id="307" r:id="rId30"/>
    <p:sldId id="308" r:id="rId31"/>
    <p:sldId id="310" r:id="rId32"/>
    <p:sldId id="306" r:id="rId33"/>
    <p:sldId id="312" r:id="rId34"/>
    <p:sldId id="299" r:id="rId35"/>
    <p:sldId id="291" r:id="rId36"/>
    <p:sldId id="314" r:id="rId37"/>
    <p:sldId id="272" r:id="rId38"/>
    <p:sldId id="293" r:id="rId39"/>
    <p:sldId id="300" r:id="rId40"/>
    <p:sldId id="316" r:id="rId41"/>
    <p:sldId id="317" r:id="rId42"/>
    <p:sldId id="295" r:id="rId43"/>
    <p:sldId id="297" r:id="rId44"/>
    <p:sldId id="301" r:id="rId45"/>
    <p:sldId id="298" r:id="rId46"/>
    <p:sldId id="289" r:id="rId47"/>
    <p:sldId id="269" r:id="rId48"/>
    <p:sldId id="296" r:id="rId49"/>
    <p:sldId id="319" r:id="rId50"/>
    <p:sldId id="26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474"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03953-1618-4D08-BBB5-A09F2C104E2C}" type="datetimeFigureOut">
              <a:rPr lang="en-CA" smtClean="0"/>
              <a:t>2015-03-10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F3EE7-F890-4816-834E-87E763A6BC3B}" type="slidenum">
              <a:rPr lang="en-CA" smtClean="0"/>
              <a:t>‹#›</a:t>
            </a:fld>
            <a:endParaRPr lang="en-CA"/>
          </a:p>
        </p:txBody>
      </p:sp>
    </p:spTree>
    <p:extLst>
      <p:ext uri="{BB962C8B-B14F-4D97-AF65-F5344CB8AC3E}">
        <p14:creationId xmlns:p14="http://schemas.microsoft.com/office/powerpoint/2010/main" val="304806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http://www.britannica.com/EBchecked/topic/469724/Pontiac</a:t>
            </a:r>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2</a:t>
            </a:fld>
            <a:endParaRPr lang="en-CA"/>
          </a:p>
        </p:txBody>
      </p:sp>
    </p:spTree>
    <p:extLst>
      <p:ext uri="{BB962C8B-B14F-4D97-AF65-F5344CB8AC3E}">
        <p14:creationId xmlns:p14="http://schemas.microsoft.com/office/powerpoint/2010/main" val="67251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http://www.exodus2013.co.uk/the-great-migration-of-canada/</a:t>
            </a:r>
            <a:endParaRPr lang="en-CA"/>
          </a:p>
        </p:txBody>
      </p:sp>
      <p:sp>
        <p:nvSpPr>
          <p:cNvPr id="4" name="Slide Number Placeholder 3"/>
          <p:cNvSpPr>
            <a:spLocks noGrp="1"/>
          </p:cNvSpPr>
          <p:nvPr>
            <p:ph type="sldNum" sz="quarter" idx="10"/>
          </p:nvPr>
        </p:nvSpPr>
        <p:spPr/>
        <p:txBody>
          <a:bodyPr/>
          <a:lstStyle/>
          <a:p>
            <a:fld id="{FE4F3EE7-F890-4816-834E-87E763A6BC3B}" type="slidenum">
              <a:rPr lang="en-CA" smtClean="0"/>
              <a:t>18</a:t>
            </a:fld>
            <a:endParaRPr lang="en-CA"/>
          </a:p>
        </p:txBody>
      </p:sp>
    </p:spTree>
    <p:extLst>
      <p:ext uri="{BB962C8B-B14F-4D97-AF65-F5344CB8AC3E}">
        <p14:creationId xmlns:p14="http://schemas.microsoft.com/office/powerpoint/2010/main" val="127539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http://www.slideshare.net/esample458/history-of-canada-colonization-and?related=1</a:t>
            </a:r>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35</a:t>
            </a:fld>
            <a:endParaRPr lang="en-CA"/>
          </a:p>
        </p:txBody>
      </p:sp>
    </p:spTree>
    <p:extLst>
      <p:ext uri="{BB962C8B-B14F-4D97-AF65-F5344CB8AC3E}">
        <p14:creationId xmlns:p14="http://schemas.microsoft.com/office/powerpoint/2010/main" val="348713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http://www.slideshare.net/esample458/history-of-canada-colonization-and?related=1</a:t>
            </a:r>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37</a:t>
            </a:fld>
            <a:endParaRPr lang="en-CA"/>
          </a:p>
        </p:txBody>
      </p:sp>
    </p:spTree>
    <p:extLst>
      <p:ext uri="{BB962C8B-B14F-4D97-AF65-F5344CB8AC3E}">
        <p14:creationId xmlns:p14="http://schemas.microsoft.com/office/powerpoint/2010/main" val="348713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http://www.britannica.com/EBchecked/topic/469724/Pontiac</a:t>
            </a:r>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3</a:t>
            </a:fld>
            <a:endParaRPr lang="en-CA"/>
          </a:p>
        </p:txBody>
      </p:sp>
    </p:spTree>
    <p:extLst>
      <p:ext uri="{BB962C8B-B14F-4D97-AF65-F5344CB8AC3E}">
        <p14:creationId xmlns:p14="http://schemas.microsoft.com/office/powerpoint/2010/main" val="67251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http://www.biographi.ca/en/bio/thayendanegea_5E.html</a:t>
            </a:r>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5</a:t>
            </a:fld>
            <a:endParaRPr lang="en-CA"/>
          </a:p>
        </p:txBody>
      </p:sp>
    </p:spTree>
    <p:extLst>
      <p:ext uri="{BB962C8B-B14F-4D97-AF65-F5344CB8AC3E}">
        <p14:creationId xmlns:p14="http://schemas.microsoft.com/office/powerpoint/2010/main" val="230448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http://www.eighteentwelve.ca/?q=eng/Topic/6</a:t>
            </a:r>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6</a:t>
            </a:fld>
            <a:endParaRPr lang="en-CA"/>
          </a:p>
        </p:txBody>
      </p:sp>
    </p:spTree>
    <p:extLst>
      <p:ext uri="{BB962C8B-B14F-4D97-AF65-F5344CB8AC3E}">
        <p14:creationId xmlns:p14="http://schemas.microsoft.com/office/powerpoint/2010/main" val="230448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http://www.eighteentwelve.ca/?q=eng/Topic/6</a:t>
            </a:r>
          </a:p>
          <a:p>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8</a:t>
            </a:fld>
            <a:endParaRPr lang="en-CA"/>
          </a:p>
        </p:txBody>
      </p:sp>
    </p:spTree>
    <p:extLst>
      <p:ext uri="{BB962C8B-B14F-4D97-AF65-F5344CB8AC3E}">
        <p14:creationId xmlns:p14="http://schemas.microsoft.com/office/powerpoint/2010/main" val="87606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http://www.eighteentwelve.ca/?q=eng/Topic/6</a:t>
            </a:r>
          </a:p>
          <a:p>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9</a:t>
            </a:fld>
            <a:endParaRPr lang="en-CA"/>
          </a:p>
        </p:txBody>
      </p:sp>
    </p:spTree>
    <p:extLst>
      <p:ext uri="{BB962C8B-B14F-4D97-AF65-F5344CB8AC3E}">
        <p14:creationId xmlns:p14="http://schemas.microsoft.com/office/powerpoint/2010/main" val="87606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http://www.history.com/topics/manifest-destiny</a:t>
            </a:r>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11</a:t>
            </a:fld>
            <a:endParaRPr lang="en-CA"/>
          </a:p>
        </p:txBody>
      </p:sp>
    </p:spTree>
    <p:extLst>
      <p:ext uri="{BB962C8B-B14F-4D97-AF65-F5344CB8AC3E}">
        <p14:creationId xmlns:p14="http://schemas.microsoft.com/office/powerpoint/2010/main" val="253863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http://www.history.com/topics/manifest-destiny</a:t>
            </a:r>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12</a:t>
            </a:fld>
            <a:endParaRPr lang="en-CA"/>
          </a:p>
        </p:txBody>
      </p:sp>
    </p:spTree>
    <p:extLst>
      <p:ext uri="{BB962C8B-B14F-4D97-AF65-F5344CB8AC3E}">
        <p14:creationId xmlns:p14="http://schemas.microsoft.com/office/powerpoint/2010/main" val="253863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http://www.exodus2013.co.uk/the-great-migration-of-canada/</a:t>
            </a:r>
            <a:endParaRPr lang="en-CA" dirty="0"/>
          </a:p>
        </p:txBody>
      </p:sp>
      <p:sp>
        <p:nvSpPr>
          <p:cNvPr id="4" name="Slide Number Placeholder 3"/>
          <p:cNvSpPr>
            <a:spLocks noGrp="1"/>
          </p:cNvSpPr>
          <p:nvPr>
            <p:ph type="sldNum" sz="quarter" idx="10"/>
          </p:nvPr>
        </p:nvSpPr>
        <p:spPr/>
        <p:txBody>
          <a:bodyPr/>
          <a:lstStyle/>
          <a:p>
            <a:fld id="{FE4F3EE7-F890-4816-834E-87E763A6BC3B}" type="slidenum">
              <a:rPr lang="en-CA" smtClean="0"/>
              <a:t>17</a:t>
            </a:fld>
            <a:endParaRPr lang="en-CA"/>
          </a:p>
        </p:txBody>
      </p:sp>
    </p:spTree>
    <p:extLst>
      <p:ext uri="{BB962C8B-B14F-4D97-AF65-F5344CB8AC3E}">
        <p14:creationId xmlns:p14="http://schemas.microsoft.com/office/powerpoint/2010/main" val="1275394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5F6DA1-4853-4FC5-9399-E4F19A1025B0}" type="datetimeFigureOut">
              <a:rPr lang="en-CA" smtClean="0"/>
              <a:t>2015-03-10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162A35-5A72-4E3C-8AC2-C1CAB3752896}"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F6DA1-4853-4FC5-9399-E4F19A1025B0}" type="datetimeFigureOut">
              <a:rPr lang="en-CA" smtClean="0"/>
              <a:t>2015-03-10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162A35-5A72-4E3C-8AC2-C1CAB3752896}"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F6DA1-4853-4FC5-9399-E4F19A1025B0}" type="datetimeFigureOut">
              <a:rPr lang="en-CA" smtClean="0"/>
              <a:t>2015-03-10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162A35-5A72-4E3C-8AC2-C1CAB3752896}"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90800"/>
            <a:ext cx="3810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772400" y="6400800"/>
            <a:ext cx="1219200" cy="457200"/>
          </a:xfrm>
        </p:spPr>
        <p:txBody>
          <a:bodyPr/>
          <a:lstStyle>
            <a:lvl1pPr>
              <a:defRPr/>
            </a:lvl1pPr>
          </a:lstStyle>
          <a:p>
            <a:fld id="{7F31331B-9C55-4320-BA8D-85F7111D1CB9}" type="slidenum">
              <a:rPr lang="en-US" altLang="en-US"/>
              <a:pPr/>
              <a:t>‹#›</a:t>
            </a:fld>
            <a:endParaRPr lang="en-US" altLang="en-US"/>
          </a:p>
        </p:txBody>
      </p:sp>
    </p:spTree>
    <p:extLst>
      <p:ext uri="{BB962C8B-B14F-4D97-AF65-F5344CB8AC3E}">
        <p14:creationId xmlns:p14="http://schemas.microsoft.com/office/powerpoint/2010/main" val="4258447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C76F273-1EE8-4B78-ACC1-E60C6C776352}" type="slidenum">
              <a:rPr lang="en-US"/>
              <a:pPr>
                <a:defRPr/>
              </a:pPr>
              <a:t>‹#›</a:t>
            </a:fld>
            <a:endParaRPr lang="en-US"/>
          </a:p>
        </p:txBody>
      </p:sp>
    </p:spTree>
    <p:extLst>
      <p:ext uri="{BB962C8B-B14F-4D97-AF65-F5344CB8AC3E}">
        <p14:creationId xmlns:p14="http://schemas.microsoft.com/office/powerpoint/2010/main" val="2449439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endParaRPr lang="en-CA"/>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D41CB4C-78FE-4F4C-BED6-0026F1CF4119}" type="slidenum">
              <a:rPr lang="en-US" altLang="en-US"/>
              <a:pPr/>
              <a:t>‹#›</a:t>
            </a:fld>
            <a:endParaRPr lang="en-US" altLang="en-US"/>
          </a:p>
        </p:txBody>
      </p:sp>
    </p:spTree>
    <p:extLst>
      <p:ext uri="{BB962C8B-B14F-4D97-AF65-F5344CB8AC3E}">
        <p14:creationId xmlns:p14="http://schemas.microsoft.com/office/powerpoint/2010/main" val="352255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F6DA1-4853-4FC5-9399-E4F19A1025B0}" type="datetimeFigureOut">
              <a:rPr lang="en-CA" smtClean="0"/>
              <a:t>2015-03-10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162A35-5A72-4E3C-8AC2-C1CAB3752896}"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F6DA1-4853-4FC5-9399-E4F19A1025B0}" type="datetimeFigureOut">
              <a:rPr lang="en-CA" smtClean="0"/>
              <a:t>2015-03-10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162A35-5A72-4E3C-8AC2-C1CAB3752896}"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5F6DA1-4853-4FC5-9399-E4F19A1025B0}" type="datetimeFigureOut">
              <a:rPr lang="en-CA" smtClean="0"/>
              <a:t>2015-03-10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162A35-5A72-4E3C-8AC2-C1CAB3752896}"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5F6DA1-4853-4FC5-9399-E4F19A1025B0}" type="datetimeFigureOut">
              <a:rPr lang="en-CA" smtClean="0"/>
              <a:t>2015-03-10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162A35-5A72-4E3C-8AC2-C1CAB3752896}"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5F6DA1-4853-4FC5-9399-E4F19A1025B0}" type="datetimeFigureOut">
              <a:rPr lang="en-CA" smtClean="0"/>
              <a:t>2015-03-10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162A35-5A72-4E3C-8AC2-C1CAB3752896}"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F6DA1-4853-4FC5-9399-E4F19A1025B0}" type="datetimeFigureOut">
              <a:rPr lang="en-CA" smtClean="0"/>
              <a:t>2015-03-10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5162A35-5A72-4E3C-8AC2-C1CAB3752896}"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F6DA1-4853-4FC5-9399-E4F19A1025B0}" type="datetimeFigureOut">
              <a:rPr lang="en-CA" smtClean="0"/>
              <a:t>2015-03-10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162A35-5A72-4E3C-8AC2-C1CAB3752896}"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F6DA1-4853-4FC5-9399-E4F19A1025B0}" type="datetimeFigureOut">
              <a:rPr lang="en-CA" smtClean="0"/>
              <a:t>2015-03-10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162A35-5A72-4E3C-8AC2-C1CAB3752896}" type="slidenum">
              <a:rPr lang="en-CA" smtClean="0"/>
              <a:t>‹#›</a:t>
            </a:fld>
            <a:endParaRPr lang="en-CA"/>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E05F6DA1-4853-4FC5-9399-E4F19A1025B0}" type="datetimeFigureOut">
              <a:rPr lang="en-CA" smtClean="0"/>
              <a:t>2015-03-10</a:t>
            </a:fld>
            <a:endParaRPr lang="en-C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C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15162A35-5A72-4E3C-8AC2-C1CAB3752896}" type="slidenum">
              <a:rPr lang="en-CA" smtClean="0"/>
              <a:t>‹#›</a:t>
            </a:fld>
            <a:endParaRPr lang="en-CA"/>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n.wikipedia.org/wiki/Image:United_Canada_1840.png"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DURHAM REPORT</a:t>
            </a:r>
            <a:endParaRPr lang="en-CA" dirty="0"/>
          </a:p>
        </p:txBody>
      </p:sp>
      <p:sp>
        <p:nvSpPr>
          <p:cNvPr id="3" name="Subtitle 2"/>
          <p:cNvSpPr>
            <a:spLocks noGrp="1"/>
          </p:cNvSpPr>
          <p:nvPr>
            <p:ph type="subTitle" idx="1"/>
          </p:nvPr>
        </p:nvSpPr>
        <p:spPr/>
        <p:txBody>
          <a:bodyPr/>
          <a:lstStyle/>
          <a:p>
            <a:r>
              <a:rPr lang="en-CA" dirty="0" smtClean="0"/>
              <a:t>GOVERNOR’S BRIEFING</a:t>
            </a:r>
            <a:endParaRPr lang="en-CA" dirty="0"/>
          </a:p>
        </p:txBody>
      </p:sp>
    </p:spTree>
    <p:extLst>
      <p:ext uri="{BB962C8B-B14F-4D97-AF65-F5344CB8AC3E}">
        <p14:creationId xmlns:p14="http://schemas.microsoft.com/office/powerpoint/2010/main" val="142667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181 – Political Boundaries</a:t>
            </a:r>
            <a:endParaRPr lang="en-CA" sz="3600" b="1" dirty="0"/>
          </a:p>
        </p:txBody>
      </p:sp>
      <p:sp>
        <p:nvSpPr>
          <p:cNvPr id="3" name="Content Placeholder 2"/>
          <p:cNvSpPr>
            <a:spLocks noGrp="1"/>
          </p:cNvSpPr>
          <p:nvPr>
            <p:ph idx="1"/>
          </p:nvPr>
        </p:nvSpPr>
        <p:spPr>
          <a:xfrm>
            <a:off x="107640" y="1556792"/>
            <a:ext cx="6192687" cy="5222039"/>
          </a:xfrm>
        </p:spPr>
        <p:txBody>
          <a:bodyPr anchor="t">
            <a:normAutofit fontScale="92500" lnSpcReduction="20000"/>
          </a:bodyPr>
          <a:lstStyle/>
          <a:p>
            <a:r>
              <a:rPr lang="en-CA" sz="3200" b="1" dirty="0" smtClean="0"/>
              <a:t>Join control in Oregon </a:t>
            </a:r>
          </a:p>
          <a:p>
            <a:pPr lvl="1"/>
            <a:r>
              <a:rPr lang="en-CA" sz="3000" b="1" dirty="0" smtClean="0"/>
              <a:t>From </a:t>
            </a:r>
            <a:r>
              <a:rPr lang="en-CA" sz="3000" dirty="0" smtClean="0"/>
              <a:t>42</a:t>
            </a:r>
            <a:r>
              <a:rPr lang="en-CA" sz="3000" dirty="0"/>
              <a:t>° North and 54°40' North (the southern boundary of Russia's Alaska territory).</a:t>
            </a:r>
            <a:endParaRPr lang="en-CA" sz="3000" b="1" dirty="0" smtClean="0"/>
          </a:p>
          <a:p>
            <a:r>
              <a:rPr lang="en-CA" sz="3200" b="1" dirty="0" smtClean="0"/>
              <a:t>MANIFEST DESTINY – </a:t>
            </a:r>
          </a:p>
          <a:p>
            <a:pPr lvl="1"/>
            <a:r>
              <a:rPr lang="en-CA" sz="3000" b="1" dirty="0" smtClean="0"/>
              <a:t>Americans were destined to take over all of North America…coast to coast</a:t>
            </a:r>
          </a:p>
          <a:p>
            <a:endParaRPr lang="en-CA" sz="3200" b="1" dirty="0" smtClean="0"/>
          </a:p>
          <a:p>
            <a:r>
              <a:rPr lang="en-CA" sz="3200" b="1" dirty="0" smtClean="0"/>
              <a:t>1844: Fifty-Four </a:t>
            </a:r>
            <a:r>
              <a:rPr lang="en-CA" sz="3200" b="1" dirty="0"/>
              <a:t>Forty or Fight!</a:t>
            </a:r>
          </a:p>
          <a:p>
            <a:pPr marL="0" indent="0">
              <a:buNone/>
            </a:pPr>
            <a:endParaRPr lang="en-CA"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268759"/>
            <a:ext cx="2695947" cy="258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48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upload.wikimedia.org/wikipedia/commons/1/12/American_prog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40017"/>
            <a:ext cx="7696647" cy="47652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43608" y="25039"/>
            <a:ext cx="7125113" cy="924475"/>
          </a:xfrm>
        </p:spPr>
        <p:txBody>
          <a:bodyPr/>
          <a:lstStyle/>
          <a:p>
            <a:r>
              <a:rPr lang="en-CA" sz="4800" b="1" dirty="0" smtClean="0"/>
              <a:t>MANIFEST DESTINY</a:t>
            </a:r>
            <a:endParaRPr lang="en-CA" sz="4800" b="1" dirty="0"/>
          </a:p>
        </p:txBody>
      </p:sp>
      <p:sp>
        <p:nvSpPr>
          <p:cNvPr id="3" name="TextBox 2"/>
          <p:cNvSpPr txBox="1"/>
          <p:nvPr/>
        </p:nvSpPr>
        <p:spPr>
          <a:xfrm>
            <a:off x="383598" y="5808838"/>
            <a:ext cx="8496944" cy="830997"/>
          </a:xfrm>
          <a:prstGeom prst="rect">
            <a:avLst/>
          </a:prstGeom>
          <a:noFill/>
        </p:spPr>
        <p:txBody>
          <a:bodyPr wrap="square" rtlCol="0">
            <a:spAutoFit/>
          </a:bodyPr>
          <a:lstStyle/>
          <a:p>
            <a:r>
              <a:rPr lang="en-CA" sz="2400" dirty="0" smtClean="0"/>
              <a:t>“This </a:t>
            </a:r>
            <a:r>
              <a:rPr lang="en-CA" sz="2400" dirty="0"/>
              <a:t>attitude helped fuel western settlement, Native American removal and war with Mexico</a:t>
            </a:r>
            <a:r>
              <a:rPr lang="en-CA" sz="2400" dirty="0" smtClean="0"/>
              <a:t>.”</a:t>
            </a:r>
            <a:endParaRPr lang="en-CA" sz="2400" dirty="0"/>
          </a:p>
        </p:txBody>
      </p:sp>
    </p:spTree>
    <p:extLst>
      <p:ext uri="{BB962C8B-B14F-4D97-AF65-F5344CB8AC3E}">
        <p14:creationId xmlns:p14="http://schemas.microsoft.com/office/powerpoint/2010/main" val="27870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5039"/>
            <a:ext cx="7125113" cy="924475"/>
          </a:xfrm>
        </p:spPr>
        <p:txBody>
          <a:bodyPr/>
          <a:lstStyle/>
          <a:p>
            <a:r>
              <a:rPr lang="en-CA" sz="4800" b="1" dirty="0" smtClean="0"/>
              <a:t>MANIFEST DESTINY</a:t>
            </a:r>
            <a:endParaRPr lang="en-CA" sz="4800" b="1" dirty="0"/>
          </a:p>
        </p:txBody>
      </p:sp>
      <p:sp>
        <p:nvSpPr>
          <p:cNvPr id="3" name="TextBox 2"/>
          <p:cNvSpPr txBox="1"/>
          <p:nvPr/>
        </p:nvSpPr>
        <p:spPr>
          <a:xfrm>
            <a:off x="383598" y="1124744"/>
            <a:ext cx="8496944" cy="5262979"/>
          </a:xfrm>
          <a:prstGeom prst="rect">
            <a:avLst/>
          </a:prstGeom>
          <a:noFill/>
        </p:spPr>
        <p:txBody>
          <a:bodyPr wrap="square" rtlCol="0">
            <a:spAutoFit/>
          </a:bodyPr>
          <a:lstStyle/>
          <a:p>
            <a:pPr marL="342900" indent="-342900">
              <a:buFont typeface="Arial" panose="020B0604020202020204" pitchFamily="34" charset="0"/>
              <a:buChar char="•"/>
            </a:pPr>
            <a:r>
              <a:rPr lang="en-CA" sz="2800" dirty="0" smtClean="0"/>
              <a:t>This </a:t>
            </a:r>
            <a:r>
              <a:rPr lang="en-CA" sz="2800" dirty="0"/>
              <a:t>attitude helped fuel western settlement, Native American removal and war with Mexico</a:t>
            </a:r>
            <a:r>
              <a:rPr lang="en-CA" sz="2800" dirty="0" smtClean="0"/>
              <a:t>.</a:t>
            </a:r>
          </a:p>
          <a:p>
            <a:endParaRPr lang="en-CA" sz="2800" dirty="0"/>
          </a:p>
          <a:p>
            <a:pPr marL="342900" indent="-342900">
              <a:buFont typeface="Arial" panose="020B0604020202020204" pitchFamily="34" charset="0"/>
              <a:buChar char="•"/>
            </a:pPr>
            <a:r>
              <a:rPr lang="en-CA" sz="2800" dirty="0"/>
              <a:t> By the end of the century, expansionists were employing quasi-Darwinist reasoning to argue that because its ‘Anglo-Saxon heritage’ made America supremely fit, it had become the nation’s ‘manifest destiny’ to extend its influence beyond its continental boundaries into the Pacific and Caribbean basins.</a:t>
            </a:r>
            <a:endParaRPr lang="en-CA" sz="2800" dirty="0"/>
          </a:p>
        </p:txBody>
      </p:sp>
    </p:spTree>
    <p:extLst>
      <p:ext uri="{BB962C8B-B14F-4D97-AF65-F5344CB8AC3E}">
        <p14:creationId xmlns:p14="http://schemas.microsoft.com/office/powerpoint/2010/main" val="114684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125113" cy="924475"/>
          </a:xfrm>
        </p:spPr>
        <p:txBody>
          <a:bodyPr/>
          <a:lstStyle/>
          <a:p>
            <a:r>
              <a:rPr lang="en-CA" dirty="0" smtClean="0"/>
              <a:t>1911 – MEXICAN REVOLUTION</a:t>
            </a:r>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 y="1340767"/>
            <a:ext cx="10823848" cy="608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1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1812 – British Identity</a:t>
            </a:r>
            <a:endParaRPr lang="en-CA" sz="3600" b="1" dirty="0"/>
          </a:p>
        </p:txBody>
      </p:sp>
      <p:sp>
        <p:nvSpPr>
          <p:cNvPr id="3" name="Content Placeholder 2"/>
          <p:cNvSpPr>
            <a:spLocks noGrp="1"/>
          </p:cNvSpPr>
          <p:nvPr>
            <p:ph idx="1"/>
          </p:nvPr>
        </p:nvSpPr>
        <p:spPr>
          <a:xfrm>
            <a:off x="251520" y="1484784"/>
            <a:ext cx="4176464" cy="5191934"/>
          </a:xfrm>
        </p:spPr>
        <p:txBody>
          <a:bodyPr>
            <a:normAutofit/>
          </a:bodyPr>
          <a:lstStyle/>
          <a:p>
            <a:r>
              <a:rPr lang="en-CA" sz="3600" dirty="0" smtClean="0"/>
              <a:t>Returning to the question at hand…how did the war of 1812 contribute to a British identity </a:t>
            </a:r>
            <a:r>
              <a:rPr lang="en-CA" sz="3600" b="1" dirty="0" smtClean="0"/>
              <a:t>in Canada?</a:t>
            </a:r>
            <a:endParaRPr lang="en-CA" sz="3600" b="1" dirty="0"/>
          </a:p>
        </p:txBody>
      </p:sp>
      <p:pic>
        <p:nvPicPr>
          <p:cNvPr id="11266" name="Picture 2" descr="https://encrypted-tbn1.gstatic.com/images?q=tbn:ANd9GcQvrsmcldN_iT1ZZn1FydE1nz_N8Pm0JF0tufu2CvhNFM0JBOmss4Seq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926" y="1340768"/>
            <a:ext cx="4909074" cy="533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05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descr="http://image.slidesharecdn.com/colonizationandindependenceofcanada-131212104503-phpapp02/95/history-of-canada-exploration-colonization-changes-in-power-21-1024.jpg?cb=13868667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8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0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1812 – British Identity</a:t>
            </a:r>
            <a:endParaRPr lang="en-CA" sz="3600" b="1" dirty="0"/>
          </a:p>
        </p:txBody>
      </p:sp>
      <p:sp>
        <p:nvSpPr>
          <p:cNvPr id="3" name="Content Placeholder 2"/>
          <p:cNvSpPr>
            <a:spLocks noGrp="1"/>
          </p:cNvSpPr>
          <p:nvPr>
            <p:ph idx="1"/>
          </p:nvPr>
        </p:nvSpPr>
        <p:spPr>
          <a:xfrm>
            <a:off x="251520" y="1484784"/>
            <a:ext cx="5184576" cy="5191934"/>
          </a:xfrm>
        </p:spPr>
        <p:txBody>
          <a:bodyPr>
            <a:normAutofit lnSpcReduction="10000"/>
          </a:bodyPr>
          <a:lstStyle/>
          <a:p>
            <a:r>
              <a:rPr lang="en-CA" sz="3600" dirty="0" smtClean="0"/>
              <a:t>French and British worked together against US, who tried to invade Canada</a:t>
            </a:r>
          </a:p>
          <a:p>
            <a:r>
              <a:rPr lang="en-CA" sz="3600" b="1" dirty="0" smtClean="0"/>
              <a:t>Canada is “not America</a:t>
            </a:r>
            <a:r>
              <a:rPr lang="en-CA" sz="3200" b="1" dirty="0" smtClean="0"/>
              <a:t>”</a:t>
            </a:r>
          </a:p>
          <a:p>
            <a:pPr lvl="1"/>
            <a:r>
              <a:rPr lang="en-CA" sz="3000" b="1" dirty="0" smtClean="0"/>
              <a:t>…for the second time</a:t>
            </a:r>
            <a:endParaRPr lang="en-CA" sz="30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96752"/>
            <a:ext cx="2799755" cy="279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05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Emigration from Britain, 1815-1850</a:t>
            </a:r>
            <a:endParaRPr lang="en-CA" sz="3600" b="1" dirty="0"/>
          </a:p>
        </p:txBody>
      </p:sp>
      <p:sp>
        <p:nvSpPr>
          <p:cNvPr id="3" name="Content Placeholder 2"/>
          <p:cNvSpPr>
            <a:spLocks noGrp="1"/>
          </p:cNvSpPr>
          <p:nvPr>
            <p:ph idx="1"/>
          </p:nvPr>
        </p:nvSpPr>
        <p:spPr>
          <a:xfrm>
            <a:off x="395536" y="1196751"/>
            <a:ext cx="8640960" cy="5400601"/>
          </a:xfrm>
        </p:spPr>
        <p:txBody>
          <a:bodyPr>
            <a:normAutofit/>
          </a:bodyPr>
          <a:lstStyle/>
          <a:p>
            <a:r>
              <a:rPr lang="en-CA" sz="2800" dirty="0" smtClean="0"/>
              <a:t>Population growth exploding in Europe</a:t>
            </a:r>
          </a:p>
          <a:p>
            <a:pPr lvl="1"/>
            <a:r>
              <a:rPr lang="en-CA" sz="2600" dirty="0" smtClean="0"/>
              <a:t>Improved farming methods - SCIENCE</a:t>
            </a:r>
          </a:p>
          <a:p>
            <a:pPr lvl="1"/>
            <a:r>
              <a:rPr lang="en-CA" sz="2600" dirty="0" smtClean="0"/>
              <a:t>Industrial Revolution – but jobs are scarce</a:t>
            </a:r>
          </a:p>
          <a:p>
            <a:pPr lvl="1"/>
            <a:endParaRPr lang="en-CA" sz="2400" dirty="0" smtClean="0"/>
          </a:p>
          <a:p>
            <a:r>
              <a:rPr lang="en-CA" sz="2800" dirty="0" smtClean="0"/>
              <a:t>800,000 migrants came to Canada</a:t>
            </a:r>
          </a:p>
          <a:p>
            <a:pPr lvl="1"/>
            <a:r>
              <a:rPr lang="en-CA" sz="2600" dirty="0" smtClean="0"/>
              <a:t>60% are from Britain – and speak English</a:t>
            </a:r>
          </a:p>
          <a:p>
            <a:pPr lvl="1"/>
            <a:r>
              <a:rPr lang="en-CA" sz="2600" dirty="0" smtClean="0"/>
              <a:t>Asian &amp; Americans look for gold</a:t>
            </a:r>
            <a:endParaRPr lang="en-CA" sz="2400" dirty="0" smtClean="0"/>
          </a:p>
          <a:p>
            <a:pPr lvl="1"/>
            <a:r>
              <a:rPr lang="en-CA" sz="2600" dirty="0" smtClean="0"/>
              <a:t>Cheap or free land</a:t>
            </a:r>
          </a:p>
          <a:p>
            <a:pPr lvl="1"/>
            <a:r>
              <a:rPr lang="en-CA" sz="2600" dirty="0" smtClean="0"/>
              <a:t>Built infrastructure from scratch</a:t>
            </a:r>
          </a:p>
        </p:txBody>
      </p:sp>
    </p:spTree>
    <p:extLst>
      <p:ext uri="{BB962C8B-B14F-4D97-AF65-F5344CB8AC3E}">
        <p14:creationId xmlns:p14="http://schemas.microsoft.com/office/powerpoint/2010/main" val="381950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Emigration from Britain, 1815-1850</a:t>
            </a:r>
            <a:endParaRPr lang="en-CA" sz="3600" b="1" dirty="0"/>
          </a:p>
        </p:txBody>
      </p:sp>
      <p:sp>
        <p:nvSpPr>
          <p:cNvPr id="3" name="Content Placeholder 2"/>
          <p:cNvSpPr>
            <a:spLocks noGrp="1"/>
          </p:cNvSpPr>
          <p:nvPr>
            <p:ph idx="1"/>
          </p:nvPr>
        </p:nvSpPr>
        <p:spPr>
          <a:xfrm>
            <a:off x="395536" y="1196751"/>
            <a:ext cx="5976664" cy="4968553"/>
          </a:xfrm>
        </p:spPr>
        <p:txBody>
          <a:bodyPr>
            <a:normAutofit/>
          </a:bodyPr>
          <a:lstStyle/>
          <a:p>
            <a:r>
              <a:rPr lang="en-CA" sz="2800" dirty="0"/>
              <a:t>Underground Railroad, US Civil War </a:t>
            </a:r>
            <a:endParaRPr lang="en-CA" sz="2800" dirty="0" smtClean="0"/>
          </a:p>
          <a:p>
            <a:r>
              <a:rPr lang="en-CA" sz="2800" dirty="0" smtClean="0"/>
              <a:t>Irish potato famine (six year) from 1845</a:t>
            </a:r>
          </a:p>
          <a:p>
            <a:pPr lvl="1"/>
            <a:r>
              <a:rPr lang="en-CA" sz="2600" dirty="0" smtClean="0"/>
              <a:t>Killed over 1 million </a:t>
            </a:r>
            <a:r>
              <a:rPr lang="en-CA" sz="2600" dirty="0" err="1" smtClean="0"/>
              <a:t>ppl</a:t>
            </a:r>
            <a:endParaRPr lang="en-CA" sz="26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440953"/>
            <a:ext cx="2327863" cy="341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81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World Events – impacts on migrations in Canada</a:t>
            </a:r>
            <a:endParaRPr lang="en-CA" sz="3600" b="1" dirty="0"/>
          </a:p>
        </p:txBody>
      </p:sp>
      <p:sp>
        <p:nvSpPr>
          <p:cNvPr id="3" name="Content Placeholder 2"/>
          <p:cNvSpPr>
            <a:spLocks noGrp="1"/>
          </p:cNvSpPr>
          <p:nvPr>
            <p:ph idx="1"/>
          </p:nvPr>
        </p:nvSpPr>
        <p:spPr>
          <a:xfrm>
            <a:off x="395536" y="1807361"/>
            <a:ext cx="8530750" cy="4789991"/>
          </a:xfrm>
        </p:spPr>
        <p:txBody>
          <a:bodyPr>
            <a:normAutofit fontScale="85000" lnSpcReduction="20000"/>
          </a:bodyPr>
          <a:lstStyle/>
          <a:p>
            <a:r>
              <a:rPr lang="en-CA" sz="3600" dirty="0"/>
              <a:t>Underground Railroad, US Civil </a:t>
            </a:r>
            <a:r>
              <a:rPr lang="en-CA" sz="3600" dirty="0" smtClean="0"/>
              <a:t>War, 1840-1860</a:t>
            </a:r>
          </a:p>
          <a:p>
            <a:pPr lvl="1"/>
            <a:r>
              <a:rPr lang="en-CA" sz="3400" dirty="0" smtClean="0"/>
              <a:t>Fight to abolish slavery</a:t>
            </a:r>
          </a:p>
          <a:p>
            <a:pPr lvl="1"/>
            <a:r>
              <a:rPr lang="en-CA" sz="3400" dirty="0" smtClean="0"/>
              <a:t>Slavery already over in French &amp; British Empires</a:t>
            </a:r>
            <a:endParaRPr lang="en-CA" sz="3400" dirty="0"/>
          </a:p>
          <a:p>
            <a:r>
              <a:rPr lang="en-CA" sz="3400" dirty="0" smtClean="0"/>
              <a:t>Opium Wars in China (1840-60)</a:t>
            </a:r>
          </a:p>
          <a:p>
            <a:pPr lvl="1"/>
            <a:r>
              <a:rPr lang="en-CA" sz="3200" dirty="0" smtClean="0"/>
              <a:t>Britain selling China opium</a:t>
            </a:r>
          </a:p>
          <a:p>
            <a:pPr lvl="2"/>
            <a:r>
              <a:rPr lang="en-CA" sz="3000" dirty="0" smtClean="0"/>
              <a:t>Chinese outlawed opium</a:t>
            </a:r>
          </a:p>
          <a:p>
            <a:pPr lvl="1"/>
            <a:r>
              <a:rPr lang="en-CA" sz="3200" dirty="0" smtClean="0"/>
              <a:t>China forced to trade &amp; legalize opium</a:t>
            </a:r>
          </a:p>
          <a:p>
            <a:pPr lvl="1"/>
            <a:r>
              <a:rPr lang="en-CA" sz="3200" b="1" dirty="0" smtClean="0"/>
              <a:t>Irish POTATO </a:t>
            </a:r>
            <a:r>
              <a:rPr lang="en-CA" sz="3200" b="1" dirty="0"/>
              <a:t>FAMINE – </a:t>
            </a:r>
            <a:r>
              <a:rPr lang="en-CA" sz="3200" b="1" dirty="0" smtClean="0"/>
              <a:t>1845-52</a:t>
            </a:r>
            <a:r>
              <a:rPr lang="en-CA" sz="3200" dirty="0" smtClean="0"/>
              <a:t> </a:t>
            </a:r>
          </a:p>
        </p:txBody>
      </p:sp>
    </p:spTree>
    <p:extLst>
      <p:ext uri="{BB962C8B-B14F-4D97-AF65-F5344CB8AC3E}">
        <p14:creationId xmlns:p14="http://schemas.microsoft.com/office/powerpoint/2010/main" val="156806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#1 - Chief Pontiac – 7 </a:t>
            </a:r>
            <a:r>
              <a:rPr lang="en-CA" sz="3600" b="1" dirty="0" err="1" smtClean="0"/>
              <a:t>yrs</a:t>
            </a:r>
            <a:r>
              <a:rPr lang="en-CA" sz="3600" b="1" dirty="0" smtClean="0"/>
              <a:t> war</a:t>
            </a:r>
            <a:endParaRPr lang="en-CA" sz="3600" b="1" dirty="0"/>
          </a:p>
        </p:txBody>
      </p:sp>
      <p:sp>
        <p:nvSpPr>
          <p:cNvPr id="3" name="Content Placeholder 2"/>
          <p:cNvSpPr>
            <a:spLocks noGrp="1"/>
          </p:cNvSpPr>
          <p:nvPr>
            <p:ph idx="1"/>
          </p:nvPr>
        </p:nvSpPr>
        <p:spPr>
          <a:xfrm>
            <a:off x="66244" y="1268760"/>
            <a:ext cx="6665995" cy="5589240"/>
          </a:xfrm>
        </p:spPr>
        <p:txBody>
          <a:bodyPr>
            <a:normAutofit lnSpcReduction="10000"/>
          </a:bodyPr>
          <a:lstStyle/>
          <a:p>
            <a:r>
              <a:rPr lang="en-CA" sz="2800" dirty="0" smtClean="0"/>
              <a:t>In 1760 allowed British army to travel in territory unhindered to access surrendered French Forts</a:t>
            </a:r>
          </a:p>
          <a:p>
            <a:endParaRPr lang="en-CA" sz="2800" dirty="0" smtClean="0"/>
          </a:p>
          <a:p>
            <a:r>
              <a:rPr lang="en-CA" sz="2800" dirty="0" smtClean="0"/>
              <a:t>Under British rule, Pontiac’s people were not going to be welcome back at these Forts</a:t>
            </a:r>
          </a:p>
          <a:p>
            <a:endParaRPr lang="en-CA" sz="2800" dirty="0" smtClean="0"/>
          </a:p>
          <a:p>
            <a:r>
              <a:rPr lang="en-CA" sz="3600" dirty="0" smtClean="0"/>
              <a:t>Settlers came fast &amp; took over traditional hunting grounds…</a:t>
            </a:r>
          </a:p>
        </p:txBody>
      </p:sp>
      <p:pic>
        <p:nvPicPr>
          <p:cNvPr id="2050" name="Picture 2" descr="http://media-2.web.britannica.com/eb-media/01/82601-004-CCAECE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268760"/>
            <a:ext cx="2491769" cy="38665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20272" y="5517232"/>
            <a:ext cx="1843697" cy="646331"/>
          </a:xfrm>
          <a:prstGeom prst="rect">
            <a:avLst/>
          </a:prstGeom>
          <a:noFill/>
        </p:spPr>
        <p:txBody>
          <a:bodyPr wrap="square" rtlCol="0">
            <a:spAutoFit/>
          </a:bodyPr>
          <a:lstStyle/>
          <a:p>
            <a:r>
              <a:rPr lang="en-CA" dirty="0" smtClean="0"/>
              <a:t>Ottawa &amp; </a:t>
            </a:r>
            <a:r>
              <a:rPr lang="en-CA" dirty="0" err="1" smtClean="0"/>
              <a:t>Ojibwe</a:t>
            </a:r>
            <a:endParaRPr lang="en-CA" dirty="0"/>
          </a:p>
        </p:txBody>
      </p:sp>
    </p:spTree>
    <p:extLst>
      <p:ext uri="{BB962C8B-B14F-4D97-AF65-F5344CB8AC3E}">
        <p14:creationId xmlns:p14="http://schemas.microsoft.com/office/powerpoint/2010/main" val="131772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125113" cy="924475"/>
          </a:xfrm>
        </p:spPr>
        <p:txBody>
          <a:bodyPr/>
          <a:lstStyle/>
          <a:p>
            <a:r>
              <a:rPr lang="en-CA" b="1" dirty="0" smtClean="0"/>
              <a:t>Ireland Park - Toronto</a:t>
            </a:r>
            <a:endParaRPr lang="en-CA" b="1" dirty="0"/>
          </a:p>
        </p:txBody>
      </p:sp>
      <p:pic>
        <p:nvPicPr>
          <p:cNvPr id="19460" name="Picture 4" descr="http://www.cashboxcanada.ca/sites/default/files/images/Ireland%20Park%20Memorial%20Toron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692696"/>
            <a:ext cx="15205659" cy="734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6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125113" cy="924475"/>
          </a:xfrm>
        </p:spPr>
        <p:txBody>
          <a:bodyPr/>
          <a:lstStyle/>
          <a:p>
            <a:r>
              <a:rPr lang="en-CA" b="1" dirty="0" smtClean="0"/>
              <a:t>Ireland Park    Toronto</a:t>
            </a:r>
            <a:endParaRPr lang="en-CA" b="1" dirty="0"/>
          </a:p>
        </p:txBody>
      </p:sp>
      <p:pic>
        <p:nvPicPr>
          <p:cNvPr id="21506" name="Picture 2" descr="http://www.optative.net/blog/wp-content/uploads/2014/07/IrishFamin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99" y="-171400"/>
            <a:ext cx="11505666" cy="7662777"/>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upload.wikimedia.org/wikipedia/commons/thumb/9/9d/Ireland_Park_Statue_1.JPG/220px-Ireland_Park_Statu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1400"/>
            <a:ext cx="7076962" cy="894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12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125113" cy="924475"/>
          </a:xfrm>
        </p:spPr>
        <p:txBody>
          <a:bodyPr/>
          <a:lstStyle/>
          <a:p>
            <a:r>
              <a:rPr lang="en-CA" b="1" dirty="0" smtClean="0"/>
              <a:t>Ireland Park - Toronto</a:t>
            </a:r>
            <a:endParaRPr lang="en-CA" b="1" dirty="0"/>
          </a:p>
        </p:txBody>
      </p:sp>
      <p:pic>
        <p:nvPicPr>
          <p:cNvPr id="14338" name="Picture 2" descr="http://40.media.tumblr.com/tumblr_m0zomsXIcB1r2a51zo4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 y="764704"/>
            <a:ext cx="9324528" cy="621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031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rbantoronto.ca/forum/attachment.php?attachmentid=11337&amp;d=13638726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71600"/>
            <a:ext cx="7290302" cy="972040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3443414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British Identity</a:t>
            </a:r>
            <a:endParaRPr lang="en-CA" sz="3600" b="1" dirty="0"/>
          </a:p>
        </p:txBody>
      </p:sp>
      <p:sp>
        <p:nvSpPr>
          <p:cNvPr id="3" name="Content Placeholder 2"/>
          <p:cNvSpPr>
            <a:spLocks noGrp="1"/>
          </p:cNvSpPr>
          <p:nvPr>
            <p:ph idx="1"/>
          </p:nvPr>
        </p:nvSpPr>
        <p:spPr>
          <a:xfrm>
            <a:off x="251520" y="1484784"/>
            <a:ext cx="5184576" cy="5191934"/>
          </a:xfrm>
        </p:spPr>
        <p:txBody>
          <a:bodyPr>
            <a:normAutofit/>
          </a:bodyPr>
          <a:lstStyle/>
          <a:p>
            <a:r>
              <a:rPr lang="en-CA" sz="3600" dirty="0" smtClean="0"/>
              <a:t>French Canadiens and British Canadians resented British rule</a:t>
            </a:r>
          </a:p>
          <a:p>
            <a:r>
              <a:rPr lang="en-CA" sz="3600" dirty="0" smtClean="0"/>
              <a:t>British gov’t is too far away to understand their needs…</a:t>
            </a:r>
            <a:endParaRPr lang="en-CA" sz="3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96752"/>
            <a:ext cx="2799755" cy="279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371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7274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Gov’t in Lower Canada</a:t>
            </a:r>
            <a:endParaRPr lang="en-CA" sz="3600" b="1" dirty="0"/>
          </a:p>
        </p:txBody>
      </p:sp>
      <p:sp>
        <p:nvSpPr>
          <p:cNvPr id="3" name="Content Placeholder 2"/>
          <p:cNvSpPr>
            <a:spLocks noGrp="1"/>
          </p:cNvSpPr>
          <p:nvPr>
            <p:ph idx="1"/>
          </p:nvPr>
        </p:nvSpPr>
        <p:spPr>
          <a:xfrm>
            <a:off x="107504" y="1412776"/>
            <a:ext cx="9144000" cy="5191934"/>
          </a:xfrm>
        </p:spPr>
        <p:txBody>
          <a:bodyPr anchor="t">
            <a:normAutofit/>
          </a:bodyPr>
          <a:lstStyle/>
          <a:p>
            <a:pPr>
              <a:buFont typeface="Wingdings" pitchFamily="2" charset="2"/>
              <a:buChar char="§"/>
            </a:pPr>
            <a:r>
              <a:rPr lang="en-CA" altLang="en-US" sz="2800" dirty="0" smtClean="0"/>
              <a:t>Government </a:t>
            </a:r>
            <a:r>
              <a:rPr lang="en-CA" altLang="en-US" sz="2800" dirty="0"/>
              <a:t>est. by Constitutional  Act  in 1791</a:t>
            </a:r>
          </a:p>
          <a:p>
            <a:pPr>
              <a:buFont typeface="Wingdings" pitchFamily="2" charset="2"/>
              <a:buChar char="§"/>
            </a:pPr>
            <a:r>
              <a:rPr lang="en-CA" altLang="en-US" sz="2800" dirty="0"/>
              <a:t>Power limited by governors and councils</a:t>
            </a:r>
          </a:p>
          <a:p>
            <a:pPr>
              <a:buFont typeface="Wingdings" pitchFamily="2" charset="2"/>
              <a:buChar char="§"/>
            </a:pPr>
            <a:r>
              <a:rPr lang="en-CA" altLang="en-US" sz="2800" dirty="0"/>
              <a:t>Members of legislative councils were voted in for life</a:t>
            </a:r>
          </a:p>
          <a:p>
            <a:pPr>
              <a:buFont typeface="Wingdings" pitchFamily="2" charset="2"/>
              <a:buChar char="§"/>
            </a:pPr>
            <a:r>
              <a:rPr lang="en-CA" altLang="en-US" sz="2800" dirty="0"/>
              <a:t>Political party with most power in unelected council was </a:t>
            </a:r>
            <a:r>
              <a:rPr lang="en-CA" altLang="en-US" sz="2800" b="1" i="1" dirty="0"/>
              <a:t>Chateau Clique </a:t>
            </a:r>
          </a:p>
          <a:p>
            <a:pPr lvl="1">
              <a:buFont typeface="Wingdings" pitchFamily="2" charset="2"/>
              <a:buChar char="§"/>
            </a:pPr>
            <a:r>
              <a:rPr lang="en-CA" altLang="en-US" sz="2000" dirty="0"/>
              <a:t>Believed  that power should </a:t>
            </a:r>
            <a:r>
              <a:rPr lang="en-CA" altLang="en-US" sz="2000" dirty="0" smtClean="0"/>
              <a:t>be</a:t>
            </a:r>
          </a:p>
          <a:p>
            <a:pPr marL="457200" lvl="1" indent="0">
              <a:buNone/>
            </a:pPr>
            <a:r>
              <a:rPr lang="en-CA" altLang="en-US" sz="2000" dirty="0" smtClean="0"/>
              <a:t> </a:t>
            </a:r>
            <a:r>
              <a:rPr lang="en-CA" altLang="en-US" sz="2000" dirty="0"/>
              <a:t>in hands of a few capable people</a:t>
            </a:r>
          </a:p>
          <a:p>
            <a:pPr lvl="1">
              <a:buFont typeface="Wingdings" pitchFamily="2" charset="2"/>
              <a:buChar char="§"/>
            </a:pPr>
            <a:r>
              <a:rPr lang="en-CA" altLang="en-US" sz="2000" dirty="0"/>
              <a:t>Wanted the Roman Catholic </a:t>
            </a:r>
            <a:r>
              <a:rPr lang="en-CA" altLang="en-US" sz="2000" dirty="0" smtClean="0"/>
              <a:t>church</a:t>
            </a:r>
          </a:p>
          <a:p>
            <a:pPr marL="914400" lvl="2" indent="0">
              <a:buNone/>
            </a:pPr>
            <a:r>
              <a:rPr lang="en-CA" altLang="en-US" sz="1800" dirty="0" smtClean="0"/>
              <a:t> </a:t>
            </a:r>
            <a:r>
              <a:rPr lang="en-CA" altLang="en-US" sz="1800" dirty="0"/>
              <a:t>to </a:t>
            </a:r>
            <a:r>
              <a:rPr lang="en-CA" altLang="en-US" sz="1800" dirty="0" smtClean="0"/>
              <a:t>stay in power</a:t>
            </a:r>
            <a:endParaRPr lang="en-CA" altLang="en-US" sz="18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537" y="4509120"/>
            <a:ext cx="349634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518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512168"/>
          </a:xfrm>
        </p:spPr>
        <p:txBody>
          <a:bodyPr/>
          <a:lstStyle/>
          <a:p>
            <a:r>
              <a:rPr lang="en-CA" sz="3600" b="1" u="sng" dirty="0" smtClean="0"/>
              <a:t>Lower Canada Rebellion - 1837</a:t>
            </a:r>
            <a:endParaRPr lang="en-CA" sz="3600" b="1" u="sng" dirty="0"/>
          </a:p>
        </p:txBody>
      </p:sp>
      <p:sp>
        <p:nvSpPr>
          <p:cNvPr id="3" name="Content Placeholder 2"/>
          <p:cNvSpPr>
            <a:spLocks noGrp="1"/>
          </p:cNvSpPr>
          <p:nvPr>
            <p:ph idx="1"/>
          </p:nvPr>
        </p:nvSpPr>
        <p:spPr>
          <a:xfrm>
            <a:off x="395536" y="1807361"/>
            <a:ext cx="7272808" cy="4789991"/>
          </a:xfrm>
        </p:spPr>
        <p:txBody>
          <a:bodyPr>
            <a:normAutofit fontScale="77500" lnSpcReduction="20000"/>
          </a:bodyPr>
          <a:lstStyle/>
          <a:p>
            <a:r>
              <a:rPr lang="en-CA" sz="2800" dirty="0"/>
              <a:t>1837 – Louis </a:t>
            </a:r>
            <a:r>
              <a:rPr lang="en-CA" sz="2800" dirty="0" err="1"/>
              <a:t>Papineau</a:t>
            </a:r>
            <a:r>
              <a:rPr lang="en-CA" sz="2800" dirty="0"/>
              <a:t> organized a revolt to establish Quebec as a separate </a:t>
            </a:r>
            <a:r>
              <a:rPr lang="en-CA" sz="2800" dirty="0" smtClean="0"/>
              <a:t>country</a:t>
            </a:r>
          </a:p>
          <a:p>
            <a:r>
              <a:rPr lang="en-CA" sz="2800" dirty="0" smtClean="0"/>
              <a:t>PARTI PATRIOTE</a:t>
            </a:r>
          </a:p>
          <a:p>
            <a:r>
              <a:rPr lang="en-CA" sz="2800" dirty="0" smtClean="0"/>
              <a:t>PARTI CANADIEN</a:t>
            </a:r>
            <a:endParaRPr lang="en-CA" sz="2800" dirty="0"/>
          </a:p>
          <a:p>
            <a:pPr lvl="1"/>
            <a:r>
              <a:rPr lang="en-CA" sz="2600" dirty="0" smtClean="0"/>
              <a:t>75</a:t>
            </a:r>
            <a:r>
              <a:rPr lang="en-CA" sz="2600" dirty="0"/>
              <a:t>% Patriots are elected</a:t>
            </a:r>
          </a:p>
          <a:p>
            <a:r>
              <a:rPr lang="en-CA" sz="2800" dirty="0"/>
              <a:t>Send England 92 Resolutions</a:t>
            </a:r>
          </a:p>
          <a:p>
            <a:pPr lvl="1"/>
            <a:r>
              <a:rPr lang="en-CA" sz="2600" dirty="0"/>
              <a:t>Wait 3 years, Governor </a:t>
            </a:r>
            <a:r>
              <a:rPr lang="en-CA" sz="2600" dirty="0" smtClean="0"/>
              <a:t>Rejects</a:t>
            </a:r>
          </a:p>
          <a:p>
            <a:pPr lvl="1">
              <a:buFont typeface="Wingdings" pitchFamily="2" charset="2"/>
              <a:buChar char="§"/>
            </a:pPr>
            <a:r>
              <a:rPr lang="en-CA" altLang="en-US" sz="2800" dirty="0" smtClean="0"/>
              <a:t>REBELLION </a:t>
            </a:r>
            <a:r>
              <a:rPr lang="en-CA" altLang="en-US" sz="2800" dirty="0"/>
              <a:t>OF 1837</a:t>
            </a:r>
          </a:p>
          <a:p>
            <a:pPr lvl="2">
              <a:buFont typeface="Wingdings" pitchFamily="2" charset="2"/>
              <a:buChar char="§"/>
            </a:pPr>
            <a:r>
              <a:rPr lang="en-CA" altLang="en-US" sz="2600" dirty="0"/>
              <a:t>Key Battle St. Eustache- rebellion collapses</a:t>
            </a:r>
          </a:p>
          <a:p>
            <a:pPr lvl="2">
              <a:buFont typeface="Wingdings" pitchFamily="2" charset="2"/>
              <a:buChar char="§"/>
            </a:pPr>
            <a:r>
              <a:rPr lang="en-CA" altLang="en-US" sz="2600" dirty="0"/>
              <a:t>British troops charged and the rebellion lost</a:t>
            </a:r>
          </a:p>
          <a:p>
            <a:pPr lvl="2">
              <a:buFont typeface="Wingdings" pitchFamily="2" charset="2"/>
              <a:buChar char="§"/>
            </a:pPr>
            <a:r>
              <a:rPr lang="en-CA" altLang="en-US" sz="2600" dirty="0" err="1"/>
              <a:t>Papineau</a:t>
            </a:r>
            <a:r>
              <a:rPr lang="en-CA" altLang="en-US" sz="2600" dirty="0"/>
              <a:t> flees to U.S.</a:t>
            </a:r>
          </a:p>
          <a:p>
            <a:pPr lvl="1"/>
            <a:endParaRPr lang="en-CA" sz="2600" dirty="0"/>
          </a:p>
          <a:p>
            <a:endParaRPr lang="en-CA" sz="2800" dirty="0" smtClean="0"/>
          </a:p>
        </p:txBody>
      </p:sp>
      <p:pic>
        <p:nvPicPr>
          <p:cNvPr id="4" name="Picture 3" descr="image.jpg"/>
          <p:cNvPicPr>
            <a:picLocks noChangeAspect="1"/>
          </p:cNvPicPr>
          <p:nvPr/>
        </p:nvPicPr>
        <p:blipFill>
          <a:blip r:embed="rId2"/>
          <a:stretch>
            <a:fillRect/>
          </a:stretch>
        </p:blipFill>
        <p:spPr>
          <a:xfrm>
            <a:off x="6948264" y="2204864"/>
            <a:ext cx="1908172" cy="2333363"/>
          </a:xfrm>
          <a:prstGeom prst="rect">
            <a:avLst/>
          </a:prstGeom>
          <a:ln>
            <a:noFill/>
          </a:ln>
          <a:effectLst>
            <a:softEdge rad="112500"/>
          </a:effectLst>
        </p:spPr>
      </p:pic>
    </p:spTree>
    <p:extLst>
      <p:ext uri="{BB962C8B-B14F-4D97-AF65-F5344CB8AC3E}">
        <p14:creationId xmlns:p14="http://schemas.microsoft.com/office/powerpoint/2010/main" val="29667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27584" y="260648"/>
            <a:ext cx="7125113" cy="924475"/>
          </a:xfrm>
        </p:spPr>
        <p:txBody>
          <a:bodyPr/>
          <a:lstStyle/>
          <a:p>
            <a:pPr eaLnBrk="1" hangingPunct="1"/>
            <a:r>
              <a:rPr lang="en-CA" altLang="en-US" sz="3200" b="1" dirty="0" smtClean="0"/>
              <a:t>Government of Upper </a:t>
            </a:r>
            <a:r>
              <a:rPr lang="en-CA" altLang="en-US" sz="3200" b="1" dirty="0" smtClean="0"/>
              <a:t>Canada</a:t>
            </a:r>
            <a:endParaRPr lang="en-US" altLang="en-US" sz="3200" b="1" dirty="0" smtClean="0"/>
          </a:p>
        </p:txBody>
      </p:sp>
      <p:sp>
        <p:nvSpPr>
          <p:cNvPr id="5123" name="Content Placeholder 2"/>
          <p:cNvSpPr>
            <a:spLocks noGrp="1"/>
          </p:cNvSpPr>
          <p:nvPr>
            <p:ph idx="1"/>
          </p:nvPr>
        </p:nvSpPr>
        <p:spPr>
          <a:xfrm>
            <a:off x="251520" y="908720"/>
            <a:ext cx="5540709" cy="5472608"/>
          </a:xfrm>
        </p:spPr>
        <p:txBody>
          <a:bodyPr>
            <a:normAutofit/>
          </a:bodyPr>
          <a:lstStyle/>
          <a:p>
            <a:pPr eaLnBrk="1" hangingPunct="1">
              <a:buFontTx/>
              <a:buNone/>
            </a:pPr>
            <a:endParaRPr lang="en-CA" altLang="en-US" sz="1800" dirty="0" smtClean="0"/>
          </a:p>
          <a:p>
            <a:pPr eaLnBrk="1" hangingPunct="1">
              <a:buFont typeface="Wingdings" pitchFamily="2" charset="2"/>
              <a:buChar char="§"/>
            </a:pPr>
            <a:r>
              <a:rPr lang="en-CA" altLang="en-US" sz="2400" dirty="0" smtClean="0"/>
              <a:t>Government  </a:t>
            </a:r>
            <a:r>
              <a:rPr lang="en-CA" altLang="en-US" sz="2400" dirty="0" smtClean="0"/>
              <a:t>established by Constitutional Act in 1791</a:t>
            </a:r>
          </a:p>
          <a:p>
            <a:pPr eaLnBrk="1" hangingPunct="1">
              <a:buFont typeface="Wingdings" pitchFamily="2" charset="2"/>
              <a:buChar char="§"/>
            </a:pPr>
            <a:r>
              <a:rPr lang="en-CA" altLang="en-US" sz="2400" dirty="0" smtClean="0"/>
              <a:t>Two main political groups</a:t>
            </a:r>
          </a:p>
          <a:p>
            <a:pPr lvl="1" eaLnBrk="1" hangingPunct="1">
              <a:buFont typeface="Wingdings" pitchFamily="2" charset="2"/>
              <a:buChar char="§"/>
            </a:pPr>
            <a:r>
              <a:rPr lang="en-CA" altLang="en-US" sz="3200" b="1" dirty="0" smtClean="0"/>
              <a:t>Family Compact</a:t>
            </a:r>
            <a:r>
              <a:rPr lang="en-CA" altLang="en-US" sz="2400" dirty="0" smtClean="0"/>
              <a:t> (Tories)</a:t>
            </a:r>
          </a:p>
          <a:p>
            <a:pPr lvl="2" eaLnBrk="1" hangingPunct="1">
              <a:buFont typeface="Wingdings" pitchFamily="2" charset="2"/>
              <a:buChar char="§"/>
            </a:pPr>
            <a:r>
              <a:rPr lang="en-CA" altLang="en-US" sz="2400" dirty="0" smtClean="0"/>
              <a:t>Businessmen and </a:t>
            </a:r>
            <a:r>
              <a:rPr lang="en-CA" altLang="en-US" sz="2400" dirty="0" smtClean="0"/>
              <a:t>elite</a:t>
            </a:r>
          </a:p>
          <a:p>
            <a:pPr>
              <a:buFont typeface="Wingdings" pitchFamily="2" charset="2"/>
              <a:buChar char="§"/>
            </a:pPr>
            <a:r>
              <a:rPr lang="en-CA" altLang="en-US" sz="2800" b="1" dirty="0" smtClean="0"/>
              <a:t>Lieutenant Governor </a:t>
            </a:r>
            <a:endParaRPr lang="en-CA" altLang="en-US" sz="2800" b="1" dirty="0" smtClean="0"/>
          </a:p>
          <a:p>
            <a:pPr marL="514350" lvl="1" indent="0">
              <a:buNone/>
            </a:pPr>
            <a:r>
              <a:rPr lang="en-CA" altLang="en-US" sz="3200" b="1" dirty="0" smtClean="0"/>
              <a:t>Bond </a:t>
            </a:r>
            <a:r>
              <a:rPr lang="en-CA" altLang="en-US" sz="3200" b="1" dirty="0" smtClean="0"/>
              <a:t>Head</a:t>
            </a:r>
            <a:r>
              <a:rPr lang="en-CA" altLang="en-US" sz="3200" dirty="0" smtClean="0"/>
              <a:t> </a:t>
            </a:r>
            <a:r>
              <a:rPr lang="en-CA" altLang="en-US" sz="2600" dirty="0" smtClean="0"/>
              <a:t>represented their views</a:t>
            </a:r>
          </a:p>
          <a:p>
            <a:pPr eaLnBrk="1" hangingPunct="1">
              <a:buFont typeface="Wingdings" pitchFamily="2" charset="2"/>
              <a:buChar char="§"/>
            </a:pPr>
            <a:endParaRPr lang="en-CA" altLang="en-US" sz="2600" dirty="0" smtClean="0"/>
          </a:p>
          <a:p>
            <a:pPr eaLnBrk="1" hangingPunct="1"/>
            <a:endParaRPr lang="en-US" altLang="en-US" sz="1800" dirty="0" smtClean="0"/>
          </a:p>
        </p:txBody>
      </p:sp>
      <p:pic>
        <p:nvPicPr>
          <p:cNvPr id="27650" name="Picture 2" descr="http://www.victoriana.com/Mens-Clothing/HohliSlideshow_ds_images/menscloth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229" y="1556792"/>
            <a:ext cx="3133043" cy="404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395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27584" y="260648"/>
            <a:ext cx="7125113" cy="924475"/>
          </a:xfrm>
        </p:spPr>
        <p:txBody>
          <a:bodyPr/>
          <a:lstStyle/>
          <a:p>
            <a:pPr eaLnBrk="1" hangingPunct="1"/>
            <a:r>
              <a:rPr lang="en-CA" altLang="en-US" sz="3200" b="1" dirty="0" smtClean="0"/>
              <a:t>Government of Upper </a:t>
            </a:r>
            <a:r>
              <a:rPr lang="en-CA" altLang="en-US" sz="3200" b="1" dirty="0" smtClean="0"/>
              <a:t>Canada</a:t>
            </a:r>
            <a:endParaRPr lang="en-US" altLang="en-US" sz="3200" b="1" dirty="0" smtClean="0"/>
          </a:p>
        </p:txBody>
      </p:sp>
      <p:sp>
        <p:nvSpPr>
          <p:cNvPr id="5123" name="Content Placeholder 2"/>
          <p:cNvSpPr>
            <a:spLocks noGrp="1"/>
          </p:cNvSpPr>
          <p:nvPr>
            <p:ph idx="1"/>
          </p:nvPr>
        </p:nvSpPr>
        <p:spPr>
          <a:xfrm>
            <a:off x="271375" y="841301"/>
            <a:ext cx="5540709" cy="5472608"/>
          </a:xfrm>
        </p:spPr>
        <p:txBody>
          <a:bodyPr>
            <a:normAutofit/>
          </a:bodyPr>
          <a:lstStyle/>
          <a:p>
            <a:pPr eaLnBrk="1" hangingPunct="1">
              <a:buFontTx/>
              <a:buNone/>
            </a:pPr>
            <a:endParaRPr lang="en-CA" altLang="en-US" sz="1800" dirty="0" smtClean="0"/>
          </a:p>
          <a:p>
            <a:pPr eaLnBrk="1" hangingPunct="1">
              <a:buFont typeface="Wingdings" pitchFamily="2" charset="2"/>
              <a:buChar char="§"/>
            </a:pPr>
            <a:r>
              <a:rPr lang="en-CA" altLang="en-US" sz="2400" dirty="0" smtClean="0"/>
              <a:t>Government  </a:t>
            </a:r>
            <a:r>
              <a:rPr lang="en-CA" altLang="en-US" sz="2400" dirty="0" smtClean="0"/>
              <a:t>established by Constitutional Act in 1791</a:t>
            </a:r>
          </a:p>
          <a:p>
            <a:pPr eaLnBrk="1" hangingPunct="1">
              <a:buFont typeface="Wingdings" pitchFamily="2" charset="2"/>
              <a:buChar char="§"/>
            </a:pPr>
            <a:r>
              <a:rPr lang="en-CA" altLang="en-US" sz="2400" dirty="0" smtClean="0"/>
              <a:t>Two main political groups</a:t>
            </a:r>
          </a:p>
          <a:p>
            <a:pPr lvl="1" eaLnBrk="1" hangingPunct="1">
              <a:buFont typeface="Wingdings" pitchFamily="2" charset="2"/>
              <a:buChar char="§"/>
            </a:pPr>
            <a:r>
              <a:rPr lang="en-CA" altLang="en-US" sz="3200" b="1" dirty="0" smtClean="0"/>
              <a:t>Family Compact</a:t>
            </a:r>
            <a:r>
              <a:rPr lang="en-CA" altLang="en-US" sz="2400" dirty="0" smtClean="0"/>
              <a:t> (Tories)</a:t>
            </a:r>
          </a:p>
          <a:p>
            <a:pPr lvl="2" eaLnBrk="1" hangingPunct="1">
              <a:buFont typeface="Wingdings" pitchFamily="2" charset="2"/>
              <a:buChar char="§"/>
            </a:pPr>
            <a:r>
              <a:rPr lang="en-CA" altLang="en-US" sz="2400" dirty="0" smtClean="0"/>
              <a:t>Businessmen and </a:t>
            </a:r>
            <a:r>
              <a:rPr lang="en-CA" altLang="en-US" sz="2400" dirty="0" smtClean="0"/>
              <a:t>elite</a:t>
            </a:r>
          </a:p>
          <a:p>
            <a:pPr>
              <a:buFont typeface="Wingdings" pitchFamily="2" charset="2"/>
              <a:buChar char="§"/>
            </a:pPr>
            <a:r>
              <a:rPr lang="en-CA" altLang="en-US" sz="2800" b="1" dirty="0" smtClean="0"/>
              <a:t>Lieutenant Governor </a:t>
            </a:r>
            <a:endParaRPr lang="en-CA" altLang="en-US" sz="2800" b="1" dirty="0" smtClean="0"/>
          </a:p>
          <a:p>
            <a:pPr marL="514350" lvl="1" indent="0">
              <a:buNone/>
            </a:pPr>
            <a:r>
              <a:rPr lang="en-CA" altLang="en-US" sz="3200" b="1" dirty="0" smtClean="0"/>
              <a:t>Bond </a:t>
            </a:r>
            <a:r>
              <a:rPr lang="en-CA" altLang="en-US" sz="3200" b="1" dirty="0" smtClean="0"/>
              <a:t>Head</a:t>
            </a:r>
            <a:r>
              <a:rPr lang="en-CA" altLang="en-US" sz="3200" dirty="0" smtClean="0"/>
              <a:t> </a:t>
            </a:r>
            <a:r>
              <a:rPr lang="en-CA" altLang="en-US" sz="2600" dirty="0" smtClean="0"/>
              <a:t>represented their views</a:t>
            </a:r>
          </a:p>
          <a:p>
            <a:pPr eaLnBrk="1" hangingPunct="1">
              <a:buFont typeface="Wingdings" pitchFamily="2" charset="2"/>
              <a:buChar char="§"/>
            </a:pPr>
            <a:endParaRPr lang="en-CA" altLang="en-US" sz="2600" dirty="0" smtClean="0"/>
          </a:p>
          <a:p>
            <a:pPr eaLnBrk="1" hangingPunct="1"/>
            <a:endParaRPr lang="en-US" altLang="en-US" sz="1800" dirty="0" smtClean="0"/>
          </a:p>
        </p:txBody>
      </p:sp>
      <p:pic>
        <p:nvPicPr>
          <p:cNvPr id="27650" name="Picture 2" descr="http://www.victoriana.com/Mens-Clothing/HohliSlideshow_ds_images/menscloth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229" y="1556792"/>
            <a:ext cx="3133043" cy="404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80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#1 - Chief Pontiac – 7 </a:t>
            </a:r>
            <a:r>
              <a:rPr lang="en-CA" sz="3600" b="1" dirty="0" err="1" smtClean="0"/>
              <a:t>yrs</a:t>
            </a:r>
            <a:r>
              <a:rPr lang="en-CA" sz="3600" b="1" dirty="0" smtClean="0"/>
              <a:t> war</a:t>
            </a:r>
            <a:endParaRPr lang="en-CA" sz="3600" b="1" dirty="0"/>
          </a:p>
        </p:txBody>
      </p:sp>
      <p:sp>
        <p:nvSpPr>
          <p:cNvPr id="3" name="Content Placeholder 2"/>
          <p:cNvSpPr>
            <a:spLocks noGrp="1"/>
          </p:cNvSpPr>
          <p:nvPr>
            <p:ph idx="1"/>
          </p:nvPr>
        </p:nvSpPr>
        <p:spPr>
          <a:xfrm>
            <a:off x="179512" y="1268761"/>
            <a:ext cx="8496944" cy="5400600"/>
          </a:xfrm>
        </p:spPr>
        <p:txBody>
          <a:bodyPr anchor="t">
            <a:normAutofit lnSpcReduction="10000"/>
          </a:bodyPr>
          <a:lstStyle/>
          <a:p>
            <a:r>
              <a:rPr lang="en-CA" sz="2400" b="1" dirty="0"/>
              <a:t>1762 – supported by every tribe from Lake Superior to Lower Mississippi, led a campaign to expel the British </a:t>
            </a:r>
            <a:endParaRPr lang="en-CA" sz="2400" b="1" dirty="0" smtClean="0"/>
          </a:p>
          <a:p>
            <a:endParaRPr lang="en-CA" sz="2400" b="1" dirty="0"/>
          </a:p>
          <a:p>
            <a:r>
              <a:rPr lang="en-CA" sz="2400" b="1" dirty="0" smtClean="0"/>
              <a:t>May 1763 – every group attacks the nearest Fort at the same time</a:t>
            </a:r>
          </a:p>
          <a:p>
            <a:endParaRPr lang="en-CA" sz="2400" b="1" dirty="0"/>
          </a:p>
          <a:p>
            <a:r>
              <a:rPr lang="en-CA" sz="2400" b="1" dirty="0" smtClean="0"/>
              <a:t>He was betrayed in his surprise-attack on Detroit</a:t>
            </a:r>
          </a:p>
          <a:p>
            <a:r>
              <a:rPr lang="en-CA" sz="2400" b="1" dirty="0" smtClean="0"/>
              <a:t>British Army is mighty…peace concluded in 1766</a:t>
            </a:r>
          </a:p>
          <a:p>
            <a:r>
              <a:rPr lang="en-CA" sz="2400" b="1" dirty="0" smtClean="0"/>
              <a:t>Stabbed &amp; killed 3 years later – started a bloody feud</a:t>
            </a:r>
            <a:endParaRPr lang="en-CA" sz="2800" dirty="0"/>
          </a:p>
          <a:p>
            <a:endParaRPr lang="en-CA" sz="2800" dirty="0" smtClean="0"/>
          </a:p>
        </p:txBody>
      </p:sp>
    </p:spTree>
    <p:extLst>
      <p:ext uri="{BB962C8B-B14F-4D97-AF65-F5344CB8AC3E}">
        <p14:creationId xmlns:p14="http://schemas.microsoft.com/office/powerpoint/2010/main" val="3945689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713" y="25039"/>
            <a:ext cx="7125113" cy="924475"/>
          </a:xfrm>
        </p:spPr>
        <p:txBody>
          <a:bodyPr/>
          <a:lstStyle/>
          <a:p>
            <a:pPr eaLnBrk="1" hangingPunct="1"/>
            <a:r>
              <a:rPr lang="en-CA" altLang="en-US" b="1" u="sng" dirty="0" smtClean="0"/>
              <a:t>Family </a:t>
            </a:r>
            <a:r>
              <a:rPr lang="en-CA" altLang="en-US" b="1" u="sng" dirty="0" smtClean="0"/>
              <a:t>Compact:</a:t>
            </a:r>
            <a:endParaRPr lang="en-US" altLang="en-US" b="1" u="sng" dirty="0" smtClean="0"/>
          </a:p>
        </p:txBody>
      </p:sp>
      <p:sp>
        <p:nvSpPr>
          <p:cNvPr id="6147" name="Content Placeholder 2"/>
          <p:cNvSpPr>
            <a:spLocks noGrp="1"/>
          </p:cNvSpPr>
          <p:nvPr>
            <p:ph idx="1"/>
          </p:nvPr>
        </p:nvSpPr>
        <p:spPr>
          <a:xfrm>
            <a:off x="179512" y="980728"/>
            <a:ext cx="8496944" cy="5877272"/>
          </a:xfrm>
        </p:spPr>
        <p:txBody>
          <a:bodyPr>
            <a:normAutofit lnSpcReduction="10000"/>
          </a:bodyPr>
          <a:lstStyle/>
          <a:p>
            <a:pPr marL="0" indent="0" eaLnBrk="1" hangingPunct="1">
              <a:buNone/>
            </a:pPr>
            <a:r>
              <a:rPr lang="en-CA" altLang="en-US" sz="2400" dirty="0" smtClean="0"/>
              <a:t>A </a:t>
            </a:r>
            <a:r>
              <a:rPr lang="en-CA" altLang="en-US" sz="2400" dirty="0" smtClean="0"/>
              <a:t>small group of powerful </a:t>
            </a:r>
            <a:r>
              <a:rPr lang="en-CA" altLang="en-US" sz="2400" dirty="0" smtClean="0"/>
              <a:t>elites in </a:t>
            </a:r>
            <a:r>
              <a:rPr lang="en-CA" altLang="en-US" sz="2400" dirty="0" smtClean="0"/>
              <a:t>the colony of upper Canada</a:t>
            </a:r>
          </a:p>
          <a:p>
            <a:pPr eaLnBrk="1" hangingPunct="1">
              <a:buFont typeface="Wingdings" pitchFamily="2" charset="2"/>
              <a:buChar char="§"/>
            </a:pPr>
            <a:r>
              <a:rPr lang="en-CA" altLang="en-US" sz="2400" dirty="0" smtClean="0"/>
              <a:t>Defended </a:t>
            </a:r>
            <a:r>
              <a:rPr lang="en-CA" altLang="en-US" sz="2400" dirty="0" smtClean="0"/>
              <a:t>tradition (The things that had always been done) and opposed change</a:t>
            </a:r>
          </a:p>
          <a:p>
            <a:pPr eaLnBrk="1" hangingPunct="1">
              <a:buFont typeface="Wingdings" pitchFamily="2" charset="2"/>
              <a:buChar char="§"/>
            </a:pPr>
            <a:r>
              <a:rPr lang="en-CA" altLang="en-US" sz="2400" dirty="0" smtClean="0"/>
              <a:t>Believed power should be in the hands of a few capable people (themselves)</a:t>
            </a:r>
          </a:p>
          <a:p>
            <a:pPr eaLnBrk="1" hangingPunct="1">
              <a:buFont typeface="Wingdings" pitchFamily="2" charset="2"/>
              <a:buChar char="§"/>
            </a:pPr>
            <a:r>
              <a:rPr lang="en-CA" altLang="en-US" sz="2400" dirty="0" smtClean="0"/>
              <a:t>Believed the Church of England should be powerful in the colony</a:t>
            </a:r>
          </a:p>
          <a:p>
            <a:pPr eaLnBrk="1" hangingPunct="1">
              <a:buFont typeface="Wingdings" pitchFamily="2" charset="2"/>
              <a:buChar char="§"/>
            </a:pPr>
            <a:r>
              <a:rPr lang="en-CA" altLang="en-US" sz="2400" dirty="0" smtClean="0"/>
              <a:t>Were loyal to Great Britain and the British government </a:t>
            </a:r>
          </a:p>
          <a:p>
            <a:pPr eaLnBrk="1" hangingPunct="1">
              <a:buFont typeface="Wingdings" pitchFamily="2" charset="2"/>
              <a:buChar char="§"/>
            </a:pPr>
            <a:r>
              <a:rPr lang="en-CA" altLang="en-US" sz="2400" dirty="0" smtClean="0"/>
              <a:t>Had power to stop any laws passed by the legislative assembly</a:t>
            </a:r>
          </a:p>
          <a:p>
            <a:pPr eaLnBrk="1" hangingPunct="1">
              <a:buFont typeface="Wingdings" pitchFamily="2" charset="2"/>
              <a:buChar char="§"/>
            </a:pPr>
            <a:r>
              <a:rPr lang="en-CA" altLang="en-US" sz="2400" dirty="0" smtClean="0"/>
              <a:t>Most Family Compact members were British immigrants who arrived before the 1800’s  </a:t>
            </a:r>
          </a:p>
          <a:p>
            <a:pPr eaLnBrk="1" hangingPunct="1"/>
            <a:endParaRPr lang="en-US" altLang="en-US" dirty="0" smtClean="0"/>
          </a:p>
        </p:txBody>
      </p:sp>
    </p:spTree>
    <p:extLst>
      <p:ext uri="{BB962C8B-B14F-4D97-AF65-F5344CB8AC3E}">
        <p14:creationId xmlns:p14="http://schemas.microsoft.com/office/powerpoint/2010/main" val="371395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3990"/>
            <a:ext cx="3562558" cy="924475"/>
          </a:xfrm>
        </p:spPr>
        <p:txBody>
          <a:bodyPr/>
          <a:lstStyle/>
          <a:p>
            <a:pPr eaLnBrk="1" hangingPunct="1"/>
            <a:r>
              <a:rPr lang="en-CA" altLang="en-US" dirty="0" smtClean="0"/>
              <a:t>The Reformers</a:t>
            </a:r>
            <a:endParaRPr lang="en-US" altLang="en-US" dirty="0" smtClean="0"/>
          </a:p>
        </p:txBody>
      </p:sp>
      <p:sp>
        <p:nvSpPr>
          <p:cNvPr id="7171" name="Content Placeholder 2"/>
          <p:cNvSpPr>
            <a:spLocks noGrp="1"/>
          </p:cNvSpPr>
          <p:nvPr>
            <p:ph idx="1"/>
          </p:nvPr>
        </p:nvSpPr>
        <p:spPr>
          <a:xfrm>
            <a:off x="323528" y="2887027"/>
            <a:ext cx="7776864" cy="3816424"/>
          </a:xfrm>
        </p:spPr>
        <p:txBody>
          <a:bodyPr>
            <a:normAutofit fontScale="77500" lnSpcReduction="20000"/>
          </a:bodyPr>
          <a:lstStyle/>
          <a:p>
            <a:pPr eaLnBrk="1" hangingPunct="1">
              <a:buFontTx/>
              <a:buNone/>
            </a:pPr>
            <a:r>
              <a:rPr lang="en-CA" altLang="en-US" sz="3200" dirty="0" smtClean="0"/>
              <a:t>What did they oppose?</a:t>
            </a:r>
          </a:p>
          <a:p>
            <a:pPr eaLnBrk="1" hangingPunct="1">
              <a:buFontTx/>
              <a:buNone/>
            </a:pPr>
            <a:endParaRPr lang="en-CA" altLang="en-US" sz="3200" dirty="0" smtClean="0"/>
          </a:p>
          <a:p>
            <a:pPr eaLnBrk="1" hangingPunct="1">
              <a:buFont typeface="Wingdings" pitchFamily="2" charset="2"/>
              <a:buChar char="§"/>
            </a:pPr>
            <a:r>
              <a:rPr lang="en-CA" altLang="en-US" sz="3200" dirty="0" smtClean="0"/>
              <a:t>Opposed the power of the Family Compact</a:t>
            </a:r>
          </a:p>
          <a:p>
            <a:pPr eaLnBrk="1" hangingPunct="1">
              <a:buFont typeface="Wingdings" pitchFamily="2" charset="2"/>
              <a:buChar char="§"/>
            </a:pPr>
            <a:r>
              <a:rPr lang="en-CA" altLang="en-US" sz="3200" dirty="0" smtClean="0"/>
              <a:t> Wanted changes in government and society of Upper Canada</a:t>
            </a:r>
          </a:p>
          <a:p>
            <a:pPr eaLnBrk="1" hangingPunct="1">
              <a:buFont typeface="Wingdings" pitchFamily="2" charset="2"/>
              <a:buChar char="§"/>
            </a:pPr>
            <a:r>
              <a:rPr lang="en-CA" altLang="en-US" sz="3200" dirty="0" smtClean="0"/>
              <a:t>Divided into moderate (led by Baldwin)  and radical (led by Mackenzie</a:t>
            </a:r>
            <a:r>
              <a:rPr lang="en-CA" altLang="en-US" sz="3200" dirty="0" smtClean="0"/>
              <a:t>)</a:t>
            </a:r>
          </a:p>
          <a:p>
            <a:pPr lvl="1">
              <a:buFont typeface="Wingdings" pitchFamily="2" charset="2"/>
              <a:buChar char="§"/>
            </a:pPr>
            <a:r>
              <a:rPr lang="en-CA" altLang="en-US" sz="3000" dirty="0" smtClean="0"/>
              <a:t>Gurley: sent a questionnaire to farmers; bring poor people to farm in Canada</a:t>
            </a:r>
            <a:endParaRPr lang="en-CA" altLang="en-US" sz="3000" dirty="0" smtClean="0"/>
          </a:p>
          <a:p>
            <a:pPr eaLnBrk="1" hangingPunct="1"/>
            <a:endParaRPr lang="en-US" altLang="en-US" dirty="0" smtClean="0"/>
          </a:p>
        </p:txBody>
      </p:sp>
      <p:pic>
        <p:nvPicPr>
          <p:cNvPr id="7172" name="Picture 3" descr="celebrating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
            <a:ext cx="36433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794146"/>
            <a:ext cx="4752528" cy="2092881"/>
          </a:xfrm>
          <a:prstGeom prst="rect">
            <a:avLst/>
          </a:prstGeom>
          <a:noFill/>
        </p:spPr>
        <p:txBody>
          <a:bodyPr wrap="square" rtlCol="0">
            <a:spAutoFit/>
          </a:bodyPr>
          <a:lstStyle/>
          <a:p>
            <a:pPr marL="0" lvl="1"/>
            <a:r>
              <a:rPr lang="en-CA" altLang="en-US" sz="2800" dirty="0"/>
              <a:t>Reformers Led by </a:t>
            </a:r>
            <a:r>
              <a:rPr lang="en-CA" altLang="en-US" sz="2800" b="1" dirty="0"/>
              <a:t>Robert Baldwin </a:t>
            </a:r>
            <a:r>
              <a:rPr lang="en-CA" altLang="en-US" sz="2800" dirty="0"/>
              <a:t>and </a:t>
            </a:r>
            <a:r>
              <a:rPr lang="en-CA" altLang="en-US" sz="2800" b="1" dirty="0"/>
              <a:t>William Lyon Mackenzie</a:t>
            </a:r>
          </a:p>
          <a:p>
            <a:endParaRPr lang="en-CA" dirty="0"/>
          </a:p>
        </p:txBody>
      </p:sp>
    </p:spTree>
    <p:extLst>
      <p:ext uri="{BB962C8B-B14F-4D97-AF65-F5344CB8AC3E}">
        <p14:creationId xmlns:p14="http://schemas.microsoft.com/office/powerpoint/2010/main" val="81619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2" y="260648"/>
            <a:ext cx="9289032" cy="924475"/>
          </a:xfrm>
        </p:spPr>
        <p:txBody>
          <a:bodyPr/>
          <a:lstStyle/>
          <a:p>
            <a:pPr eaLnBrk="1" hangingPunct="1"/>
            <a:r>
              <a:rPr lang="en-CA" altLang="en-US" sz="4000" b="1" u="sng" dirty="0" smtClean="0"/>
              <a:t>Upper Canada Rebellion - 1838</a:t>
            </a:r>
            <a:endParaRPr lang="en-US" altLang="en-US" sz="4000" b="1" u="sng" dirty="0" smtClean="0"/>
          </a:p>
        </p:txBody>
      </p:sp>
      <p:sp>
        <p:nvSpPr>
          <p:cNvPr id="5123" name="Content Placeholder 2"/>
          <p:cNvSpPr>
            <a:spLocks noGrp="1"/>
          </p:cNvSpPr>
          <p:nvPr>
            <p:ph idx="1"/>
          </p:nvPr>
        </p:nvSpPr>
        <p:spPr>
          <a:xfrm>
            <a:off x="251520" y="980728"/>
            <a:ext cx="8712968" cy="5472608"/>
          </a:xfrm>
        </p:spPr>
        <p:txBody>
          <a:bodyPr>
            <a:normAutofit/>
          </a:bodyPr>
          <a:lstStyle/>
          <a:p>
            <a:pPr eaLnBrk="1" hangingPunct="1">
              <a:buFontTx/>
              <a:buNone/>
            </a:pPr>
            <a:endParaRPr lang="en-CA" altLang="en-US" sz="1800" dirty="0" smtClean="0"/>
          </a:p>
          <a:p>
            <a:pPr>
              <a:buFont typeface="Wingdings" pitchFamily="2" charset="2"/>
              <a:buChar char="§"/>
            </a:pPr>
            <a:r>
              <a:rPr lang="en-CA" altLang="en-US" sz="2800" b="1" dirty="0" smtClean="0"/>
              <a:t>When the Lower </a:t>
            </a:r>
            <a:r>
              <a:rPr lang="en-CA" altLang="en-US" sz="2800" b="1" dirty="0"/>
              <a:t>Canada rebellion </a:t>
            </a:r>
            <a:r>
              <a:rPr lang="en-CA" altLang="en-US" sz="2800" b="1" dirty="0" smtClean="0"/>
              <a:t>began, Bond </a:t>
            </a:r>
            <a:r>
              <a:rPr lang="en-CA" altLang="en-US" sz="2800" b="1" dirty="0"/>
              <a:t>Head sends troops to seize Toronto</a:t>
            </a:r>
          </a:p>
          <a:p>
            <a:pPr>
              <a:buFont typeface="Wingdings" pitchFamily="2" charset="2"/>
              <a:buChar char="§"/>
            </a:pPr>
            <a:r>
              <a:rPr lang="en-CA" altLang="en-US" sz="2800" dirty="0"/>
              <a:t>Mackenzie later organizes Upper Canada revolt beginning at Montgomery’s Tavern</a:t>
            </a:r>
          </a:p>
          <a:p>
            <a:pPr lvl="1">
              <a:buFont typeface="Wingdings" pitchFamily="2" charset="2"/>
              <a:buChar char="§"/>
            </a:pPr>
            <a:r>
              <a:rPr lang="en-CA" altLang="en-US" sz="2800" dirty="0"/>
              <a:t>March down </a:t>
            </a:r>
            <a:r>
              <a:rPr lang="en-CA" altLang="en-US" sz="2800" dirty="0" err="1"/>
              <a:t>Yonge</a:t>
            </a:r>
            <a:r>
              <a:rPr lang="en-CA" altLang="en-US" sz="2800" dirty="0"/>
              <a:t> </a:t>
            </a:r>
            <a:r>
              <a:rPr lang="en-CA" altLang="en-US" sz="2800" dirty="0" smtClean="0"/>
              <a:t>Street, Toronto</a:t>
            </a:r>
            <a:endParaRPr lang="en-CA" altLang="en-US" sz="2800" dirty="0"/>
          </a:p>
          <a:p>
            <a:pPr lvl="1">
              <a:buFont typeface="Wingdings" pitchFamily="2" charset="2"/>
              <a:buChar char="§"/>
            </a:pPr>
            <a:r>
              <a:rPr lang="en-CA" altLang="en-US" sz="2800" dirty="0"/>
              <a:t>Attack lasted about half hour</a:t>
            </a:r>
          </a:p>
          <a:p>
            <a:pPr lvl="1">
              <a:buFont typeface="Wingdings" pitchFamily="2" charset="2"/>
              <a:buChar char="§"/>
            </a:pPr>
            <a:r>
              <a:rPr lang="en-CA" altLang="en-US" sz="2800" dirty="0"/>
              <a:t>Rebel forces dispersed</a:t>
            </a:r>
          </a:p>
          <a:p>
            <a:pPr eaLnBrk="1" hangingPunct="1">
              <a:buFont typeface="Wingdings" pitchFamily="2" charset="2"/>
              <a:buChar char="§"/>
            </a:pPr>
            <a:endParaRPr lang="en-CA" altLang="en-US" sz="2600" dirty="0" smtClean="0"/>
          </a:p>
          <a:p>
            <a:pPr eaLnBrk="1" hangingPunct="1"/>
            <a:endParaRPr lang="en-US" altLang="en-US" sz="1800" dirty="0" smtClean="0"/>
          </a:p>
        </p:txBody>
      </p:sp>
    </p:spTree>
    <p:extLst>
      <p:ext uri="{BB962C8B-B14F-4D97-AF65-F5344CB8AC3E}">
        <p14:creationId xmlns:p14="http://schemas.microsoft.com/office/powerpoint/2010/main" val="30357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43608" y="188640"/>
            <a:ext cx="7125113" cy="924475"/>
          </a:xfrm>
        </p:spPr>
        <p:txBody>
          <a:bodyPr/>
          <a:lstStyle/>
          <a:p>
            <a:pPr eaLnBrk="1" hangingPunct="1"/>
            <a:r>
              <a:rPr lang="en-US" altLang="en-US" b="1" dirty="0" smtClean="0"/>
              <a:t>Results:</a:t>
            </a:r>
            <a:endParaRPr lang="en-US" altLang="en-US" b="1" dirty="0" smtClean="0"/>
          </a:p>
        </p:txBody>
      </p:sp>
      <p:sp>
        <p:nvSpPr>
          <p:cNvPr id="8195" name="Content Placeholder 2"/>
          <p:cNvSpPr>
            <a:spLocks noGrp="1"/>
          </p:cNvSpPr>
          <p:nvPr>
            <p:ph idx="1"/>
          </p:nvPr>
        </p:nvSpPr>
        <p:spPr>
          <a:xfrm>
            <a:off x="611560" y="1556792"/>
            <a:ext cx="8227640" cy="4463008"/>
          </a:xfrm>
        </p:spPr>
        <p:txBody>
          <a:bodyPr>
            <a:normAutofit/>
          </a:bodyPr>
          <a:lstStyle/>
          <a:p>
            <a:pPr eaLnBrk="1" hangingPunct="1">
              <a:buFont typeface="Wingdings" pitchFamily="2" charset="2"/>
              <a:buChar char="§"/>
            </a:pPr>
            <a:r>
              <a:rPr lang="en-CA" altLang="en-US" sz="2400" dirty="0" smtClean="0"/>
              <a:t>Upper Canada Rebellion was very short and disorganized</a:t>
            </a:r>
          </a:p>
          <a:p>
            <a:pPr eaLnBrk="1" hangingPunct="1">
              <a:buFont typeface="Wingdings" pitchFamily="2" charset="2"/>
              <a:buChar char="§"/>
            </a:pPr>
            <a:r>
              <a:rPr lang="en-CA" altLang="en-US" sz="2400" dirty="0" smtClean="0"/>
              <a:t>Bond Head was recalled in 1837 he was replaced with Sir George Arthur</a:t>
            </a:r>
          </a:p>
          <a:p>
            <a:pPr eaLnBrk="1" hangingPunct="1">
              <a:buFont typeface="Wingdings" pitchFamily="2" charset="2"/>
              <a:buChar char="§"/>
            </a:pPr>
            <a:r>
              <a:rPr lang="en-CA" altLang="en-US" sz="2400" dirty="0" smtClean="0"/>
              <a:t>Lord Durham assigned to report grievances among the colonists and find a way to appease them</a:t>
            </a:r>
          </a:p>
          <a:p>
            <a:pPr eaLnBrk="1" hangingPunct="1">
              <a:buFont typeface="Wingdings" pitchFamily="2" charset="2"/>
              <a:buChar char="§"/>
            </a:pPr>
            <a:r>
              <a:rPr lang="en-CA" altLang="en-US" sz="2400" dirty="0" smtClean="0"/>
              <a:t>Lord Durham’s report led to the Union of Upper and Lower Canada into the province of Canada in 1840</a:t>
            </a:r>
          </a:p>
          <a:p>
            <a:pPr eaLnBrk="1" hangingPunct="1"/>
            <a:endParaRPr lang="en-US" altLang="en-US" dirty="0" smtClean="0"/>
          </a:p>
        </p:txBody>
      </p:sp>
    </p:spTree>
    <p:extLst>
      <p:ext uri="{BB962C8B-B14F-4D97-AF65-F5344CB8AC3E}">
        <p14:creationId xmlns:p14="http://schemas.microsoft.com/office/powerpoint/2010/main" val="2541723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536" y="-171400"/>
            <a:ext cx="8135937" cy="1143000"/>
          </a:xfrm>
        </p:spPr>
        <p:txBody>
          <a:bodyPr>
            <a:normAutofit/>
          </a:bodyPr>
          <a:lstStyle/>
          <a:p>
            <a:pPr eaLnBrk="1" fontAlgn="auto" hangingPunct="1">
              <a:spcAft>
                <a:spcPts val="0"/>
              </a:spcAft>
              <a:defRPr/>
            </a:pPr>
            <a:r>
              <a:rPr lang="en-US" b="1" dirty="0"/>
              <a:t>Change in Britain’s Colonial Policy</a:t>
            </a:r>
          </a:p>
        </p:txBody>
      </p:sp>
      <p:sp>
        <p:nvSpPr>
          <p:cNvPr id="16387" name="Rectangle 3"/>
          <p:cNvSpPr>
            <a:spLocks noGrp="1" noChangeArrowheads="1"/>
          </p:cNvSpPr>
          <p:nvPr>
            <p:ph idx="1"/>
          </p:nvPr>
        </p:nvSpPr>
        <p:spPr>
          <a:xfrm>
            <a:off x="395536" y="908720"/>
            <a:ext cx="8424862" cy="5616624"/>
          </a:xfrm>
        </p:spPr>
        <p:txBody>
          <a:bodyPr>
            <a:normAutofit fontScale="92500" lnSpcReduction="20000"/>
          </a:bodyPr>
          <a:lstStyle/>
          <a:p>
            <a:pPr eaLnBrk="1" hangingPunct="1">
              <a:lnSpc>
                <a:spcPct val="90000"/>
              </a:lnSpc>
              <a:buFont typeface="Monotype Sorts" pitchFamily="32" charset="2"/>
              <a:buNone/>
            </a:pPr>
            <a:r>
              <a:rPr lang="en-US" altLang="en-US" sz="2800" dirty="0" smtClean="0"/>
              <a:t>Britain was starting to rethink its colonial policies in the 1840s.  The purpose of having colonies was to provide cheap natural resources for the imperial power.  </a:t>
            </a:r>
            <a:endParaRPr lang="en-US" altLang="en-US" sz="2800" dirty="0" smtClean="0"/>
          </a:p>
          <a:p>
            <a:pPr eaLnBrk="1" hangingPunct="1">
              <a:lnSpc>
                <a:spcPct val="90000"/>
              </a:lnSpc>
              <a:buFont typeface="Monotype Sorts" pitchFamily="32" charset="2"/>
              <a:buNone/>
            </a:pPr>
            <a:endParaRPr lang="en-US" altLang="en-US" sz="2800" dirty="0"/>
          </a:p>
          <a:p>
            <a:pPr eaLnBrk="1" hangingPunct="1">
              <a:lnSpc>
                <a:spcPct val="90000"/>
              </a:lnSpc>
              <a:buFont typeface="Monotype Sorts" pitchFamily="32" charset="2"/>
              <a:buNone/>
            </a:pPr>
            <a:r>
              <a:rPr lang="en-US" altLang="en-US" sz="2800" dirty="0" smtClean="0"/>
              <a:t>However</a:t>
            </a:r>
            <a:r>
              <a:rPr lang="en-US" altLang="en-US" sz="2800" dirty="0" smtClean="0"/>
              <a:t>, the colonies were becoming very expensive ($$$). </a:t>
            </a:r>
            <a:endParaRPr lang="en-US" altLang="en-US" sz="2800" dirty="0" smtClean="0"/>
          </a:p>
          <a:p>
            <a:pPr eaLnBrk="1" hangingPunct="1">
              <a:lnSpc>
                <a:spcPct val="90000"/>
              </a:lnSpc>
              <a:buFont typeface="Monotype Sorts" pitchFamily="32" charset="2"/>
              <a:buNone/>
            </a:pPr>
            <a:endParaRPr lang="en-US" altLang="en-US" sz="2800" dirty="0" smtClean="0"/>
          </a:p>
          <a:p>
            <a:pPr eaLnBrk="1" hangingPunct="1">
              <a:lnSpc>
                <a:spcPct val="90000"/>
              </a:lnSpc>
              <a:buFont typeface="Monotype Sorts" pitchFamily="32" charset="2"/>
              <a:buNone/>
            </a:pPr>
            <a:r>
              <a:rPr lang="en-US" altLang="en-US" sz="2800" dirty="0" smtClean="0"/>
              <a:t>Therefore the British government decided to stop giving its colonies special trading protection and to trade freely with other nations.  </a:t>
            </a:r>
            <a:endParaRPr lang="en-US" altLang="en-US" sz="2800" dirty="0" smtClean="0"/>
          </a:p>
          <a:p>
            <a:pPr eaLnBrk="1" hangingPunct="1">
              <a:lnSpc>
                <a:spcPct val="90000"/>
              </a:lnSpc>
              <a:buFont typeface="Monotype Sorts" pitchFamily="32" charset="2"/>
              <a:buNone/>
            </a:pPr>
            <a:endParaRPr lang="en-US" altLang="en-US" sz="2800" dirty="0"/>
          </a:p>
          <a:p>
            <a:pPr eaLnBrk="1" hangingPunct="1">
              <a:lnSpc>
                <a:spcPct val="90000"/>
              </a:lnSpc>
              <a:buFont typeface="Monotype Sorts" pitchFamily="32" charset="2"/>
              <a:buNone/>
            </a:pPr>
            <a:r>
              <a:rPr lang="en-US" altLang="en-US" sz="2800" dirty="0" smtClean="0"/>
              <a:t>As </a:t>
            </a:r>
            <a:r>
              <a:rPr lang="en-US" altLang="en-US" sz="2800" dirty="0" smtClean="0"/>
              <a:t>a result, it affected Britain’s attitude towards its colonies.  </a:t>
            </a:r>
            <a:r>
              <a:rPr lang="en-US" altLang="en-US" sz="2800" dirty="0" smtClean="0"/>
              <a:t>   </a:t>
            </a:r>
          </a:p>
          <a:p>
            <a:pPr eaLnBrk="1" hangingPunct="1">
              <a:lnSpc>
                <a:spcPct val="90000"/>
              </a:lnSpc>
              <a:buFont typeface="Monotype Sorts" pitchFamily="32" charset="2"/>
              <a:buNone/>
            </a:pPr>
            <a:r>
              <a:rPr lang="en-US" altLang="en-US" sz="2800" b="1" i="1" dirty="0" smtClean="0"/>
              <a:t>LORD DURHAM IS SENT OUT…</a:t>
            </a:r>
            <a:endParaRPr lang="en-US" altLang="en-US" sz="2800" b="1" i="1" dirty="0" smtClean="0"/>
          </a:p>
        </p:txBody>
      </p:sp>
    </p:spTree>
    <p:extLst>
      <p:ext uri="{BB962C8B-B14F-4D97-AF65-F5344CB8AC3E}">
        <p14:creationId xmlns:p14="http://schemas.microsoft.com/office/powerpoint/2010/main" val="407465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512168"/>
          </a:xfrm>
        </p:spPr>
        <p:txBody>
          <a:bodyPr/>
          <a:lstStyle/>
          <a:p>
            <a:r>
              <a:rPr lang="en-CA" sz="3600" b="1" dirty="0" smtClean="0"/>
              <a:t>Lord Durham’s observations</a:t>
            </a:r>
            <a:endParaRPr lang="en-CA" sz="3600" b="1" dirty="0"/>
          </a:p>
        </p:txBody>
      </p:sp>
      <p:sp>
        <p:nvSpPr>
          <p:cNvPr id="3" name="Content Placeholder 2"/>
          <p:cNvSpPr>
            <a:spLocks noGrp="1"/>
          </p:cNvSpPr>
          <p:nvPr>
            <p:ph idx="1"/>
          </p:nvPr>
        </p:nvSpPr>
        <p:spPr>
          <a:xfrm>
            <a:off x="395536" y="1807361"/>
            <a:ext cx="7739019" cy="4789991"/>
          </a:xfrm>
        </p:spPr>
        <p:txBody>
          <a:bodyPr anchor="t">
            <a:normAutofit/>
          </a:bodyPr>
          <a:lstStyle/>
          <a:p>
            <a:r>
              <a:rPr lang="en-CA" sz="2600" dirty="0" smtClean="0"/>
              <a:t>Britain sends Earl of Durham</a:t>
            </a:r>
          </a:p>
          <a:p>
            <a:r>
              <a:rPr lang="en-CA" sz="2600" dirty="0" smtClean="0"/>
              <a:t>Canadians want:</a:t>
            </a:r>
          </a:p>
          <a:p>
            <a:pPr marL="0" indent="0">
              <a:buNone/>
            </a:pPr>
            <a:endParaRPr lang="en-CA" sz="2600" dirty="0" smtClean="0"/>
          </a:p>
          <a:p>
            <a:pPr marL="514350" indent="-514350">
              <a:buAutoNum type="arabicPeriod"/>
            </a:pPr>
            <a:r>
              <a:rPr lang="en-CA" sz="2600" dirty="0" smtClean="0"/>
              <a:t>More control over government</a:t>
            </a:r>
          </a:p>
          <a:p>
            <a:pPr marL="514350" indent="-514350">
              <a:buAutoNum type="arabicPeriod"/>
            </a:pPr>
            <a:r>
              <a:rPr lang="en-CA" sz="2600" dirty="0" smtClean="0"/>
              <a:t>All Provinces to unite</a:t>
            </a:r>
          </a:p>
          <a:p>
            <a:pPr marL="514350" indent="-514350">
              <a:buAutoNum type="arabicPeriod"/>
            </a:pPr>
            <a:endParaRPr lang="en-CA" sz="2600" dirty="0"/>
          </a:p>
          <a:p>
            <a:pPr marL="0" indent="0">
              <a:buNone/>
            </a:pPr>
            <a:r>
              <a:rPr lang="en-CA" sz="2600" dirty="0" smtClean="0"/>
              <a:t>&gt; The British only wanted Quebec and Ontario to unite. All provinces together could create a successful rebellion….</a:t>
            </a:r>
            <a:endParaRPr lang="en-CA" sz="2600" dirty="0"/>
          </a:p>
        </p:txBody>
      </p:sp>
    </p:spTree>
    <p:extLst>
      <p:ext uri="{BB962C8B-B14F-4D97-AF65-F5344CB8AC3E}">
        <p14:creationId xmlns:p14="http://schemas.microsoft.com/office/powerpoint/2010/main" val="53050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552" y="188640"/>
            <a:ext cx="7772400" cy="1143000"/>
          </a:xfrm>
        </p:spPr>
        <p:txBody>
          <a:bodyPr/>
          <a:lstStyle/>
          <a:p>
            <a:pPr eaLnBrk="1" hangingPunct="1"/>
            <a:r>
              <a:rPr lang="en-US" altLang="en-US" b="1" dirty="0" smtClean="0"/>
              <a:t>The Durham </a:t>
            </a:r>
            <a:r>
              <a:rPr lang="en-US" altLang="en-US" b="1" dirty="0" smtClean="0"/>
              <a:t>Report &amp; </a:t>
            </a:r>
            <a:br>
              <a:rPr lang="en-US" altLang="en-US" b="1" dirty="0" smtClean="0"/>
            </a:br>
            <a:r>
              <a:rPr lang="en-US" altLang="en-US" b="1" dirty="0" smtClean="0"/>
              <a:t>the British Identity</a:t>
            </a:r>
            <a:endParaRPr lang="en-US" altLang="en-US" b="1" dirty="0" smtClean="0"/>
          </a:p>
        </p:txBody>
      </p:sp>
      <p:sp>
        <p:nvSpPr>
          <p:cNvPr id="11267" name="Rectangle 3"/>
          <p:cNvSpPr>
            <a:spLocks noGrp="1" noChangeArrowheads="1"/>
          </p:cNvSpPr>
          <p:nvPr>
            <p:ph type="body" idx="1"/>
          </p:nvPr>
        </p:nvSpPr>
        <p:spPr>
          <a:xfrm>
            <a:off x="683568" y="1556793"/>
            <a:ext cx="7848871" cy="5301208"/>
          </a:xfrm>
        </p:spPr>
        <p:txBody>
          <a:bodyPr>
            <a:normAutofit/>
          </a:bodyPr>
          <a:lstStyle/>
          <a:p>
            <a:pPr eaLnBrk="1" hangingPunct="1">
              <a:lnSpc>
                <a:spcPct val="80000"/>
              </a:lnSpc>
            </a:pPr>
            <a:r>
              <a:rPr lang="en-US" altLang="en-US" sz="2400" dirty="0" smtClean="0"/>
              <a:t>Durham refers </a:t>
            </a:r>
            <a:r>
              <a:rPr lang="en-US" altLang="en-US" sz="2400" dirty="0" smtClean="0"/>
              <a:t>to French Canadians as backward and illiterate. Argues that irresponsible leaders easily manipulate them.</a:t>
            </a:r>
          </a:p>
          <a:p>
            <a:pPr lvl="1" eaLnBrk="1" hangingPunct="1">
              <a:lnSpc>
                <a:spcPct val="80000"/>
              </a:lnSpc>
            </a:pPr>
            <a:r>
              <a:rPr lang="en-US" altLang="en-US" sz="2400" dirty="0" smtClean="0"/>
              <a:t>Called the Canadiens  “devoid of history and  literature”</a:t>
            </a:r>
          </a:p>
          <a:p>
            <a:pPr lvl="1" eaLnBrk="1" hangingPunct="1">
              <a:lnSpc>
                <a:spcPct val="80000"/>
              </a:lnSpc>
            </a:pPr>
            <a:r>
              <a:rPr lang="en-US" altLang="en-US" sz="2400" dirty="0" smtClean="0"/>
              <a:t>They lacked in anything that elevates people</a:t>
            </a:r>
          </a:p>
          <a:p>
            <a:pPr lvl="1" eaLnBrk="1" hangingPunct="1">
              <a:lnSpc>
                <a:spcPct val="80000"/>
              </a:lnSpc>
            </a:pPr>
            <a:r>
              <a:rPr lang="en-US" altLang="en-US" sz="2400" dirty="0" smtClean="0"/>
              <a:t>Proposed assimilation of the French </a:t>
            </a:r>
          </a:p>
          <a:p>
            <a:pPr lvl="2" eaLnBrk="1" hangingPunct="1">
              <a:lnSpc>
                <a:spcPct val="80000"/>
              </a:lnSpc>
            </a:pPr>
            <a:r>
              <a:rPr lang="en-US" altLang="en-US" sz="2400" dirty="0" smtClean="0"/>
              <a:t>Thought this would eliminate racial antagonism that had paralyzed Lower Canada</a:t>
            </a:r>
          </a:p>
          <a:p>
            <a:pPr lvl="2" eaLnBrk="1" hangingPunct="1">
              <a:lnSpc>
                <a:spcPct val="80000"/>
              </a:lnSpc>
            </a:pPr>
            <a:r>
              <a:rPr lang="en-US" altLang="en-US" sz="2400" dirty="0" smtClean="0"/>
              <a:t>Thought it would give French Canadians more opportunity as English would be language of business and social promotion</a:t>
            </a:r>
          </a:p>
          <a:p>
            <a:pPr lvl="1" eaLnBrk="1" hangingPunct="1">
              <a:lnSpc>
                <a:spcPct val="80000"/>
              </a:lnSpc>
            </a:pPr>
            <a:endParaRPr lang="en-US" altLang="en-US" sz="1400" dirty="0" smtClean="0"/>
          </a:p>
          <a:p>
            <a:pPr eaLnBrk="1" hangingPunct="1">
              <a:lnSpc>
                <a:spcPct val="80000"/>
              </a:lnSpc>
              <a:buFontTx/>
              <a:buNone/>
            </a:pPr>
            <a:endParaRPr lang="en-US" altLang="en-US" sz="1800" dirty="0" smtClean="0"/>
          </a:p>
        </p:txBody>
      </p:sp>
    </p:spTree>
    <p:extLst>
      <p:ext uri="{BB962C8B-B14F-4D97-AF65-F5344CB8AC3E}">
        <p14:creationId xmlns:p14="http://schemas.microsoft.com/office/powerpoint/2010/main" val="3010192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512168"/>
          </a:xfrm>
        </p:spPr>
        <p:txBody>
          <a:bodyPr/>
          <a:lstStyle/>
          <a:p>
            <a:r>
              <a:rPr lang="en-CA" sz="3600" b="1" dirty="0" smtClean="0"/>
              <a:t>The Durham Report</a:t>
            </a:r>
            <a:endParaRPr lang="en-CA" sz="3600" b="1" dirty="0"/>
          </a:p>
        </p:txBody>
      </p:sp>
      <p:sp>
        <p:nvSpPr>
          <p:cNvPr id="3" name="Content Placeholder 2"/>
          <p:cNvSpPr>
            <a:spLocks noGrp="1"/>
          </p:cNvSpPr>
          <p:nvPr>
            <p:ph idx="1"/>
          </p:nvPr>
        </p:nvSpPr>
        <p:spPr>
          <a:xfrm>
            <a:off x="395536" y="1807361"/>
            <a:ext cx="7739019" cy="4789991"/>
          </a:xfrm>
        </p:spPr>
        <p:txBody>
          <a:bodyPr anchor="t">
            <a:normAutofit/>
          </a:bodyPr>
          <a:lstStyle/>
          <a:p>
            <a:pPr marL="533400" indent="-533400">
              <a:buNone/>
            </a:pPr>
            <a:r>
              <a:rPr lang="en-US" altLang="en-US" sz="2800" dirty="0"/>
              <a:t>Two Major Recommendations</a:t>
            </a:r>
          </a:p>
          <a:p>
            <a:pPr marL="533400" indent="-533400">
              <a:buFont typeface="Monotype Sorts" pitchFamily="32" charset="2"/>
              <a:buAutoNum type="arabicPeriod"/>
            </a:pPr>
            <a:r>
              <a:rPr lang="en-US" altLang="en-US" sz="2800" b="1" dirty="0"/>
              <a:t>The two colonies of Upper and Lower Canada should become one colony called the United Province of Canada. </a:t>
            </a:r>
          </a:p>
          <a:p>
            <a:pPr marL="533400" indent="-533400">
              <a:buNone/>
            </a:pPr>
            <a:r>
              <a:rPr lang="en-US" altLang="en-US" sz="2800" dirty="0"/>
              <a:t>*This would give the English a majority and help unite English speaking people</a:t>
            </a:r>
          </a:p>
        </p:txBody>
      </p:sp>
    </p:spTree>
    <p:extLst>
      <p:ext uri="{BB962C8B-B14F-4D97-AF65-F5344CB8AC3E}">
        <p14:creationId xmlns:p14="http://schemas.microsoft.com/office/powerpoint/2010/main" val="1380938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85750"/>
            <a:ext cx="8229600" cy="1143000"/>
          </a:xfrm>
        </p:spPr>
        <p:txBody>
          <a:bodyPr/>
          <a:lstStyle/>
          <a:p>
            <a:pPr eaLnBrk="1" hangingPunct="1"/>
            <a:r>
              <a:rPr lang="en-US" altLang="en-US" sz="3600" b="1" dirty="0" smtClean="0"/>
              <a:t>The Durham Report</a:t>
            </a:r>
          </a:p>
        </p:txBody>
      </p:sp>
      <p:sp>
        <p:nvSpPr>
          <p:cNvPr id="13315" name="Rectangle 3"/>
          <p:cNvSpPr>
            <a:spLocks noGrp="1" noChangeArrowheads="1"/>
          </p:cNvSpPr>
          <p:nvPr>
            <p:ph idx="1"/>
          </p:nvPr>
        </p:nvSpPr>
        <p:spPr>
          <a:xfrm>
            <a:off x="323528" y="1052736"/>
            <a:ext cx="8640960" cy="5688631"/>
          </a:xfrm>
        </p:spPr>
        <p:txBody>
          <a:bodyPr>
            <a:normAutofit/>
          </a:bodyPr>
          <a:lstStyle/>
          <a:p>
            <a:pPr marL="609600" indent="-609600" eaLnBrk="1" hangingPunct="1">
              <a:lnSpc>
                <a:spcPct val="80000"/>
              </a:lnSpc>
              <a:buFont typeface="Monotype Sorts" pitchFamily="32" charset="2"/>
              <a:buAutoNum type="arabicPeriod" startAt="2"/>
            </a:pPr>
            <a:r>
              <a:rPr lang="en-US" altLang="en-US" sz="2200" b="1" dirty="0" smtClean="0"/>
              <a:t>The new united colony should have </a:t>
            </a:r>
            <a:r>
              <a:rPr lang="en-US" altLang="en-US" sz="2200" b="1" u="sng" dirty="0" smtClean="0"/>
              <a:t>responsible government</a:t>
            </a:r>
            <a:r>
              <a:rPr lang="en-US" altLang="en-US" sz="2200" b="1" u="sng" dirty="0" smtClean="0"/>
              <a:t>.</a:t>
            </a:r>
          </a:p>
          <a:p>
            <a:pPr marL="609600" indent="-609600" eaLnBrk="1" hangingPunct="1">
              <a:lnSpc>
                <a:spcPct val="80000"/>
              </a:lnSpc>
              <a:buFont typeface="Monotype Sorts" pitchFamily="32" charset="2"/>
              <a:buAutoNum type="arabicPeriod" startAt="2"/>
            </a:pPr>
            <a:endParaRPr lang="en-US" altLang="en-US" sz="2200" b="1" u="sng" dirty="0" smtClean="0"/>
          </a:p>
          <a:p>
            <a:pPr marL="609600" indent="-609600" eaLnBrk="1" hangingPunct="1">
              <a:lnSpc>
                <a:spcPct val="80000"/>
              </a:lnSpc>
              <a:buFont typeface="Monotype Sorts" pitchFamily="32" charset="2"/>
              <a:buNone/>
            </a:pPr>
            <a:r>
              <a:rPr lang="en-US" altLang="en-US" sz="2400" dirty="0" smtClean="0"/>
              <a:t>*All other local powers would be handled by the colonies.</a:t>
            </a:r>
          </a:p>
          <a:p>
            <a:pPr marL="609600" indent="-609600" eaLnBrk="1" hangingPunct="1">
              <a:lnSpc>
                <a:spcPct val="80000"/>
              </a:lnSpc>
              <a:buFont typeface="Monotype Sorts" pitchFamily="32" charset="2"/>
              <a:buNone/>
            </a:pPr>
            <a:r>
              <a:rPr lang="en-US" altLang="en-US" sz="2400" dirty="0" smtClean="0"/>
              <a:t>*On matters involving only </a:t>
            </a:r>
            <a:r>
              <a:rPr lang="en-US" altLang="en-US" sz="2400" dirty="0" smtClean="0"/>
              <a:t>colony, </a:t>
            </a:r>
            <a:r>
              <a:rPr lang="en-US" altLang="en-US" sz="2400" dirty="0" smtClean="0"/>
              <a:t>the Governor would be advised only be his Executive Council with no input from the British Government.</a:t>
            </a:r>
          </a:p>
          <a:p>
            <a:pPr marL="609600" indent="-609600" eaLnBrk="1" hangingPunct="1">
              <a:lnSpc>
                <a:spcPct val="80000"/>
              </a:lnSpc>
              <a:buFont typeface="Monotype Sorts" pitchFamily="32" charset="2"/>
              <a:buNone/>
            </a:pPr>
            <a:r>
              <a:rPr lang="en-US" altLang="en-US" sz="2400" dirty="0" smtClean="0"/>
              <a:t>*The Executive Council members would be chosen by the leaders of the largest group in the Legislative Assembly rather than by the governor</a:t>
            </a:r>
          </a:p>
          <a:p>
            <a:pPr marL="609600" indent="-609600" eaLnBrk="1" hangingPunct="1">
              <a:lnSpc>
                <a:spcPct val="80000"/>
              </a:lnSpc>
              <a:buFont typeface="Monotype Sorts" pitchFamily="32" charset="2"/>
              <a:buNone/>
            </a:pPr>
            <a:r>
              <a:rPr lang="en-US" altLang="en-US" sz="2400" dirty="0" smtClean="0"/>
              <a:t>*Members of the Executive Council would keep their jobs only as long as they had the support of more than half the members of the Legislative Assembly, rather than for as long as the governor chose to keep them on the council</a:t>
            </a:r>
            <a:r>
              <a:rPr lang="en-US" altLang="en-US" sz="2400" dirty="0" smtClean="0"/>
              <a:t>.</a:t>
            </a:r>
            <a:endParaRPr lang="en-US" altLang="en-US" sz="2400" dirty="0" smtClean="0"/>
          </a:p>
        </p:txBody>
      </p:sp>
    </p:spTree>
    <p:extLst>
      <p:ext uri="{BB962C8B-B14F-4D97-AF65-F5344CB8AC3E}">
        <p14:creationId xmlns:p14="http://schemas.microsoft.com/office/powerpoint/2010/main" val="500767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57250" y="571500"/>
            <a:ext cx="7772400" cy="1143000"/>
          </a:xfrm>
        </p:spPr>
        <p:txBody>
          <a:bodyPr/>
          <a:lstStyle/>
          <a:p>
            <a:pPr eaLnBrk="1" hangingPunct="1"/>
            <a:r>
              <a:rPr lang="en-US" altLang="en-US" smtClean="0"/>
              <a:t>Partner Activity – </a:t>
            </a:r>
            <a:r>
              <a:rPr lang="en-US" altLang="en-US" sz="3200" smtClean="0"/>
              <a:t>(Groups of Two)</a:t>
            </a:r>
            <a:endParaRPr lang="en-US" altLang="en-US" smtClean="0"/>
          </a:p>
        </p:txBody>
      </p:sp>
      <p:sp>
        <p:nvSpPr>
          <p:cNvPr id="17411" name="Rectangle 3"/>
          <p:cNvSpPr>
            <a:spLocks noGrp="1" noChangeArrowheads="1"/>
          </p:cNvSpPr>
          <p:nvPr>
            <p:ph type="body" sz="half" idx="1"/>
          </p:nvPr>
        </p:nvSpPr>
        <p:spPr>
          <a:xfrm>
            <a:off x="685800" y="2590800"/>
            <a:ext cx="4749800" cy="3505200"/>
          </a:xfrm>
        </p:spPr>
        <p:txBody>
          <a:bodyPr>
            <a:normAutofit fontScale="92500"/>
          </a:bodyPr>
          <a:lstStyle/>
          <a:p>
            <a:pPr eaLnBrk="1" hangingPunct="1">
              <a:lnSpc>
                <a:spcPct val="90000"/>
              </a:lnSpc>
              <a:buFont typeface="Monotype Sorts" pitchFamily="32" charset="2"/>
              <a:buNone/>
            </a:pPr>
            <a:r>
              <a:rPr lang="en-US" altLang="en-US" sz="2800" smtClean="0"/>
              <a:t>Lord Durham had two recommendations.  Who benefited or were happy because of the first recommendation?  Why?</a:t>
            </a:r>
          </a:p>
          <a:p>
            <a:pPr eaLnBrk="1" hangingPunct="1">
              <a:lnSpc>
                <a:spcPct val="90000"/>
              </a:lnSpc>
              <a:buFont typeface="Monotype Sorts" pitchFamily="32" charset="2"/>
              <a:buNone/>
            </a:pPr>
            <a:r>
              <a:rPr lang="en-US" altLang="en-US" sz="2800" smtClean="0"/>
              <a:t>Who benefited or was happy because of the second recommendation?  Why?</a:t>
            </a:r>
          </a:p>
        </p:txBody>
      </p:sp>
      <p:pic>
        <p:nvPicPr>
          <p:cNvPr id="1741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5963" y="2420938"/>
            <a:ext cx="3094037" cy="3505200"/>
          </a:xfrm>
        </p:spPr>
      </p:pic>
    </p:spTree>
    <p:extLst>
      <p:ext uri="{BB962C8B-B14F-4D97-AF65-F5344CB8AC3E}">
        <p14:creationId xmlns:p14="http://schemas.microsoft.com/office/powerpoint/2010/main" val="4176017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125113" cy="924475"/>
          </a:xfrm>
        </p:spPr>
        <p:txBody>
          <a:bodyPr/>
          <a:lstStyle/>
          <a:p>
            <a:pPr algn="ctr"/>
            <a:r>
              <a:rPr lang="en-CA" b="1" dirty="0" smtClean="0"/>
              <a:t>1776 - American Revolution</a:t>
            </a:r>
            <a:endParaRPr lang="en-CA" b="1" dirty="0"/>
          </a:p>
        </p:txBody>
      </p:sp>
      <p:sp>
        <p:nvSpPr>
          <p:cNvPr id="3" name="Content Placeholder 2"/>
          <p:cNvSpPr>
            <a:spLocks noGrp="1"/>
          </p:cNvSpPr>
          <p:nvPr>
            <p:ph idx="1"/>
          </p:nvPr>
        </p:nvSpPr>
        <p:spPr>
          <a:xfrm>
            <a:off x="323528" y="1268760"/>
            <a:ext cx="6840760" cy="5400600"/>
          </a:xfrm>
        </p:spPr>
        <p:txBody>
          <a:bodyPr anchor="t">
            <a:normAutofit fontScale="92500" lnSpcReduction="20000"/>
          </a:bodyPr>
          <a:lstStyle/>
          <a:p>
            <a:r>
              <a:rPr lang="en-CA" sz="3200" b="1" dirty="0" smtClean="0"/>
              <a:t>1776 – Americans gain independence from </a:t>
            </a:r>
            <a:r>
              <a:rPr lang="en-CA" sz="3200" b="1" dirty="0" err="1" smtClean="0"/>
              <a:t>Britian</a:t>
            </a:r>
            <a:endParaRPr lang="en-CA" sz="3200" b="1" dirty="0" smtClean="0"/>
          </a:p>
          <a:p>
            <a:pPr lvl="1"/>
            <a:r>
              <a:rPr lang="en-CA" sz="3200" dirty="0" smtClean="0"/>
              <a:t>…with the help of France</a:t>
            </a:r>
          </a:p>
          <a:p>
            <a:r>
              <a:rPr lang="en-CA" sz="3400" dirty="0" smtClean="0"/>
              <a:t>Americans who do not believe in independence moved to Quebec</a:t>
            </a:r>
          </a:p>
          <a:p>
            <a:r>
              <a:rPr lang="en-CA" sz="3400" dirty="0" smtClean="0"/>
              <a:t>Called “Loyalists” because they were loyal to Great Britain</a:t>
            </a:r>
          </a:p>
          <a:p>
            <a:r>
              <a:rPr lang="en-CA" sz="3400" b="1" dirty="0" smtClean="0"/>
              <a:t>RESULT: Quebec began to have people who spoke English as well as French</a:t>
            </a:r>
            <a:endParaRPr lang="en-CA" sz="3400" b="1" dirty="0"/>
          </a:p>
          <a:p>
            <a:endParaRPr lang="en-CA"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836711"/>
            <a:ext cx="2160240" cy="298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01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971600" y="692696"/>
            <a:ext cx="7772400" cy="1143000"/>
          </a:xfrm>
        </p:spPr>
        <p:txBody>
          <a:bodyPr/>
          <a:lstStyle/>
          <a:p>
            <a:pPr eaLnBrk="1" hangingPunct="1"/>
            <a:r>
              <a:rPr lang="en-US" altLang="en-US" dirty="0" smtClean="0"/>
              <a:t>RESULT: Act </a:t>
            </a:r>
            <a:r>
              <a:rPr lang="en-US" altLang="en-US" dirty="0" smtClean="0"/>
              <a:t>of </a:t>
            </a:r>
            <a:r>
              <a:rPr lang="en-US" altLang="en-US" dirty="0" smtClean="0"/>
              <a:t>Union – 1840</a:t>
            </a:r>
            <a:br>
              <a:rPr lang="en-US" altLang="en-US" dirty="0" smtClean="0"/>
            </a:br>
            <a:r>
              <a:rPr lang="en-US" altLang="en-US" i="1" dirty="0"/>
              <a:t/>
            </a:r>
            <a:br>
              <a:rPr lang="en-US" altLang="en-US" i="1" dirty="0"/>
            </a:br>
            <a:r>
              <a:rPr lang="en-US" altLang="en-US" i="1" dirty="0" smtClean="0"/>
              <a:t>English is the only official language</a:t>
            </a:r>
            <a:r>
              <a:rPr lang="en-US" altLang="en-US" dirty="0" smtClean="0"/>
              <a:t>.</a:t>
            </a:r>
            <a:endParaRPr lang="en-US" altLang="en-US" dirty="0" smtClean="0"/>
          </a:p>
        </p:txBody>
      </p:sp>
      <p:pic>
        <p:nvPicPr>
          <p:cNvPr id="14339" name="Picture 7" descr="Map of British North America, 179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66800" y="2382838"/>
            <a:ext cx="3810000" cy="2852737"/>
          </a:xfrm>
          <a:noFill/>
        </p:spPr>
      </p:pic>
      <p:pic>
        <p:nvPicPr>
          <p:cNvPr id="14340" name="Picture 8" descr="Map of British North America, 1840"/>
          <p:cNvPicPr>
            <a:picLocks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5029200" y="2382838"/>
            <a:ext cx="3810000" cy="2852737"/>
          </a:xfrm>
          <a:noFill/>
        </p:spPr>
      </p:pic>
    </p:spTree>
    <p:extLst>
      <p:ext uri="{BB962C8B-B14F-4D97-AF65-F5344CB8AC3E}">
        <p14:creationId xmlns:p14="http://schemas.microsoft.com/office/powerpoint/2010/main" val="487508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sp>
        <p:nvSpPr>
          <p:cNvPr id="15363" name="Text Placeholder 3"/>
          <p:cNvSpPr>
            <a:spLocks noGrp="1"/>
          </p:cNvSpPr>
          <p:nvPr>
            <p:ph type="body" sz="half" idx="2"/>
          </p:nvPr>
        </p:nvSpPr>
        <p:spPr/>
        <p:txBody>
          <a:bodyPr/>
          <a:lstStyle/>
          <a:p>
            <a:endParaRPr lang="en-US" altLang="en-US" smtClean="0"/>
          </a:p>
        </p:txBody>
      </p:sp>
      <p:pic>
        <p:nvPicPr>
          <p:cNvPr id="15364" name="Picture 5" descr="Hierarchy of power under the Union Act (1840)">
            <a:hlinkClick r:id="rId2" tooltip="Hierarchy of power under the Union Act (1840)"/>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0600" y="609600"/>
            <a:ext cx="8012113" cy="5715000"/>
          </a:xfrm>
        </p:spPr>
      </p:pic>
    </p:spTree>
    <p:extLst>
      <p:ext uri="{BB962C8B-B14F-4D97-AF65-F5344CB8AC3E}">
        <p14:creationId xmlns:p14="http://schemas.microsoft.com/office/powerpoint/2010/main" val="606188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57250" y="500063"/>
            <a:ext cx="7772400" cy="1143000"/>
          </a:xfrm>
        </p:spPr>
        <p:txBody>
          <a:bodyPr/>
          <a:lstStyle/>
          <a:p>
            <a:pPr eaLnBrk="1" hangingPunct="1"/>
            <a:r>
              <a:rPr lang="en-US" altLang="en-US" smtClean="0"/>
              <a:t>The Act of Union, 1841</a:t>
            </a:r>
          </a:p>
        </p:txBody>
      </p:sp>
      <p:sp>
        <p:nvSpPr>
          <p:cNvPr id="14339" name="Rectangle 3"/>
          <p:cNvSpPr>
            <a:spLocks noGrp="1" noChangeArrowheads="1"/>
          </p:cNvSpPr>
          <p:nvPr>
            <p:ph type="body" sz="half" idx="1"/>
          </p:nvPr>
        </p:nvSpPr>
        <p:spPr>
          <a:xfrm>
            <a:off x="357188" y="1857375"/>
            <a:ext cx="4137025" cy="4570413"/>
          </a:xfrm>
        </p:spPr>
        <p:txBody>
          <a:bodyPr/>
          <a:lstStyle/>
          <a:p>
            <a:pPr eaLnBrk="1" hangingPunct="1">
              <a:lnSpc>
                <a:spcPct val="80000"/>
              </a:lnSpc>
              <a:buFont typeface="Monotype Sorts" pitchFamily="32" charset="2"/>
              <a:buNone/>
            </a:pPr>
            <a:r>
              <a:rPr lang="en-US" altLang="en-US" sz="2400" dirty="0" smtClean="0"/>
              <a:t>The British government acted on Lord Durham’s recommendations</a:t>
            </a:r>
            <a:r>
              <a:rPr lang="en-US" altLang="en-US" sz="2400" dirty="0" smtClean="0"/>
              <a:t>.</a:t>
            </a:r>
          </a:p>
          <a:p>
            <a:pPr eaLnBrk="1" hangingPunct="1">
              <a:lnSpc>
                <a:spcPct val="80000"/>
              </a:lnSpc>
              <a:buFont typeface="Monotype Sorts" pitchFamily="32" charset="2"/>
              <a:buNone/>
            </a:pPr>
            <a:r>
              <a:rPr lang="en-US" altLang="en-US" sz="2400" dirty="0" smtClean="0"/>
              <a:t>  </a:t>
            </a:r>
            <a:r>
              <a:rPr lang="en-US" altLang="en-US" sz="2400" dirty="0" smtClean="0"/>
              <a:t>The Act of Union of 1841 joined Upper and Lower Canada together as the United Province of Canada.  This united Upper and Lower Canada and is a first step towards confederations. </a:t>
            </a:r>
          </a:p>
        </p:txBody>
      </p:sp>
      <p:pic>
        <p:nvPicPr>
          <p:cNvPr id="1434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99013" y="1857375"/>
            <a:ext cx="4344987" cy="3997325"/>
          </a:xfrm>
        </p:spPr>
      </p:pic>
    </p:spTree>
    <p:extLst>
      <p:ext uri="{BB962C8B-B14F-4D97-AF65-F5344CB8AC3E}">
        <p14:creationId xmlns:p14="http://schemas.microsoft.com/office/powerpoint/2010/main" val="1593509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0" y="500063"/>
            <a:ext cx="7772400" cy="1143000"/>
          </a:xfrm>
        </p:spPr>
        <p:txBody>
          <a:bodyPr/>
          <a:lstStyle/>
          <a:p>
            <a:pPr eaLnBrk="1" hangingPunct="1"/>
            <a:r>
              <a:rPr lang="en-US" altLang="en-US" smtClean="0"/>
              <a:t>The Act of Union, 1841</a:t>
            </a:r>
          </a:p>
        </p:txBody>
      </p:sp>
      <p:sp>
        <p:nvSpPr>
          <p:cNvPr id="15363" name="Rectangle 5"/>
          <p:cNvSpPr>
            <a:spLocks noGrp="1" noChangeArrowheads="1"/>
          </p:cNvSpPr>
          <p:nvPr>
            <p:ph type="body" sz="half" idx="1"/>
          </p:nvPr>
        </p:nvSpPr>
        <p:spPr>
          <a:xfrm>
            <a:off x="428625" y="1785938"/>
            <a:ext cx="4572000" cy="4786312"/>
          </a:xfrm>
        </p:spPr>
        <p:txBody>
          <a:bodyPr>
            <a:normAutofit lnSpcReduction="10000"/>
          </a:bodyPr>
          <a:lstStyle/>
          <a:p>
            <a:pPr eaLnBrk="1" hangingPunct="1">
              <a:lnSpc>
                <a:spcPct val="80000"/>
              </a:lnSpc>
              <a:buFont typeface="Monotype Sorts" pitchFamily="32" charset="2"/>
              <a:buNone/>
            </a:pPr>
            <a:r>
              <a:rPr lang="en-US" altLang="en-US" sz="2400" b="1" smtClean="0"/>
              <a:t>Aim</a:t>
            </a:r>
            <a:r>
              <a:rPr lang="en-US" altLang="en-US" sz="2400" smtClean="0"/>
              <a:t>: To unite the into colonies of Canada into a single unit, and to give the English-speaking people control of the newly named colony.</a:t>
            </a:r>
          </a:p>
          <a:p>
            <a:pPr eaLnBrk="1" hangingPunct="1">
              <a:lnSpc>
                <a:spcPct val="80000"/>
              </a:lnSpc>
              <a:buFont typeface="Monotype Sorts" pitchFamily="32" charset="2"/>
              <a:buNone/>
            </a:pPr>
            <a:endParaRPr lang="en-US" altLang="en-US" sz="2400" smtClean="0"/>
          </a:p>
          <a:p>
            <a:pPr eaLnBrk="1" hangingPunct="1">
              <a:lnSpc>
                <a:spcPct val="80000"/>
              </a:lnSpc>
              <a:buFont typeface="Monotype Sorts" pitchFamily="32" charset="2"/>
              <a:buNone/>
            </a:pPr>
            <a:r>
              <a:rPr lang="en-US" altLang="en-US" sz="2400" smtClean="0"/>
              <a:t>Important Points:</a:t>
            </a:r>
          </a:p>
          <a:p>
            <a:pPr eaLnBrk="1" hangingPunct="1">
              <a:lnSpc>
                <a:spcPct val="80000"/>
              </a:lnSpc>
            </a:pPr>
            <a:r>
              <a:rPr lang="en-US" altLang="en-US" sz="2400" smtClean="0"/>
              <a:t>The system of government was to be the same as in the past.</a:t>
            </a:r>
          </a:p>
          <a:p>
            <a:pPr eaLnBrk="1" hangingPunct="1">
              <a:lnSpc>
                <a:spcPct val="80000"/>
              </a:lnSpc>
            </a:pPr>
            <a:r>
              <a:rPr lang="en-US" altLang="en-US" sz="2400" smtClean="0"/>
              <a:t>Established English as the official language</a:t>
            </a:r>
          </a:p>
          <a:p>
            <a:pPr eaLnBrk="1" hangingPunct="1">
              <a:lnSpc>
                <a:spcPct val="80000"/>
              </a:lnSpc>
            </a:pPr>
            <a:r>
              <a:rPr lang="en-US" altLang="en-US" sz="2400" smtClean="0"/>
              <a:t>It united both colonies under one government.  </a:t>
            </a:r>
          </a:p>
          <a:p>
            <a:pPr eaLnBrk="1" hangingPunct="1">
              <a:lnSpc>
                <a:spcPct val="80000"/>
              </a:lnSpc>
              <a:buFont typeface="Monotype Sorts" pitchFamily="32" charset="2"/>
              <a:buNone/>
            </a:pPr>
            <a:endParaRPr lang="en-US" altLang="en-US" sz="1800" smtClean="0"/>
          </a:p>
          <a:p>
            <a:pPr eaLnBrk="1" hangingPunct="1">
              <a:lnSpc>
                <a:spcPct val="80000"/>
              </a:lnSpc>
              <a:buFont typeface="Monotype Sorts" pitchFamily="32" charset="2"/>
              <a:buNone/>
            </a:pPr>
            <a:endParaRPr lang="en-US" altLang="en-US" sz="1800" smtClean="0"/>
          </a:p>
        </p:txBody>
      </p:sp>
      <p:pic>
        <p:nvPicPr>
          <p:cNvPr id="41991" name="Picture 7"/>
          <p:cNvPicPr>
            <a:picLocks noChangeAspect="1" noChangeArrowheads="1"/>
          </p:cNvPicPr>
          <p:nvPr/>
        </p:nvPicPr>
        <p:blipFill>
          <a:blip r:embed="rId2"/>
          <a:srcRect/>
          <a:stretch>
            <a:fillRect/>
          </a:stretch>
        </p:blipFill>
        <p:spPr bwMode="auto">
          <a:xfrm>
            <a:off x="5033963" y="1857375"/>
            <a:ext cx="4110037" cy="3781425"/>
          </a:xfrm>
          <a:prstGeom prst="rect">
            <a:avLst/>
          </a:prstGeom>
          <a:noFill/>
          <a:ln w="9525">
            <a:noFill/>
            <a:miter lim="800000"/>
            <a:headEnd/>
            <a:tailEnd/>
          </a:ln>
          <a:effectLst>
            <a:outerShdw dist="35921" dir="2700000" algn="ctr" rotWithShape="0">
              <a:schemeClr val="bg2">
                <a:alpha val="99962"/>
              </a:schemeClr>
            </a:outerShdw>
          </a:effectLst>
        </p:spPr>
      </p:pic>
    </p:spTree>
    <p:extLst>
      <p:ext uri="{BB962C8B-B14F-4D97-AF65-F5344CB8AC3E}">
        <p14:creationId xmlns:p14="http://schemas.microsoft.com/office/powerpoint/2010/main" val="3349046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57250" y="571500"/>
            <a:ext cx="7772400" cy="1143000"/>
          </a:xfrm>
        </p:spPr>
        <p:txBody>
          <a:bodyPr/>
          <a:lstStyle/>
          <a:p>
            <a:pPr eaLnBrk="1" hangingPunct="1"/>
            <a:r>
              <a:rPr lang="en-US" altLang="en-US" smtClean="0"/>
              <a:t>Partner Activity – </a:t>
            </a:r>
            <a:r>
              <a:rPr lang="en-US" altLang="en-US" sz="3200" smtClean="0"/>
              <a:t>(Groups of Two)</a:t>
            </a:r>
            <a:endParaRPr lang="en-US" altLang="en-US" smtClean="0"/>
          </a:p>
        </p:txBody>
      </p:sp>
      <p:sp>
        <p:nvSpPr>
          <p:cNvPr id="17411" name="Rectangle 3"/>
          <p:cNvSpPr>
            <a:spLocks noGrp="1" noChangeArrowheads="1"/>
          </p:cNvSpPr>
          <p:nvPr>
            <p:ph type="body" sz="half" idx="1"/>
          </p:nvPr>
        </p:nvSpPr>
        <p:spPr>
          <a:xfrm>
            <a:off x="251520" y="1412776"/>
            <a:ext cx="8712968" cy="5301208"/>
          </a:xfrm>
        </p:spPr>
        <p:txBody>
          <a:bodyPr>
            <a:normAutofit/>
          </a:bodyPr>
          <a:lstStyle/>
          <a:p>
            <a:pPr eaLnBrk="1" hangingPunct="1">
              <a:lnSpc>
                <a:spcPct val="90000"/>
              </a:lnSpc>
              <a:buFont typeface="Monotype Sorts" pitchFamily="32" charset="2"/>
              <a:buNone/>
            </a:pPr>
            <a:r>
              <a:rPr lang="en-US" altLang="en-US" sz="2800" dirty="0" smtClean="0"/>
              <a:t>How was the Act of Union of 1840 an attempt to resolve the issues raised by the 1837 and 1838 Rebellions in Lower and Upper Canad</a:t>
            </a:r>
            <a:r>
              <a:rPr lang="en-US" altLang="en-US" sz="2800" dirty="0" smtClean="0"/>
              <a:t>a?</a:t>
            </a:r>
          </a:p>
          <a:p>
            <a:pPr eaLnBrk="1" hangingPunct="1">
              <a:lnSpc>
                <a:spcPct val="90000"/>
              </a:lnSpc>
              <a:buFont typeface="Monotype Sorts" pitchFamily="32" charset="2"/>
              <a:buNone/>
            </a:pPr>
            <a:endParaRPr lang="en-US" altLang="en-US" sz="2800" dirty="0"/>
          </a:p>
          <a:p>
            <a:pPr eaLnBrk="1" hangingPunct="1">
              <a:lnSpc>
                <a:spcPct val="90000"/>
              </a:lnSpc>
              <a:buFont typeface="Monotype Sorts" pitchFamily="32" charset="2"/>
              <a:buNone/>
            </a:pPr>
            <a:endParaRPr lang="en-US" altLang="en-US" sz="2800" dirty="0" smtClean="0"/>
          </a:p>
          <a:p>
            <a:pPr eaLnBrk="1" hangingPunct="1">
              <a:lnSpc>
                <a:spcPct val="90000"/>
              </a:lnSpc>
              <a:buFont typeface="Monotype Sorts" pitchFamily="32" charset="2"/>
              <a:buNone/>
            </a:pPr>
            <a:r>
              <a:rPr lang="en-US" altLang="en-US" sz="2800" dirty="0" smtClean="0"/>
              <a:t>To what extent was the Act of Union of 1840 an attempt to provide the populations of Quebe</a:t>
            </a:r>
            <a:r>
              <a:rPr lang="en-US" altLang="en-US" sz="2800" dirty="0" smtClean="0"/>
              <a:t>c and Ontario with increased control over their own affairs?</a:t>
            </a:r>
            <a:endParaRPr lang="en-US" altLang="en-US" sz="2800" dirty="0" smtClean="0"/>
          </a:p>
        </p:txBody>
      </p:sp>
    </p:spTree>
    <p:extLst>
      <p:ext uri="{BB962C8B-B14F-4D97-AF65-F5344CB8AC3E}">
        <p14:creationId xmlns:p14="http://schemas.microsoft.com/office/powerpoint/2010/main" val="15626325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536" y="-171400"/>
            <a:ext cx="8135937" cy="1143000"/>
          </a:xfrm>
        </p:spPr>
        <p:txBody>
          <a:bodyPr>
            <a:normAutofit/>
          </a:bodyPr>
          <a:lstStyle/>
          <a:p>
            <a:pPr eaLnBrk="1" fontAlgn="auto" hangingPunct="1">
              <a:spcAft>
                <a:spcPts val="0"/>
              </a:spcAft>
              <a:defRPr/>
            </a:pPr>
            <a:r>
              <a:rPr lang="en-US" b="1" dirty="0"/>
              <a:t>Change in Britain’s Colonial Policy</a:t>
            </a:r>
          </a:p>
        </p:txBody>
      </p:sp>
      <p:sp>
        <p:nvSpPr>
          <p:cNvPr id="16387" name="Rectangle 3"/>
          <p:cNvSpPr>
            <a:spLocks noGrp="1" noChangeArrowheads="1"/>
          </p:cNvSpPr>
          <p:nvPr>
            <p:ph idx="1"/>
          </p:nvPr>
        </p:nvSpPr>
        <p:spPr>
          <a:xfrm>
            <a:off x="395536" y="908720"/>
            <a:ext cx="8424862" cy="5616624"/>
          </a:xfrm>
        </p:spPr>
        <p:txBody>
          <a:bodyPr>
            <a:normAutofit fontScale="92500" lnSpcReduction="10000"/>
          </a:bodyPr>
          <a:lstStyle/>
          <a:p>
            <a:pPr eaLnBrk="1" hangingPunct="1">
              <a:lnSpc>
                <a:spcPct val="90000"/>
              </a:lnSpc>
              <a:buFont typeface="Monotype Sorts" pitchFamily="32" charset="2"/>
              <a:buNone/>
            </a:pPr>
            <a:r>
              <a:rPr lang="en-US" altLang="en-US" sz="2800" dirty="0" smtClean="0"/>
              <a:t>Britain was starting to rethink its colonial policies in the 1840s.  The purpose of having colonies was to provide cheap natural resources for the imperial power.  </a:t>
            </a:r>
            <a:endParaRPr lang="en-US" altLang="en-US" sz="2800" dirty="0" smtClean="0"/>
          </a:p>
          <a:p>
            <a:pPr eaLnBrk="1" hangingPunct="1">
              <a:lnSpc>
                <a:spcPct val="90000"/>
              </a:lnSpc>
              <a:buFont typeface="Monotype Sorts" pitchFamily="32" charset="2"/>
              <a:buNone/>
            </a:pPr>
            <a:endParaRPr lang="en-US" altLang="en-US" sz="2800" dirty="0"/>
          </a:p>
          <a:p>
            <a:pPr eaLnBrk="1" hangingPunct="1">
              <a:lnSpc>
                <a:spcPct val="90000"/>
              </a:lnSpc>
              <a:buFont typeface="Monotype Sorts" pitchFamily="32" charset="2"/>
              <a:buNone/>
            </a:pPr>
            <a:r>
              <a:rPr lang="en-US" altLang="en-US" sz="2800" dirty="0" smtClean="0"/>
              <a:t>However</a:t>
            </a:r>
            <a:r>
              <a:rPr lang="en-US" altLang="en-US" sz="2800" dirty="0" smtClean="0"/>
              <a:t>, the colonies were becoming very expensive ($$$). </a:t>
            </a:r>
            <a:endParaRPr lang="en-US" altLang="en-US" sz="2800" dirty="0" smtClean="0"/>
          </a:p>
          <a:p>
            <a:pPr eaLnBrk="1" hangingPunct="1">
              <a:lnSpc>
                <a:spcPct val="90000"/>
              </a:lnSpc>
              <a:buFont typeface="Monotype Sorts" pitchFamily="32" charset="2"/>
              <a:buNone/>
            </a:pPr>
            <a:endParaRPr lang="en-US" altLang="en-US" sz="2800" dirty="0" smtClean="0"/>
          </a:p>
          <a:p>
            <a:pPr eaLnBrk="1" hangingPunct="1">
              <a:lnSpc>
                <a:spcPct val="90000"/>
              </a:lnSpc>
              <a:buFont typeface="Monotype Sorts" pitchFamily="32" charset="2"/>
              <a:buNone/>
            </a:pPr>
            <a:r>
              <a:rPr lang="en-US" altLang="en-US" sz="2800" dirty="0" smtClean="0"/>
              <a:t>Therefore the British government decided to stop giving its colonies special trading protection and to trade freely with other nations.  </a:t>
            </a:r>
            <a:endParaRPr lang="en-US" altLang="en-US" sz="2800" dirty="0" smtClean="0"/>
          </a:p>
          <a:p>
            <a:pPr eaLnBrk="1" hangingPunct="1">
              <a:lnSpc>
                <a:spcPct val="90000"/>
              </a:lnSpc>
              <a:buFont typeface="Monotype Sorts" pitchFamily="32" charset="2"/>
              <a:buNone/>
            </a:pPr>
            <a:endParaRPr lang="en-US" altLang="en-US" sz="2800" dirty="0"/>
          </a:p>
          <a:p>
            <a:pPr eaLnBrk="1" hangingPunct="1">
              <a:lnSpc>
                <a:spcPct val="90000"/>
              </a:lnSpc>
              <a:buFont typeface="Monotype Sorts" pitchFamily="32" charset="2"/>
              <a:buNone/>
            </a:pPr>
            <a:r>
              <a:rPr lang="en-US" altLang="en-US" sz="2800" dirty="0" smtClean="0"/>
              <a:t>As </a:t>
            </a:r>
            <a:r>
              <a:rPr lang="en-US" altLang="en-US" sz="2800" dirty="0" smtClean="0"/>
              <a:t>a result, it affected Britain’s attitude towards its colonies.  </a:t>
            </a:r>
          </a:p>
        </p:txBody>
      </p:sp>
    </p:spTree>
    <p:extLst>
      <p:ext uri="{BB962C8B-B14F-4D97-AF65-F5344CB8AC3E}">
        <p14:creationId xmlns:p14="http://schemas.microsoft.com/office/powerpoint/2010/main" val="823605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People Passport</a:t>
            </a:r>
            <a:endParaRPr lang="en-CA" sz="4000" b="1" dirty="0"/>
          </a:p>
        </p:txBody>
      </p:sp>
      <p:sp>
        <p:nvSpPr>
          <p:cNvPr id="3" name="Content Placeholder 2"/>
          <p:cNvSpPr>
            <a:spLocks noGrp="1"/>
          </p:cNvSpPr>
          <p:nvPr>
            <p:ph idx="1"/>
          </p:nvPr>
        </p:nvSpPr>
        <p:spPr>
          <a:xfrm>
            <a:off x="971600" y="1844824"/>
            <a:ext cx="7378979" cy="4176464"/>
          </a:xfrm>
        </p:spPr>
        <p:txBody>
          <a:bodyPr>
            <a:normAutofit fontScale="92500" lnSpcReduction="10000"/>
          </a:bodyPr>
          <a:lstStyle/>
          <a:p>
            <a:r>
              <a:rPr lang="en-CA" sz="2400" dirty="0" smtClean="0"/>
              <a:t>For each person, provide the following information:</a:t>
            </a:r>
          </a:p>
          <a:p>
            <a:endParaRPr lang="en-CA" sz="2400" dirty="0"/>
          </a:p>
          <a:p>
            <a:pPr marL="457200" indent="-457200">
              <a:buFont typeface="+mj-lt"/>
              <a:buAutoNum type="arabicPeriod"/>
            </a:pPr>
            <a:r>
              <a:rPr lang="en-CA" sz="2400" dirty="0" smtClean="0"/>
              <a:t>Why is the person a significant historical figure?</a:t>
            </a:r>
          </a:p>
          <a:p>
            <a:pPr lvl="1"/>
            <a:r>
              <a:rPr lang="en-CA" sz="2000" dirty="0" smtClean="0"/>
              <a:t>Events, accomplishments, impacts?</a:t>
            </a:r>
          </a:p>
          <a:p>
            <a:pPr marL="457200" indent="-457200">
              <a:buFont typeface="+mj-lt"/>
              <a:buAutoNum type="arabicPeriod"/>
            </a:pPr>
            <a:r>
              <a:rPr lang="en-CA" sz="2400" dirty="0" smtClean="0"/>
              <a:t>Citations – provide links to your sources</a:t>
            </a:r>
          </a:p>
          <a:p>
            <a:pPr marL="457200" indent="-457200">
              <a:buFont typeface="+mj-lt"/>
              <a:buAutoNum type="arabicPeriod"/>
            </a:pPr>
            <a:r>
              <a:rPr lang="en-CA" sz="2400" dirty="0" smtClean="0"/>
              <a:t>Include a visual  - cite your image source</a:t>
            </a:r>
          </a:p>
          <a:p>
            <a:endParaRPr lang="en-CA" sz="2400" dirty="0"/>
          </a:p>
          <a:p>
            <a:r>
              <a:rPr lang="en-CA" sz="2400" dirty="0" smtClean="0"/>
              <a:t>3 pts per person</a:t>
            </a:r>
            <a:endParaRPr lang="en-CA" sz="2400" dirty="0"/>
          </a:p>
        </p:txBody>
      </p:sp>
    </p:spTree>
    <p:extLst>
      <p:ext uri="{BB962C8B-B14F-4D97-AF65-F5344CB8AC3E}">
        <p14:creationId xmlns:p14="http://schemas.microsoft.com/office/powerpoint/2010/main" val="1441228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512168"/>
          </a:xfrm>
        </p:spPr>
        <p:txBody>
          <a:bodyPr/>
          <a:lstStyle/>
          <a:p>
            <a:r>
              <a:rPr lang="en-CA" sz="3600" b="1" dirty="0" smtClean="0"/>
              <a:t>Letter to the Queen</a:t>
            </a:r>
            <a:endParaRPr lang="en-CA" sz="3600" b="1" dirty="0"/>
          </a:p>
        </p:txBody>
      </p:sp>
      <p:sp>
        <p:nvSpPr>
          <p:cNvPr id="3" name="Content Placeholder 2"/>
          <p:cNvSpPr>
            <a:spLocks noGrp="1"/>
          </p:cNvSpPr>
          <p:nvPr>
            <p:ph idx="1"/>
          </p:nvPr>
        </p:nvSpPr>
        <p:spPr>
          <a:xfrm>
            <a:off x="395536" y="1807361"/>
            <a:ext cx="7739019" cy="4789991"/>
          </a:xfrm>
        </p:spPr>
        <p:txBody>
          <a:bodyPr>
            <a:normAutofit lnSpcReduction="10000"/>
          </a:bodyPr>
          <a:lstStyle/>
          <a:p>
            <a:r>
              <a:rPr lang="en-CA" sz="2800" dirty="0" smtClean="0"/>
              <a:t>OPENING</a:t>
            </a:r>
          </a:p>
          <a:p>
            <a:endParaRPr lang="en-CA" sz="2800" dirty="0"/>
          </a:p>
          <a:p>
            <a:r>
              <a:rPr lang="en-CA" sz="2800" dirty="0" smtClean="0"/>
              <a:t>POINT</a:t>
            </a:r>
          </a:p>
          <a:p>
            <a:pPr lvl="1"/>
            <a:r>
              <a:rPr lang="en-CA" sz="2600" dirty="0" smtClean="0"/>
              <a:t>EXAMPLE</a:t>
            </a:r>
          </a:p>
          <a:p>
            <a:pPr lvl="1"/>
            <a:endParaRPr lang="en-CA" sz="2600" dirty="0"/>
          </a:p>
          <a:p>
            <a:r>
              <a:rPr lang="en-CA" sz="2800" dirty="0" smtClean="0"/>
              <a:t>POINT </a:t>
            </a:r>
          </a:p>
          <a:p>
            <a:pPr lvl="1"/>
            <a:r>
              <a:rPr lang="en-CA" sz="2600" dirty="0" smtClean="0"/>
              <a:t>EXAMPLE</a:t>
            </a:r>
          </a:p>
          <a:p>
            <a:pPr lvl="1"/>
            <a:endParaRPr lang="en-CA" sz="2600" dirty="0"/>
          </a:p>
          <a:p>
            <a:pPr lvl="1"/>
            <a:r>
              <a:rPr lang="en-CA" sz="2600" dirty="0" smtClean="0"/>
              <a:t>CONCLUSION</a:t>
            </a:r>
          </a:p>
          <a:p>
            <a:pPr lvl="1"/>
            <a:endParaRPr lang="en-CA" sz="2600" dirty="0" smtClean="0"/>
          </a:p>
        </p:txBody>
      </p:sp>
    </p:spTree>
    <p:extLst>
      <p:ext uri="{BB962C8B-B14F-4D97-AF65-F5344CB8AC3E}">
        <p14:creationId xmlns:p14="http://schemas.microsoft.com/office/powerpoint/2010/main" val="455367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PARTI 2</a:t>
            </a:r>
            <a:endParaRPr lang="en-CA" dirty="0"/>
          </a:p>
        </p:txBody>
      </p:sp>
      <p:sp>
        <p:nvSpPr>
          <p:cNvPr id="3" name="Text Placeholder 2"/>
          <p:cNvSpPr>
            <a:spLocks noGrp="1"/>
          </p:cNvSpPr>
          <p:nvPr>
            <p:ph type="body" sz="half" idx="1"/>
          </p:nvPr>
        </p:nvSpPr>
        <p:spPr/>
        <p:txBody>
          <a:bodyPr/>
          <a:lstStyle/>
          <a:p>
            <a:endParaRPr lang="en-CA"/>
          </a:p>
        </p:txBody>
      </p:sp>
      <p:sp>
        <p:nvSpPr>
          <p:cNvPr id="4" name="Content Placeholder 3"/>
          <p:cNvSpPr>
            <a:spLocks noGrp="1"/>
          </p:cNvSpPr>
          <p:nvPr>
            <p:ph sz="half" idx="2"/>
          </p:nvPr>
        </p:nvSpPr>
        <p:spPr/>
        <p:txBody>
          <a:bodyPr/>
          <a:lstStyle/>
          <a:p>
            <a:endParaRPr lang="en-CA"/>
          </a:p>
        </p:txBody>
      </p:sp>
    </p:spTree>
    <p:extLst>
      <p:ext uri="{BB962C8B-B14F-4D97-AF65-F5344CB8AC3E}">
        <p14:creationId xmlns:p14="http://schemas.microsoft.com/office/powerpoint/2010/main" val="3020992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Canada First</a:t>
            </a:r>
          </a:p>
        </p:txBody>
      </p:sp>
      <p:sp>
        <p:nvSpPr>
          <p:cNvPr id="7172" name="Rectangle 4"/>
          <p:cNvSpPr>
            <a:spLocks noGrp="1" noChangeArrowheads="1"/>
          </p:cNvSpPr>
          <p:nvPr>
            <p:ph type="body" sz="half" idx="2"/>
          </p:nvPr>
        </p:nvSpPr>
        <p:spPr/>
        <p:txBody>
          <a:bodyPr>
            <a:normAutofit fontScale="92500" lnSpcReduction="10000"/>
          </a:bodyPr>
          <a:lstStyle/>
          <a:p>
            <a:pPr>
              <a:lnSpc>
                <a:spcPct val="90000"/>
              </a:lnSpc>
            </a:pPr>
            <a:r>
              <a:rPr lang="en-US" altLang="en-US" sz="2400"/>
              <a:t>Of course there were some English Canadians who wanted an independent Canada.</a:t>
            </a:r>
          </a:p>
          <a:p>
            <a:pPr>
              <a:lnSpc>
                <a:spcPct val="90000"/>
              </a:lnSpc>
            </a:pPr>
            <a:r>
              <a:rPr lang="en-US" altLang="en-US" sz="2400"/>
              <a:t>However, this “Canada First” movement was small in number and resentful of the Canadiens – the only other group who supported a distinctly Canadian nationalism.</a:t>
            </a:r>
          </a:p>
        </p:txBody>
      </p:sp>
      <p:grpSp>
        <p:nvGrpSpPr>
          <p:cNvPr id="7179" name="Group 11"/>
          <p:cNvGrpSpPr>
            <a:grpSpLocks/>
          </p:cNvGrpSpPr>
          <p:nvPr/>
        </p:nvGrpSpPr>
        <p:grpSpPr bwMode="auto">
          <a:xfrm>
            <a:off x="1204913" y="1981200"/>
            <a:ext cx="2771775" cy="4527550"/>
            <a:chOff x="759" y="1248"/>
            <a:chExt cx="1746" cy="2852"/>
          </a:xfrm>
        </p:grpSpPr>
        <p:pic>
          <p:nvPicPr>
            <p:cNvPr id="7177" name="Picture 9" descr="[Charles M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 y="1248"/>
              <a:ext cx="1746" cy="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8" name="Text Box 10"/>
            <p:cNvSpPr txBox="1">
              <a:spLocks noChangeArrowheads="1"/>
            </p:cNvSpPr>
            <p:nvPr/>
          </p:nvSpPr>
          <p:spPr bwMode="auto">
            <a:xfrm>
              <a:off x="768" y="3888"/>
              <a:ext cx="17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Charles Mair – of Canada First</a:t>
              </a:r>
            </a:p>
          </p:txBody>
        </p:sp>
      </p:grpSp>
    </p:spTree>
    <p:extLst>
      <p:ext uri="{BB962C8B-B14F-4D97-AF65-F5344CB8AC3E}">
        <p14:creationId xmlns:p14="http://schemas.microsoft.com/office/powerpoint/2010/main" val="367341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checkerboard(across)">
                                      <p:cBhvr>
                                        <p:cTn id="7" dur="500"/>
                                        <p:tgtEl>
                                          <p:spTgt spid="7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 calcmode="lin" valueType="num">
                                      <p:cBhvr additive="base">
                                        <p:cTn id="12" dur="500" fill="hold"/>
                                        <p:tgtEl>
                                          <p:spTgt spid="717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172">
                                            <p:txEl>
                                              <p:pRg st="1" end="1"/>
                                            </p:txEl>
                                          </p:spTgt>
                                        </p:tgtEl>
                                        <p:attrNameLst>
                                          <p:attrName>style.visibility</p:attrName>
                                        </p:attrNameLst>
                                      </p:cBhvr>
                                      <p:to>
                                        <p:strVal val="visible"/>
                                      </p:to>
                                    </p:set>
                                    <p:anim calcmode="lin" valueType="num">
                                      <p:cBhvr additive="base">
                                        <p:cTn id="18" dur="500" fill="hold"/>
                                        <p:tgtEl>
                                          <p:spTgt spid="7172">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17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#2 </a:t>
            </a:r>
            <a:r>
              <a:rPr lang="en-CA" sz="3600" b="1" dirty="0"/>
              <a:t>– </a:t>
            </a:r>
            <a:r>
              <a:rPr lang="en-CA" sz="3600" b="1" dirty="0" smtClean="0"/>
              <a:t>THAYENDANEGEA – Joseph Brant </a:t>
            </a:r>
            <a:endParaRPr lang="en-CA" sz="3600" b="1" dirty="0"/>
          </a:p>
        </p:txBody>
      </p:sp>
      <p:sp>
        <p:nvSpPr>
          <p:cNvPr id="3" name="Content Placeholder 2"/>
          <p:cNvSpPr>
            <a:spLocks noGrp="1"/>
          </p:cNvSpPr>
          <p:nvPr>
            <p:ph idx="1"/>
          </p:nvPr>
        </p:nvSpPr>
        <p:spPr>
          <a:xfrm>
            <a:off x="2627784" y="1412776"/>
            <a:ext cx="6516216" cy="5256584"/>
          </a:xfrm>
        </p:spPr>
        <p:txBody>
          <a:bodyPr anchor="t">
            <a:noAutofit/>
          </a:bodyPr>
          <a:lstStyle/>
          <a:p>
            <a:r>
              <a:rPr lang="en-CA" sz="2400" dirty="0" smtClean="0"/>
              <a:t>Went to England to defend traditional territory occupation against the American settlers - 1785</a:t>
            </a:r>
          </a:p>
          <a:p>
            <a:r>
              <a:rPr lang="en-CA" sz="2400" dirty="0" smtClean="0"/>
              <a:t>Asked for confirmation that aboriginal people loyal to the crown could expect military support from the British government</a:t>
            </a:r>
          </a:p>
          <a:p>
            <a:pPr lvl="1"/>
            <a:r>
              <a:rPr lang="en-CA" sz="1800" dirty="0" smtClean="0"/>
              <a:t>if American settlers encroached too far on traditional lands</a:t>
            </a:r>
          </a:p>
          <a:p>
            <a:r>
              <a:rPr lang="en-CA" sz="2400" dirty="0" smtClean="0"/>
              <a:t>Britain refused – would rather not get involved</a:t>
            </a:r>
          </a:p>
          <a:p>
            <a:r>
              <a:rPr lang="en-CA" sz="2000" dirty="0" smtClean="0"/>
              <a:t>RESULT: 3 full-scale American retaliatory invasions against the settlers</a:t>
            </a:r>
            <a:endParaRPr lang="en-CA"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4"/>
            <a:ext cx="2304256" cy="298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5085184"/>
            <a:ext cx="1728192" cy="1200329"/>
          </a:xfrm>
          <a:prstGeom prst="rect">
            <a:avLst/>
          </a:prstGeom>
          <a:noFill/>
        </p:spPr>
        <p:txBody>
          <a:bodyPr wrap="square" rtlCol="0">
            <a:spAutoFit/>
          </a:bodyPr>
          <a:lstStyle/>
          <a:p>
            <a:r>
              <a:rPr lang="en-CA" dirty="0"/>
              <a:t>Leader of Six Nations Confederacy </a:t>
            </a:r>
          </a:p>
          <a:p>
            <a:endParaRPr lang="en-CA" dirty="0"/>
          </a:p>
        </p:txBody>
      </p:sp>
    </p:spTree>
    <p:extLst>
      <p:ext uri="{BB962C8B-B14F-4D97-AF65-F5344CB8AC3E}">
        <p14:creationId xmlns:p14="http://schemas.microsoft.com/office/powerpoint/2010/main" val="1314545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512168"/>
          </a:xfrm>
        </p:spPr>
        <p:txBody>
          <a:bodyPr/>
          <a:lstStyle/>
          <a:p>
            <a:r>
              <a:rPr lang="en-CA" sz="3600" b="1" dirty="0" smtClean="0"/>
              <a:t>Lord Durham- 1839</a:t>
            </a:r>
            <a:endParaRPr lang="en-CA" sz="3600" b="1" dirty="0"/>
          </a:p>
        </p:txBody>
      </p:sp>
      <p:sp>
        <p:nvSpPr>
          <p:cNvPr id="3" name="Content Placeholder 2"/>
          <p:cNvSpPr>
            <a:spLocks noGrp="1"/>
          </p:cNvSpPr>
          <p:nvPr>
            <p:ph idx="1"/>
          </p:nvPr>
        </p:nvSpPr>
        <p:spPr>
          <a:xfrm>
            <a:off x="395536" y="1807361"/>
            <a:ext cx="7739019" cy="4789991"/>
          </a:xfrm>
        </p:spPr>
        <p:txBody>
          <a:bodyPr>
            <a:normAutofit/>
          </a:bodyPr>
          <a:lstStyle/>
          <a:p>
            <a:r>
              <a:rPr lang="en-CA" sz="2800" dirty="0" smtClean="0"/>
              <a:t>March on Toronto</a:t>
            </a:r>
            <a:endParaRPr lang="en-CA" sz="2600" dirty="0"/>
          </a:p>
        </p:txBody>
      </p:sp>
      <p:pic>
        <p:nvPicPr>
          <p:cNvPr id="22530" name="Picture 2" descr="http://image.slidesharecdn.com/colonizationandindependenceofcanada-131212104503-phpapp02/95/history-of-canada-exploration-colonization-changes-in-power-24-1024.jpg?cb=13868667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92" y="198292"/>
            <a:ext cx="8854008" cy="664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68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#2 </a:t>
            </a:r>
            <a:r>
              <a:rPr lang="en-CA" sz="3600" b="1" dirty="0"/>
              <a:t>– </a:t>
            </a:r>
            <a:r>
              <a:rPr lang="en-CA" sz="3600" b="1" dirty="0" smtClean="0"/>
              <a:t>THAYENDANEGEA – Joseph Brant </a:t>
            </a:r>
            <a:endParaRPr lang="en-CA" sz="3600" b="1" dirty="0"/>
          </a:p>
        </p:txBody>
      </p:sp>
      <p:sp>
        <p:nvSpPr>
          <p:cNvPr id="3" name="Content Placeholder 2"/>
          <p:cNvSpPr>
            <a:spLocks noGrp="1"/>
          </p:cNvSpPr>
          <p:nvPr>
            <p:ph idx="1"/>
          </p:nvPr>
        </p:nvSpPr>
        <p:spPr>
          <a:xfrm>
            <a:off x="2627784" y="1412776"/>
            <a:ext cx="6516216" cy="5256584"/>
          </a:xfrm>
        </p:spPr>
        <p:txBody>
          <a:bodyPr anchor="t">
            <a:noAutofit/>
          </a:bodyPr>
          <a:lstStyle/>
          <a:p>
            <a:endParaRPr lang="en-CA" sz="2400" dirty="0" smtClean="0"/>
          </a:p>
          <a:p>
            <a:r>
              <a:rPr lang="en-CA" sz="2400" dirty="0" smtClean="0"/>
              <a:t>Idea:</a:t>
            </a:r>
          </a:p>
          <a:p>
            <a:r>
              <a:rPr lang="en-CA" sz="2400" dirty="0"/>
              <a:t>L</a:t>
            </a:r>
            <a:r>
              <a:rPr lang="en-CA" sz="2400" dirty="0" smtClean="0"/>
              <a:t>and </a:t>
            </a:r>
            <a:r>
              <a:rPr lang="en-CA" sz="2400" dirty="0"/>
              <a:t>belonged to </a:t>
            </a:r>
            <a:r>
              <a:rPr lang="en-CA" sz="2400" i="1" dirty="0"/>
              <a:t>all </a:t>
            </a:r>
            <a:r>
              <a:rPr lang="en-CA" sz="2400" dirty="0"/>
              <a:t>Aboriginal </a:t>
            </a:r>
            <a:r>
              <a:rPr lang="en-CA" sz="2400" dirty="0" smtClean="0"/>
              <a:t>people</a:t>
            </a:r>
          </a:p>
          <a:p>
            <a:pPr lvl="1"/>
            <a:r>
              <a:rPr lang="en-CA" sz="2200" dirty="0" smtClean="0"/>
              <a:t>Land negotiations </a:t>
            </a:r>
            <a:r>
              <a:rPr lang="en-CA" sz="2200" dirty="0"/>
              <a:t>with individual tribes were </a:t>
            </a:r>
            <a:r>
              <a:rPr lang="en-CA" sz="2200" dirty="0" smtClean="0"/>
              <a:t>invalid</a:t>
            </a:r>
          </a:p>
          <a:p>
            <a:pPr lvl="1"/>
            <a:r>
              <a:rPr lang="en-CA" sz="2200" dirty="0" smtClean="0"/>
              <a:t>Although tribes did negotiate individually, this is an important beginning to a united movement for aboriginal rights</a:t>
            </a:r>
          </a:p>
          <a:p>
            <a:pPr lvl="2"/>
            <a:endParaRPr lang="en-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4"/>
            <a:ext cx="2304256" cy="298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5085184"/>
            <a:ext cx="1728192" cy="1200329"/>
          </a:xfrm>
          <a:prstGeom prst="rect">
            <a:avLst/>
          </a:prstGeom>
          <a:noFill/>
        </p:spPr>
        <p:txBody>
          <a:bodyPr wrap="square" rtlCol="0">
            <a:spAutoFit/>
          </a:bodyPr>
          <a:lstStyle/>
          <a:p>
            <a:r>
              <a:rPr lang="en-CA" dirty="0"/>
              <a:t>Leader of Six Nations Confederacy </a:t>
            </a:r>
          </a:p>
          <a:p>
            <a:endParaRPr lang="en-CA" dirty="0"/>
          </a:p>
        </p:txBody>
      </p:sp>
    </p:spTree>
    <p:extLst>
      <p:ext uri="{BB962C8B-B14F-4D97-AF65-F5344CB8AC3E}">
        <p14:creationId xmlns:p14="http://schemas.microsoft.com/office/powerpoint/2010/main" val="370477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descr="http://image.slidesharecdn.com/colonizationandindependenceofcanada-131212104503-phpapp02/95/history-of-canada-exploration-colonization-changes-in-power-21-1024.jpg?cb=13868667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8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5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#3 – 1812 - Chief Tecumseh</a:t>
            </a:r>
            <a:endParaRPr lang="en-CA" sz="3600" b="1" dirty="0"/>
          </a:p>
        </p:txBody>
      </p:sp>
      <p:sp>
        <p:nvSpPr>
          <p:cNvPr id="3" name="Content Placeholder 2"/>
          <p:cNvSpPr>
            <a:spLocks noGrp="1"/>
          </p:cNvSpPr>
          <p:nvPr>
            <p:ph idx="1"/>
          </p:nvPr>
        </p:nvSpPr>
        <p:spPr>
          <a:xfrm>
            <a:off x="395536" y="1340769"/>
            <a:ext cx="5040560" cy="4104455"/>
          </a:xfrm>
        </p:spPr>
        <p:txBody>
          <a:bodyPr anchor="t">
            <a:normAutofit/>
          </a:bodyPr>
          <a:lstStyle/>
          <a:p>
            <a:r>
              <a:rPr lang="en-CA" sz="2400" dirty="0" smtClean="0"/>
              <a:t>Shawnee Chief</a:t>
            </a:r>
          </a:p>
          <a:p>
            <a:r>
              <a:rPr lang="en-CA" sz="2400" dirty="0" smtClean="0"/>
              <a:t>Military leader in 1812</a:t>
            </a:r>
          </a:p>
          <a:p>
            <a:endParaRPr lang="en-CA" sz="2400" dirty="0"/>
          </a:p>
          <a:p>
            <a:r>
              <a:rPr lang="en-CA" sz="2400" dirty="0" smtClean="0"/>
              <a:t>Distrusted the British, but found the Americans more offensive to native people</a:t>
            </a:r>
          </a:p>
          <a:p>
            <a:r>
              <a:rPr lang="en-CA" sz="2400" dirty="0" smtClean="0"/>
              <a:t>Attacked Detroit with BROCK – “This is a man!”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340768"/>
            <a:ext cx="504480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5536" y="4649951"/>
            <a:ext cx="8261739" cy="2246769"/>
          </a:xfrm>
          <a:prstGeom prst="rect">
            <a:avLst/>
          </a:prstGeom>
        </p:spPr>
        <p:txBody>
          <a:bodyPr wrap="square">
            <a:spAutoFit/>
          </a:bodyPr>
          <a:lstStyle/>
          <a:p>
            <a:endParaRPr lang="en-CA" sz="2800" dirty="0"/>
          </a:p>
          <a:p>
            <a:r>
              <a:rPr lang="en-CA" sz="2800" dirty="0"/>
              <a:t>Fearful of how many people could be in the dark…Detroit </a:t>
            </a:r>
            <a:r>
              <a:rPr lang="en-CA" sz="2800" dirty="0" smtClean="0"/>
              <a:t>surrenders without a shot!</a:t>
            </a:r>
          </a:p>
          <a:p>
            <a:endParaRPr lang="en-CA" sz="2800" dirty="0"/>
          </a:p>
          <a:p>
            <a:r>
              <a:rPr lang="en-CA" sz="2800" dirty="0" smtClean="0"/>
              <a:t>RESULT: Huge British victory</a:t>
            </a:r>
            <a:endParaRPr lang="en-CA" sz="2800" dirty="0"/>
          </a:p>
        </p:txBody>
      </p:sp>
    </p:spTree>
    <p:extLst>
      <p:ext uri="{BB962C8B-B14F-4D97-AF65-F5344CB8AC3E}">
        <p14:creationId xmlns:p14="http://schemas.microsoft.com/office/powerpoint/2010/main" val="385493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883035" cy="1411559"/>
          </a:xfrm>
        </p:spPr>
        <p:txBody>
          <a:bodyPr/>
          <a:lstStyle/>
          <a:p>
            <a:r>
              <a:rPr lang="en-CA" sz="3600" b="1" dirty="0" smtClean="0"/>
              <a:t>Tecumseh’s death</a:t>
            </a:r>
            <a:endParaRPr lang="en-CA" sz="3600" b="1" dirty="0"/>
          </a:p>
        </p:txBody>
      </p:sp>
      <p:sp>
        <p:nvSpPr>
          <p:cNvPr id="3" name="Content Placeholder 2"/>
          <p:cNvSpPr>
            <a:spLocks noGrp="1"/>
          </p:cNvSpPr>
          <p:nvPr>
            <p:ph idx="1"/>
          </p:nvPr>
        </p:nvSpPr>
        <p:spPr>
          <a:xfrm>
            <a:off x="152872" y="1340768"/>
            <a:ext cx="5040560" cy="4104455"/>
          </a:xfrm>
        </p:spPr>
        <p:txBody>
          <a:bodyPr anchor="t">
            <a:normAutofit/>
          </a:bodyPr>
          <a:lstStyle/>
          <a:p>
            <a:r>
              <a:rPr lang="en-CA" sz="2400" dirty="0"/>
              <a:t> Tecumseh’s death was the end of serious resistance in the Northwest. </a:t>
            </a:r>
            <a:endParaRPr lang="en-CA" sz="2400" dirty="0" smtClean="0"/>
          </a:p>
          <a:p>
            <a:endParaRPr lang="en-CA" sz="2400" dirty="0"/>
          </a:p>
          <a:p>
            <a:r>
              <a:rPr lang="en-CA" sz="2400" dirty="0" smtClean="0"/>
              <a:t>Peace of Ghent – nothing for First Nations</a:t>
            </a:r>
          </a:p>
          <a:p>
            <a:endParaRPr lang="en-CA"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340768"/>
            <a:ext cx="504480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5536" y="4096966"/>
            <a:ext cx="8261739" cy="2677656"/>
          </a:xfrm>
          <a:prstGeom prst="rect">
            <a:avLst/>
          </a:prstGeom>
        </p:spPr>
        <p:txBody>
          <a:bodyPr wrap="square">
            <a:spAutoFit/>
          </a:bodyPr>
          <a:lstStyle/>
          <a:p>
            <a:endParaRPr lang="en-CA" sz="2800" dirty="0"/>
          </a:p>
          <a:p>
            <a:r>
              <a:rPr lang="en-CA" sz="2800" dirty="0"/>
              <a:t>Ottawa Chief </a:t>
            </a:r>
            <a:r>
              <a:rPr lang="en-CA" sz="2800" dirty="0" err="1"/>
              <a:t>Naywash</a:t>
            </a:r>
            <a:r>
              <a:rPr lang="en-CA" sz="2800" dirty="0"/>
              <a:t> </a:t>
            </a:r>
            <a:r>
              <a:rPr lang="en-CA" sz="2800" dirty="0" smtClean="0"/>
              <a:t>said:</a:t>
            </a:r>
          </a:p>
          <a:p>
            <a:endParaRPr lang="en-CA" sz="2800" dirty="0" smtClean="0"/>
          </a:p>
          <a:p>
            <a:r>
              <a:rPr lang="en-CA" sz="2800" dirty="0" smtClean="0"/>
              <a:t>“Since </a:t>
            </a:r>
            <a:r>
              <a:rPr lang="en-CA" sz="2800" dirty="0"/>
              <a:t>our Great Chief </a:t>
            </a:r>
            <a:r>
              <a:rPr lang="en-CA" sz="2800" dirty="0" err="1"/>
              <a:t>Tecumtha</a:t>
            </a:r>
            <a:r>
              <a:rPr lang="en-CA" sz="2800" dirty="0"/>
              <a:t> [</a:t>
            </a:r>
            <a:r>
              <a:rPr lang="en-CA" sz="2800" i="1" dirty="0"/>
              <a:t>sic</a:t>
            </a:r>
            <a:r>
              <a:rPr lang="en-CA" sz="2800" dirty="0"/>
              <a:t>] has been killed we do not listen to one another, we do not rise together.” </a:t>
            </a:r>
          </a:p>
        </p:txBody>
      </p:sp>
    </p:spTree>
    <p:extLst>
      <p:ext uri="{BB962C8B-B14F-4D97-AF65-F5344CB8AC3E}">
        <p14:creationId xmlns:p14="http://schemas.microsoft.com/office/powerpoint/2010/main" val="984131840"/>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1549</TotalTime>
  <Words>1931</Words>
  <Application>Microsoft Office PowerPoint</Application>
  <PresentationFormat>On-screen Show (4:3)</PresentationFormat>
  <Paragraphs>280</Paragraphs>
  <Slides>50</Slides>
  <Notes>12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Autumn</vt:lpstr>
      <vt:lpstr>THE DURHAM REPORT</vt:lpstr>
      <vt:lpstr>#1 - Chief Pontiac – 7 yrs war</vt:lpstr>
      <vt:lpstr>#1 - Chief Pontiac – 7 yrs war</vt:lpstr>
      <vt:lpstr>1776 - American Revolution</vt:lpstr>
      <vt:lpstr>#2 – THAYENDANEGEA – Joseph Brant </vt:lpstr>
      <vt:lpstr>#2 – THAYENDANEGEA – Joseph Brant </vt:lpstr>
      <vt:lpstr>PowerPoint Presentation</vt:lpstr>
      <vt:lpstr>#3 – 1812 - Chief Tecumseh</vt:lpstr>
      <vt:lpstr>Tecumseh’s death</vt:lpstr>
      <vt:lpstr>181 – Political Boundaries</vt:lpstr>
      <vt:lpstr>MANIFEST DESTINY</vt:lpstr>
      <vt:lpstr>MANIFEST DESTINY</vt:lpstr>
      <vt:lpstr>1911 – MEXICAN REVOLUTION</vt:lpstr>
      <vt:lpstr>1812 – British Identity</vt:lpstr>
      <vt:lpstr>PowerPoint Presentation</vt:lpstr>
      <vt:lpstr>1812 – British Identity</vt:lpstr>
      <vt:lpstr>Emigration from Britain, 1815-1850</vt:lpstr>
      <vt:lpstr>Emigration from Britain, 1815-1850</vt:lpstr>
      <vt:lpstr>World Events – impacts on migrations in Canada</vt:lpstr>
      <vt:lpstr>Ireland Park - Toronto</vt:lpstr>
      <vt:lpstr>Ireland Park    Toronto</vt:lpstr>
      <vt:lpstr>Ireland Park - Toronto</vt:lpstr>
      <vt:lpstr>PowerPoint Presentation</vt:lpstr>
      <vt:lpstr>British Identity</vt:lpstr>
      <vt:lpstr>PowerPoint Presentation</vt:lpstr>
      <vt:lpstr>Gov’t in Lower Canada</vt:lpstr>
      <vt:lpstr>Lower Canada Rebellion - 1837</vt:lpstr>
      <vt:lpstr>Government of Upper Canada</vt:lpstr>
      <vt:lpstr>Government of Upper Canada</vt:lpstr>
      <vt:lpstr>Family Compact:</vt:lpstr>
      <vt:lpstr>The Reformers</vt:lpstr>
      <vt:lpstr>Upper Canada Rebellion - 1838</vt:lpstr>
      <vt:lpstr>Results:</vt:lpstr>
      <vt:lpstr>Change in Britain’s Colonial Policy</vt:lpstr>
      <vt:lpstr>Lord Durham’s observations</vt:lpstr>
      <vt:lpstr>The Durham Report &amp;  the British Identity</vt:lpstr>
      <vt:lpstr>The Durham Report</vt:lpstr>
      <vt:lpstr>The Durham Report</vt:lpstr>
      <vt:lpstr>Partner Activity – (Groups of Two)</vt:lpstr>
      <vt:lpstr>RESULT: Act of Union – 1840  English is the only official language.</vt:lpstr>
      <vt:lpstr>PowerPoint Presentation</vt:lpstr>
      <vt:lpstr>The Act of Union, 1841</vt:lpstr>
      <vt:lpstr>The Act of Union, 1841</vt:lpstr>
      <vt:lpstr>Partner Activity – (Groups of Two)</vt:lpstr>
      <vt:lpstr>Change in Britain’s Colonial Policy</vt:lpstr>
      <vt:lpstr>People Passport</vt:lpstr>
      <vt:lpstr>Letter to the Queen</vt:lpstr>
      <vt:lpstr>PARTI 2</vt:lpstr>
      <vt:lpstr>Canada First</vt:lpstr>
      <vt:lpstr>Lord Durham- 1839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Phaidra</dc:creator>
  <cp:lastModifiedBy>Phaidra</cp:lastModifiedBy>
  <cp:revision>25</cp:revision>
  <dcterms:created xsi:type="dcterms:W3CDTF">2015-03-09T13:11:04Z</dcterms:created>
  <dcterms:modified xsi:type="dcterms:W3CDTF">2015-03-10T16:09:20Z</dcterms:modified>
</cp:coreProperties>
</file>