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y="1046558" x="685800"/>
            <a:ext cy="1102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2182817" x="685800"/>
            <a:ext cy="838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/>
        </p:txBody>
      </p:sp>
      <p:grpSp>
        <p:nvGrpSpPr>
          <p:cNvPr id="12" name="Shape 12"/>
          <p:cNvGrpSpPr/>
          <p:nvPr/>
        </p:nvGrpSpPr>
        <p:grpSpPr>
          <a:xfrm>
            <a:off y="3461599" x="0"/>
            <a:ext cy="1647971" cx="9144000"/>
            <a:chOff y="3690482" x="0"/>
            <a:chExt cy="850171" cx="9144000"/>
          </a:xfrm>
        </p:grpSpPr>
        <p:sp>
          <p:nvSpPr>
            <p:cNvPr id="13" name="Shape 13"/>
            <p:cNvSpPr/>
            <p:nvPr/>
          </p:nvSpPr>
          <p:spPr>
            <a:xfrm>
              <a:off y="4419321" x="0"/>
              <a:ext cy="72000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y="3956051" x="0"/>
              <a:ext cy="182400" cx="9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y="4186767" x="0"/>
              <a:ext cy="133799" cx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y="4320625" x="0"/>
              <a:ext cy="720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y="4478853" x="0"/>
              <a:ext cy="618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idx="12" type="sldNum"/>
          </p:nvPr>
        </p:nvSpPr>
        <p:spPr>
          <a:xfrm>
            <a:off y="4922273" x="8607475"/>
            <a:ext cy="2211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25" name="Shape 25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26" name="Shape 26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Shape 29"/>
          <p:cNvSpPr txBox="1"/>
          <p:nvPr>
            <p:ph idx="12" type="sldNum"/>
          </p:nvPr>
        </p:nvSpPr>
        <p:spPr>
          <a:xfrm>
            <a:off y="4922273" x="8607475"/>
            <a:ext cy="2211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200150" x="457200"/>
            <a:ext cy="3266999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y="1200150" x="4648200"/>
            <a:ext cy="3266999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grpSp>
        <p:nvGrpSpPr>
          <p:cNvPr id="34" name="Shape 34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35" name="Shape 35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Shape 38"/>
          <p:cNvSpPr txBox="1"/>
          <p:nvPr>
            <p:ph idx="12" type="sldNum"/>
          </p:nvPr>
        </p:nvSpPr>
        <p:spPr>
          <a:xfrm>
            <a:off y="4922273" x="8607475"/>
            <a:ext cy="2211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41" name="Shape 41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42" name="Shape 42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idx="12" type="sldNum"/>
          </p:nvPr>
        </p:nvSpPr>
        <p:spPr>
          <a:xfrm>
            <a:off y="4922273" x="8607475"/>
            <a:ext cy="2211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y="4025503" x="1792288"/>
            <a:ext cy="471899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/>
        </p:txBody>
      </p:sp>
      <p:grpSp>
        <p:nvGrpSpPr>
          <p:cNvPr id="48" name="Shape 48"/>
          <p:cNvGrpSpPr/>
          <p:nvPr/>
        </p:nvGrpSpPr>
        <p:grpSpPr>
          <a:xfrm>
            <a:off y="4559110" x="0"/>
            <a:ext cy="584536" cx="9144000"/>
            <a:chOff y="3690482" x="0"/>
            <a:chExt cy="301556" cx="9144000"/>
          </a:xfrm>
        </p:grpSpPr>
        <p:sp>
          <p:nvSpPr>
            <p:cNvPr id="49" name="Shape 49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idx="12" type="sldNum"/>
          </p:nvPr>
        </p:nvSpPr>
        <p:spPr>
          <a:xfrm>
            <a:off y="4922273" x="8607475"/>
            <a:ext cy="2211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4" name="Shape 54"/>
          <p:cNvGrpSpPr/>
          <p:nvPr/>
        </p:nvGrpSpPr>
        <p:grpSpPr>
          <a:xfrm>
            <a:off y="3461599" x="0"/>
            <a:ext cy="1647971" cx="9144000"/>
            <a:chOff y="3690482" x="0"/>
            <a:chExt cy="850171" cx="9144000"/>
          </a:xfrm>
        </p:grpSpPr>
        <p:sp>
          <p:nvSpPr>
            <p:cNvPr id="55" name="Shape 55"/>
            <p:cNvSpPr/>
            <p:nvPr/>
          </p:nvSpPr>
          <p:spPr>
            <a:xfrm>
              <a:off y="4419321" x="0"/>
              <a:ext cy="72000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y="3956051" x="0"/>
              <a:ext cy="182400" cx="9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y="4186767" x="0"/>
              <a:ext cy="133799" cx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y="4320625" x="0"/>
              <a:ext cy="720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y="4478853" x="0"/>
              <a:ext cy="618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 txBox="1"/>
          <p:nvPr>
            <p:ph idx="12" type="sldNum"/>
          </p:nvPr>
        </p:nvSpPr>
        <p:spPr>
          <a:xfrm>
            <a:off y="4922273" x="8607475"/>
            <a:ext cy="2211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7E0F23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Shape 7"/>
          <p:cNvSpPr/>
          <p:nvPr/>
        </p:nvSpPr>
        <p:spPr>
          <a:xfrm>
            <a:off y="990" x="0"/>
            <a:ext cy="88500" cx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y="4922273" x="8607475"/>
            <a:ext cy="2211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3.png" Type="http://schemas.openxmlformats.org/officeDocument/2006/relationships/image" Id="rId3"/><Relationship Target="../media/image00.png" Type="http://schemas.openxmlformats.org/officeDocument/2006/relationships/image" Id="rId6"/><Relationship Target="../media/image04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/>
        </p:nvSpPr>
        <p:spPr>
          <a:xfrm>
            <a:off y="2900875" x="280400"/>
            <a:ext cy="770100" cx="1455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" name="Shape 66"/>
          <p:cNvSpPr txBox="1"/>
          <p:nvPr/>
        </p:nvSpPr>
        <p:spPr>
          <a:xfrm rot="-778933">
            <a:off y="100962" x="188451"/>
            <a:ext cy="983670" cx="145560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much period!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y="2687250" x="2590100"/>
            <a:ext cy="708300" cx="130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00FF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5325" x="1425550"/>
            <a:ext cy="3493475" cx="7718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 rot="1141725">
            <a:off y="2628843" x="3521760"/>
            <a:ext cy="825114" cx="17758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70" name="Shape 70"/>
          <p:cNvSpPr txBox="1"/>
          <p:nvPr/>
        </p:nvSpPr>
        <p:spPr>
          <a:xfrm rot="1158515">
            <a:off y="1102789" x="259826"/>
            <a:ext cy="857995" cx="131284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FF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So interest</a:t>
            </a:r>
          </a:p>
        </p:txBody>
      </p:sp>
      <p:sp>
        <p:nvSpPr>
          <p:cNvPr id="71" name="Shape 71"/>
          <p:cNvSpPr txBox="1"/>
          <p:nvPr/>
        </p:nvSpPr>
        <p:spPr>
          <a:xfrm rot="-1058267">
            <a:off y="1990225" x="101386"/>
            <a:ext cy="910728" cx="16297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Very Meiji</a:t>
            </a:r>
            <a:r>
              <a:rPr sz="24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</p:txBody>
      </p:sp>
      <p:sp>
        <p:nvSpPr>
          <p:cNvPr id="72" name="Shape 72"/>
          <p:cNvSpPr txBox="1"/>
          <p:nvPr/>
        </p:nvSpPr>
        <p:spPr>
          <a:xfrm rot="712365">
            <a:off y="2545086" x="622909"/>
            <a:ext cy="770067" cx="189269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FF99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So Amaze</a:t>
            </a:r>
          </a:p>
        </p:txBody>
      </p:sp>
      <p:sp>
        <p:nvSpPr>
          <p:cNvPr id="73" name="Shape 73"/>
          <p:cNvSpPr txBox="1"/>
          <p:nvPr/>
        </p:nvSpPr>
        <p:spPr>
          <a:xfrm rot="-923410">
            <a:off y="2798760" x="52031"/>
            <a:ext cy="485084" cx="107162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>
                <a:solidFill>
                  <a:srgbClr val="00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Wow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200" lang="en">
                <a:solidFill>
                  <a:srgbClr val="FF9900"/>
                </a:solidFill>
              </a:rPr>
              <a:t>Pg. 192~Danelle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063375" x="39625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Leaders of the Meiji Period adapted Western beliefs, such as elected representatives and public education. 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Adopted automations like steam-powered machinery.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no other country had deliberately adapted so quickly.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Changes altered Japans worldviews on its culture, economic system, political system, and social system.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Leaders had to choose what traditions they wanted to preserve.  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1450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200" lang="en">
                <a:solidFill>
                  <a:srgbClr val="FF9900"/>
                </a:solidFill>
              </a:rPr>
              <a:t>Pg. 195~Danelle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74920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Leaders needed military support from the domains; samurai fought along with the leaders at one point.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Hanseki Hokan (Return of the Registers) was a petition that set laws and regulations over domains that had surrendered their land and census documents to the imperial government. 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1871: all domains were replaced with administrative districts (prefecture system).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Emperor was the new nationalistic symbol of a newly unified and modernized nation.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200" lang="en">
                <a:solidFill>
                  <a:srgbClr val="FF9900"/>
                </a:solidFill>
              </a:rPr>
              <a:t>Pg. 196~Danelle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9382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The government wanted to be more efficient and economical, but the leaders disagreed on developing Japan.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Liberal supported French and American concept of human rights and democracy; Conservative backed German centralized control.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Dajokan.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Social systems were removed; giving all Japanese the same obligations.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y="-10967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200" lang="en">
                <a:solidFill>
                  <a:srgbClr val="FF9900"/>
                </a:solidFill>
              </a:rPr>
              <a:t>Pg. 197~Danelle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994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Japan was a world leader, not a world (just as strong as any other nation).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Leaders wanted Japan to have a constitution because: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      ~ Strong European countries had constitutions.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      ~ Western countries would think higher of Japan.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      ~ A constitution would unify Japan.</a:t>
            </a:r>
          </a:p>
          <a:p>
            <a:pPr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Leaders disagreed about what model the constitution would follow and who would write it.</a:t>
            </a:r>
          </a:p>
          <a:p>
            <a:pPr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Char char="-"/>
            </a:pPr>
            <a:r>
              <a:rPr sz="2400" lang="en"/>
              <a:t>Japanese and former samurai (shizoku) wanted to participate in government; newspapers wanted a democracy.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200" lang="en"/>
              <a:t>Mikaili- 184- Reshaping Japan's Worldveiw to Modrenize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063383" x="15095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"/>
              <a:t>-When Tokugawa was over thrown an oligarchy was in charge.</a:t>
            </a:r>
            <a:br>
              <a:rPr sz="1800" lang="en"/>
            </a:br>
            <a:r>
              <a:rPr sz="1800" lang="en"/>
              <a:t>-They changed Japan to have economic growth and industrialization.</a:t>
            </a:r>
            <a:br>
              <a:rPr sz="1800" lang="en"/>
            </a:br>
            <a:r>
              <a:rPr sz="1800" lang="en"/>
              <a:t>-These leaders of change were young, intelligent samurai under the use of 30.</a:t>
            </a:r>
            <a:br>
              <a:rPr sz="1800" lang="en"/>
            </a:br>
            <a:r>
              <a:rPr sz="1800" lang="en"/>
              <a:t>-They all had academic and military skills.</a:t>
            </a:r>
            <a:br>
              <a:rPr sz="1800" lang="en"/>
            </a:br>
            <a:r>
              <a:rPr sz="1800" lang="en"/>
              <a:t>-They had 2 goals.</a:t>
            </a:r>
            <a:br>
              <a:rPr sz="1800" lang="en"/>
            </a:br>
            <a:r>
              <a:rPr sz="1800" lang="en"/>
              <a:t>1. To modernize Japan</a:t>
            </a:r>
            <a:br>
              <a:rPr sz="1800" lang="en"/>
            </a:br>
            <a:r>
              <a:rPr sz="1800" lang="en"/>
              <a:t>2. To renegotiate the unequal treaties.</a:t>
            </a:r>
            <a:br>
              <a:rPr sz="1800" lang="en"/>
            </a:br>
            <a:r>
              <a:rPr sz="1800" lang="en"/>
              <a:t>-To achieve this they had to change politically and economically.</a:t>
            </a:r>
            <a:br>
              <a:rPr sz="1800" lang="en"/>
            </a:br>
            <a:r>
              <a:rPr sz="1800" lang="en"/>
              <a:t>-They wanted to be equal in all treaty's.</a:t>
            </a:r>
            <a:br>
              <a:rPr sz="1800" lang="en"/>
            </a:br>
            <a:r>
              <a:rPr sz="1800" lang="en"/>
              <a:t>-To be distanced from old traditions and build back up new.</a:t>
            </a:r>
            <a:br>
              <a:rPr sz="1800" lang="en"/>
            </a:br>
            <a:r>
              <a:rPr sz="1800" lang="en"/>
              <a:t>-They looked upon very Western countries for structure.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900" lang="en"/>
              <a:t>Mikaili- 198- Creating a Constitution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260307" x="243913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300" lang="en"/>
              <a:t>-Three political party's supported by a different newspaper, were formed. </a:t>
            </a:r>
            <a:br>
              <a:rPr sz="2300" lang="en"/>
            </a:br>
            <a:r>
              <a:rPr sz="2300" lang="en"/>
              <a:t>-Political debates were happening all over the country.</a:t>
            </a:r>
            <a:br>
              <a:rPr sz="2300" lang="en"/>
            </a:br>
            <a:r>
              <a:rPr sz="2300" lang="en"/>
              <a:t>-Violent revolts erupted all over the country.</a:t>
            </a:r>
            <a:br>
              <a:rPr sz="2300" lang="en"/>
            </a:br>
            <a:r>
              <a:rPr sz="2300" lang="en"/>
              <a:t>-The government reacted in 1875, with a law for the government to censer newspapers.</a:t>
            </a:r>
            <a:br>
              <a:rPr sz="2300" lang="en"/>
            </a:br>
            <a:r>
              <a:rPr sz="2300" lang="en"/>
              <a:t>-Also public assemblies were banned</a:t>
            </a:r>
            <a:br>
              <a:rPr sz="2300" lang="en"/>
            </a:br>
            <a:r>
              <a:rPr sz="2300" lang="en"/>
              <a:t>-In response people's rights and political clubs wanted a government representative. 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800" lang="en"/>
              <a:t>Mikaili- 199- How did Japan change Economically?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500" lang="en"/>
              <a:t>-The leaders decided to make Japan very industrialized.</a:t>
            </a:r>
            <a:br>
              <a:rPr sz="2500" lang="en"/>
            </a:br>
            <a:r>
              <a:rPr sz="2500" lang="en"/>
              <a:t>-They also wanted to be economically secure.</a:t>
            </a:r>
            <a:br>
              <a:rPr sz="2500" lang="en"/>
            </a:br>
            <a:r>
              <a:rPr sz="2500" lang="en"/>
              <a:t>-Though even then, Japan was restricted to trade agreements it had signed with the Western countries.</a:t>
            </a:r>
            <a:br>
              <a:rPr sz="2500" lang="en"/>
            </a:br>
            <a:r>
              <a:rPr sz="2500" lang="en"/>
              <a:t>-They were not aloud to lover the taxes on domestic goods or raise taxes on foreign goods.</a:t>
            </a:r>
            <a:br>
              <a:rPr sz="2500" lang="en"/>
            </a:br>
            <a:r>
              <a:rPr sz="2500" lang="en"/>
              <a:t>-The unequal treaty's made it difficult for domestic industries to survive.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700" lang="en"/>
              <a:t>Mikaili- 213- How Did Ideas of Citizenship &amp; Participation Change?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159324" x="457200"/>
            <a:ext cy="3062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800" lang="en"/>
              <a:t>-The education in this time was increasing. </a:t>
            </a:r>
            <a:br>
              <a:rPr sz="2800" lang="en"/>
            </a:br>
            <a:r>
              <a:rPr sz="2800" lang="en"/>
              <a:t>-The peasants becoming more involved I'm more day-day concerns.</a:t>
            </a:r>
            <a:br>
              <a:rPr sz="2800" lang="en"/>
            </a:br>
            <a:r>
              <a:rPr sz="2800" lang="en"/>
              <a:t>-They started to lobby and sent concerning letters to the government based on how they are treated.</a:t>
            </a:r>
            <a:br>
              <a:rPr sz="2800" lang="en"/>
            </a:br>
            <a:r>
              <a:rPr sz="2800" lang="en"/>
              <a:t>-The government responded with new stricter government.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1638400" x="2789400"/>
            <a:ext cy="857400" cx="6354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rtl="0" lvl="0">
              <a:spcBef>
                <a:spcPts val="0"/>
              </a:spcBef>
              <a:buNone/>
            </a:pPr>
            <a:r>
              <a:rPr sz="3600" lang="en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did Japan adapt to changes brought on by the transition from feudal to modern models of organization?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y="57800" x="360150"/>
            <a:ext cy="1011299" cx="696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>
                <a:solidFill>
                  <a:srgbClr val="FFFF00"/>
                </a:solidFill>
              </a:rPr>
              <a:t>Critical Question</a:t>
            </a:r>
            <a:r>
              <a:rPr sz="4800" lang="en"/>
              <a:t> 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14775" x="0"/>
            <a:ext cy="2426174" cx="278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108753" x="408575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200" lang="en">
                <a:solidFill>
                  <a:schemeClr val="lt2"/>
                </a:solidFill>
              </a:rPr>
              <a:t>Page 180~Ishan 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772325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-Talks about  Charter Of Oath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 Was a consensus oath made by the daimyo and emperor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-It focused on 3 elements, economy, social systems, and culture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-All 3 of these changed after WW2.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-It was presented by the Emperor and members of the new government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-The New Government was created because Tokugawa agreed that Japan needed to correspond with the outside world or the would be taken over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y="1554750" x="-671825"/>
            <a:ext cy="107100" cx="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183~ Ishan 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-During the Meiji period Japan made several new inventions, and discoveries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-A new invention was made every couple of years, and Japan was able to keep up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-Japan was not to fall behind and reproduced all the inventions from the western word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-This included the morse code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79578" x="23355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194~ Ishan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869575" x="183800"/>
            <a:ext cy="4083899" cx="8886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-Since the Americans have come, Japan needed a strong, organized, central government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-Japan copied what America was doing and set up a constitutional government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-Constitutional government is a government that is controlled by a strict set of rules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-It was at this time Japan’s capital was changed from Kyoto to Edo, and renamed Tokyo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-Using the new form of government Japan was able to compete with the westerners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4501950"/>
            <a:ext cy="2357400" cx="4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0"/>
            <a:ext cy="2357400" cx="45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357400" x="0"/>
            <a:ext cy="2535650" cx="37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406200" x="6460150"/>
            <a:ext cy="2486850" cx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y="2600000" x="3822600"/>
            <a:ext cy="652199" cx="2478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>
                <a:solidFill>
                  <a:srgbClr val="F3F3F3"/>
                </a:solidFill>
              </a:rPr>
              <a:t>Constitution Acts around the world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185~Ethan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-Japan’s worldview changed drastically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-The samurai feared and distrusted any foreign presence in the country for generations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-Now Japan is letting in foreigners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-This is a huge leap for the samurai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186~Ethan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-Japan had to change their education system to make the switch into modernization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-Japan had to adapt to new religions in their country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-No other nation banned Christianity, so they allowed the japanese people to have religious freedom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-The new education system would develop the appropriate knowledge and technical skills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-The new education system will help Japan become a modernized country 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187~Ethan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200150" x="457200"/>
            <a:ext cy="326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-Japan was in a position to rapidly move toward industrialization because of the legacy left by the by the Tokugawa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-The last shogun invited  Western experts to the country to assist Japanese engineers and technicians with Western technology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-Some Japanese people were ready for this change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