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0"/>
            <a:ext cy="5143500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type="ctrTitle"/>
          </p:nvPr>
        </p:nvSpPr>
        <p:spPr>
          <a:xfrm>
            <a:off y="9" x="953125"/>
            <a:ext cy="12380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Meiji Period</a:t>
            </a:r>
          </a:p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y="1567300" x="76065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By: Kevin, Zoé, and Cale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0124D"/>
        </a:solidFill>
      </p:bgPr>
    </p:bg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Capitalist Society?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735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500" lang="en"/>
              <a:t>The goal is to make a profit by producing or obtaining goods at one price and then selling them for more money. </a:t>
            </a:r>
          </a:p>
          <a:p>
            <a:pPr rtl="0" lvl="0" indent="-38735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500" lang="en"/>
              <a:t>Individuals or the government are engaged in business. </a:t>
            </a:r>
          </a:p>
          <a:p>
            <a:pPr lvl="0" indent="-38735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500" lang="en"/>
              <a:t>People work for wages, not goods. They use their wages to purchase the goods they need or want.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2500" x="239700"/>
            <a:ext cy="4958475" cx="63075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y="816437" x="6547300"/>
            <a:ext cy="3510599" cx="2357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3600" lang="en"/>
              <a:t>How </a:t>
            </a:r>
          </a:p>
          <a:p>
            <a:pPr rtl="0">
              <a:spcBef>
                <a:spcPts val="0"/>
              </a:spcBef>
              <a:buNone/>
            </a:pPr>
            <a:r>
              <a:rPr sz="3600" lang="en"/>
              <a:t>Capitalism </a:t>
            </a:r>
          </a:p>
          <a:p>
            <a:pPr>
              <a:spcBef>
                <a:spcPts val="0"/>
              </a:spcBef>
              <a:buNone/>
            </a:pPr>
            <a:r>
              <a:rPr sz="3600" lang="en"/>
              <a:t>Works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51C75"/>
        </a:solidFill>
      </p:bgPr>
    </p:bg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>
                <a:latin typeface="Alice"/>
                <a:ea typeface="Alice"/>
                <a:cs typeface="Alice"/>
                <a:sym typeface="Alice"/>
              </a:rPr>
              <a:t>The Charter Oath - Pg. 181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113725" x="457200"/>
            <a:ext cy="3911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Emperor Meiji signed a document called the Charter Oath in April 1868, which allowed Japan to have a new government</a:t>
            </a:r>
          </a:p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The Charter Oath dictated that whenever a new policy came to be, it would be voted on by the daimyo lords</a:t>
            </a:r>
          </a:p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It took many tries to write the Charter so that everyone was happy, but finally they did it</a:t>
            </a:r>
          </a:p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When the Charter was finished, it showed change in:</a:t>
            </a:r>
          </a:p>
          <a:p>
            <a:pPr rtl="0" lvl="1" indent="-368300" marL="9144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Social Systems</a:t>
            </a:r>
          </a:p>
          <a:p>
            <a:pPr rtl="0" lvl="1" indent="-368300" marL="9144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Political and Economic Systems</a:t>
            </a:r>
          </a:p>
          <a:p>
            <a:pPr rtl="0" lvl="1" indent="-368300" marL="9144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Culture</a:t>
            </a:r>
          </a:p>
          <a:p>
            <a:pPr rtl="0"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latin typeface="Alice"/>
              <a:ea typeface="Alice"/>
              <a:cs typeface="Alice"/>
              <a:sym typeface="Alice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6475" x="6736000"/>
            <a:ext cy="816900" cx="161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B5394"/>
        </a:solidFill>
      </p:bgPr>
    </p:bg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05975" x="457200"/>
            <a:ext cy="7439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0" marL="457200">
              <a:spcBef>
                <a:spcPts val="600"/>
              </a:spcBef>
              <a:buNone/>
            </a:pPr>
            <a:r>
              <a:t/>
            </a:r>
            <a:endParaRPr b="0" sz="1800">
              <a:solidFill>
                <a:schemeClr val="lt1"/>
              </a:solidFill>
            </a:endParaRPr>
          </a:p>
          <a:p>
            <a:pPr rtl="0" lvl="0" indent="0" marL="457200">
              <a:spcBef>
                <a:spcPts val="600"/>
              </a:spcBef>
              <a:buNone/>
            </a:pPr>
            <a:r>
              <a:t/>
            </a:r>
            <a:endParaRPr b="0" sz="1800">
              <a:solidFill>
                <a:schemeClr val="lt1"/>
              </a:solidFill>
            </a:endParaRPr>
          </a:p>
          <a:p>
            <a:pPr rtl="0" lvl="0" indent="0" marL="457200">
              <a:spcBef>
                <a:spcPts val="600"/>
              </a:spcBef>
              <a:buNone/>
            </a:pPr>
            <a:r>
              <a:rPr b="0" lang="en">
                <a:latin typeface="Alice"/>
                <a:ea typeface="Alice"/>
                <a:cs typeface="Alice"/>
                <a:sym typeface="Alice"/>
              </a:rPr>
              <a:t>Unifying The Country - Pg. 195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885750" x="457200"/>
            <a:ext cy="4040099" cx="7564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>
                <a:latin typeface="Alice"/>
                <a:ea typeface="Alice"/>
                <a:cs typeface="Alice"/>
                <a:sym typeface="Alice"/>
              </a:rPr>
              <a:t>The young leaders used their past relationships with samurai to overthrow the Tokugawa rule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>
                <a:latin typeface="Alice"/>
                <a:ea typeface="Alice"/>
                <a:cs typeface="Alice"/>
                <a:sym typeface="Alice"/>
              </a:rPr>
              <a:t>When they gained support, the daimyo surrendered their census records and lands to the government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>
                <a:latin typeface="Alice"/>
                <a:ea typeface="Alice"/>
                <a:cs typeface="Alice"/>
                <a:sym typeface="Alice"/>
              </a:rPr>
              <a:t>The daimyo petitioned to the government that their lands be placed under a set of laws called </a:t>
            </a:r>
            <a:r>
              <a:rPr sz="2400" lang="en" i="1">
                <a:latin typeface="Alice"/>
                <a:ea typeface="Alice"/>
                <a:cs typeface="Alice"/>
                <a:sym typeface="Alice"/>
              </a:rPr>
              <a:t>hanseki hokan</a:t>
            </a:r>
            <a:r>
              <a:rPr sz="2400" lang="en">
                <a:latin typeface="Alice"/>
                <a:ea typeface="Alice"/>
                <a:cs typeface="Alice"/>
                <a:sym typeface="Alice"/>
              </a:rPr>
              <a:t>, which means the “Return of the Registers”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Alice"/>
              <a:ea typeface="Alice"/>
              <a:cs typeface="Alice"/>
              <a:sym typeface="Alice"/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1625" x="7774600"/>
            <a:ext cy="1884325" cx="125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y="1917025" x="7922900"/>
            <a:ext cy="357900" cx="1107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100" lang="en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Emperor Meiji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741B47"/>
        </a:solidFill>
      </p:bgPr>
    </p:bg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05975" x="457200"/>
            <a:ext cy="7073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sz="3600" lang="en">
                <a:latin typeface="Alice"/>
                <a:ea typeface="Alice"/>
                <a:cs typeface="Alice"/>
                <a:sym typeface="Alice"/>
              </a:rPr>
              <a:t>New Model of Government - Pg. 196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814500" x="326425"/>
            <a:ext cy="4200600" cx="8360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195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100" lang="en">
                <a:latin typeface="Alice"/>
                <a:ea typeface="Alice"/>
                <a:cs typeface="Alice"/>
                <a:sym typeface="Alice"/>
              </a:rPr>
              <a:t>The new government’s objective was to be both economical and efficient, but none of the leaders could agree on how to do it</a:t>
            </a:r>
          </a:p>
          <a:p>
            <a:pPr rtl="0" lvl="0" indent="-36195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100" lang="en">
                <a:latin typeface="Alice"/>
                <a:ea typeface="Alice"/>
                <a:cs typeface="Alice"/>
                <a:sym typeface="Alice"/>
              </a:rPr>
              <a:t>One part of the government wanted to base the new government off of the French and American ideas of representative government and human rights </a:t>
            </a:r>
          </a:p>
          <a:p>
            <a:pPr rtl="0" lvl="0" indent="-36195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100" lang="en">
                <a:latin typeface="Alice"/>
                <a:ea typeface="Alice"/>
                <a:cs typeface="Alice"/>
                <a:sym typeface="Alice"/>
              </a:rPr>
              <a:t>The more conservative part of the government wanted the government to be like the German government, which had more of a centralized control</a:t>
            </a:r>
          </a:p>
          <a:p>
            <a:pPr rtl="0" lvl="0" indent="-36195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100" lang="en">
                <a:latin typeface="Alice"/>
                <a:ea typeface="Alice"/>
                <a:cs typeface="Alice"/>
                <a:sym typeface="Alice"/>
              </a:rPr>
              <a:t>After a long time, the leaders finally decided to go with the German idea of government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34F5C"/>
        </a:solidFill>
      </p:bgPr>
    </p:bg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191725" x="457200"/>
            <a:ext cy="7083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>
                <a:latin typeface="Alice"/>
                <a:ea typeface="Alice"/>
                <a:cs typeface="Alice"/>
                <a:sym typeface="Alice"/>
              </a:rPr>
              <a:t>Constitution - Pg. 197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843000" x="457200"/>
            <a:ext cy="4122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lice"/>
              <a:buChar char="●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Japan developed a new outlook about its place in the world - it was a leader, not a follower</a:t>
            </a:r>
          </a:p>
          <a:p>
            <a:pPr rtl="0" lvl="0" indent="-3683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lice"/>
              <a:buChar char="●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The leaders wanted Japan to have a constitution because:</a:t>
            </a:r>
          </a:p>
          <a:p>
            <a:pPr rtl="0" lvl="1" indent="-368300" marL="9144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lice"/>
              <a:buChar char="○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Almost all of the European countries had a constitution</a:t>
            </a:r>
          </a:p>
          <a:p>
            <a:pPr rtl="0" lvl="1" indent="-368300" marL="9144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lice"/>
              <a:buChar char="○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Western countries would see Japan as a strong nation because they had a western constitution</a:t>
            </a:r>
          </a:p>
          <a:p>
            <a:pPr rtl="0" lvl="1" indent="-368300" marL="9144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lice"/>
              <a:buChar char="○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Having a constitution would unify Japan</a:t>
            </a:r>
          </a:p>
          <a:p>
            <a:pPr rtl="0" lvl="0" indent="-3683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lice"/>
              <a:buChar char="●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The leaders of Japan all agreed that there should be a constitution, but they disagreed about who should write it and what model it should follow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latin typeface="Alice"/>
              <a:ea typeface="Alice"/>
              <a:cs typeface="Alice"/>
              <a:sym typeface="Alice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1725" x="6014043"/>
            <a:ext cy="808049" cx="214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8761D"/>
        </a:solidFill>
      </p:bgPr>
    </p:bg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>
                <a:latin typeface="Alice"/>
                <a:ea typeface="Alice"/>
                <a:cs typeface="Alice"/>
                <a:sym typeface="Alice"/>
              </a:rPr>
              <a:t>Constitution Cont’d - Pg. 197 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964100" x="457200"/>
            <a:ext cy="39618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lice"/>
              <a:buChar char="●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The people of Japan wanted the constitution, especially the former samurai or </a:t>
            </a:r>
            <a:r>
              <a:rPr sz="2200" lang="en" i="1">
                <a:latin typeface="Alice"/>
                <a:ea typeface="Alice"/>
                <a:cs typeface="Alice"/>
                <a:sym typeface="Alice"/>
              </a:rPr>
              <a:t>shizoku</a:t>
            </a:r>
            <a:r>
              <a:rPr sz="2200" lang="en">
                <a:latin typeface="Alice"/>
                <a:ea typeface="Alice"/>
                <a:cs typeface="Alice"/>
                <a:sym typeface="Alice"/>
              </a:rPr>
              <a:t>. </a:t>
            </a:r>
          </a:p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lice"/>
              <a:buChar char="●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The </a:t>
            </a:r>
            <a:r>
              <a:rPr sz="2200" lang="en" i="1">
                <a:latin typeface="Alice"/>
                <a:ea typeface="Alice"/>
                <a:cs typeface="Alice"/>
                <a:sym typeface="Alice"/>
              </a:rPr>
              <a:t>shizoku</a:t>
            </a:r>
            <a:r>
              <a:rPr sz="2200" lang="en">
                <a:latin typeface="Alice"/>
                <a:ea typeface="Alice"/>
                <a:cs typeface="Alice"/>
                <a:sym typeface="Alice"/>
              </a:rPr>
              <a:t> did not like having a central government, because they wanted to have greater participation in the government</a:t>
            </a:r>
          </a:p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lice"/>
              <a:buChar char="●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During this time, three political parties emerged, each backed by a newspaper</a:t>
            </a:r>
          </a:p>
          <a:p>
            <a:pPr rtl="0" lvl="0" indent="-368300" marL="4572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lice"/>
              <a:buChar char="●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Many debates happened all over the country, violent revolts often being an outcome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74EA7"/>
        </a:solidFill>
      </p:bgPr>
    </p:bg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>
                <a:latin typeface="Alice"/>
                <a:ea typeface="Alice"/>
                <a:cs typeface="Alice"/>
                <a:sym typeface="Alice"/>
              </a:rPr>
              <a:t>Constitution Cont’d - Pg. 198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117725" x="457200"/>
            <a:ext cy="3837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000" lang="en">
                <a:latin typeface="Alice"/>
                <a:ea typeface="Alice"/>
                <a:cs typeface="Alice"/>
                <a:sym typeface="Alice"/>
              </a:rPr>
              <a:t>The Meiji government created more restrictions</a:t>
            </a:r>
          </a:p>
          <a:p>
            <a:pPr rtl="0" lvl="1" indent="-355600" marL="9144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2000" lang="en">
                <a:latin typeface="Alice"/>
                <a:ea typeface="Alice"/>
                <a:cs typeface="Alice"/>
                <a:sym typeface="Alice"/>
              </a:rPr>
              <a:t>The government could decide what the newspapers were allowed to print</a:t>
            </a:r>
          </a:p>
          <a:p>
            <a:pPr rtl="0" lvl="1" indent="-355600" marL="9144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2000" lang="en">
                <a:latin typeface="Alice"/>
                <a:ea typeface="Alice"/>
                <a:cs typeface="Alice"/>
                <a:sym typeface="Alice"/>
              </a:rPr>
              <a:t>Public assemblies were also banned</a:t>
            </a:r>
          </a:p>
          <a:p>
            <a:pPr rtl="0" lvl="0" indent="-3556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000" lang="en">
                <a:latin typeface="Alice"/>
                <a:ea typeface="Alice"/>
                <a:cs typeface="Alice"/>
                <a:sym typeface="Alice"/>
              </a:rPr>
              <a:t>The people responded to the new laws by creating rights organizations throughout the country</a:t>
            </a:r>
          </a:p>
          <a:p>
            <a:pPr rtl="0" lvl="0" indent="-3556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000" lang="en">
                <a:latin typeface="Alice"/>
                <a:ea typeface="Alice"/>
                <a:cs typeface="Alice"/>
                <a:sym typeface="Alice"/>
              </a:rPr>
              <a:t>Overall, the Constitution was very much like Germany’s but it still reflected some aspects of Japanese culture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64D79"/>
        </a:solidFill>
      </p:bgPr>
    </p:bg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166425" x="457200"/>
            <a:ext cy="65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>
                <a:latin typeface="Alice"/>
                <a:ea typeface="Alice"/>
                <a:cs typeface="Alice"/>
                <a:sym typeface="Alice"/>
              </a:rPr>
              <a:t>The Constitution of Japan - Pg. 197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821025" x="457200"/>
            <a:ext cy="414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In 1889, the constitution of Japan was made. </a:t>
            </a:r>
          </a:p>
          <a:p>
            <a:pPr rtl="0" lvl="1" indent="-368300" marL="9144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The Emperor is sacred and inviolable and is above the law of the Constitution.</a:t>
            </a:r>
          </a:p>
          <a:p>
            <a:pPr rtl="0" lvl="1" indent="-368300" marL="9144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Government ministers are responsible to the Emperor.</a:t>
            </a:r>
          </a:p>
          <a:p>
            <a:pPr rtl="0" lvl="1" indent="-368300" marL="9144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The Emperor has the power to:</a:t>
            </a:r>
          </a:p>
          <a:p>
            <a:pPr rtl="0" lvl="2" indent="-368300" marL="13716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Wingdings"/>
              <a:buChar char="§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command military forces and control foreign policy</a:t>
            </a:r>
          </a:p>
          <a:p>
            <a:pPr rtl="0" lvl="2" indent="-368300" marL="13716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Wingdings"/>
              <a:buChar char="§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appoint cabinet members, judges, and Privy Council members</a:t>
            </a:r>
          </a:p>
          <a:p>
            <a:pPr rtl="0" lvl="2" indent="-368300" marL="13716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Wingdings"/>
              <a:buChar char="§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convene and dissolve the Imperial Diet (Parliament) at will</a:t>
            </a: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latin typeface="Alice"/>
              <a:ea typeface="Alice"/>
              <a:cs typeface="Alice"/>
              <a:sym typeface="Alice"/>
            </a:endParaRPr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A86E8"/>
        </a:solidFill>
      </p:bgPr>
    </p:bg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sz="3400" lang="en">
                <a:latin typeface="Alice"/>
                <a:ea typeface="Alice"/>
                <a:cs typeface="Alice"/>
                <a:sym typeface="Alice"/>
              </a:rPr>
              <a:t>The Constitution of Japan Cont’d - pg. 197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06337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1" indent="-368300" marL="9144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The Imperial Diet is divided into two houses of equal power:</a:t>
            </a:r>
          </a:p>
          <a:p>
            <a:pPr rtl="0" lvl="2" indent="-368300" marL="13716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Wingdings"/>
              <a:buChar char="§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The Upper House is called the House of Peers. Members are selected for life by the Emperor.</a:t>
            </a:r>
          </a:p>
          <a:p>
            <a:pPr rtl="0" lvl="2" indent="-368300" marL="13716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Wingdings"/>
              <a:buChar char="§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The Lower House consists of 300 members who are elected by citizens for 4 years.</a:t>
            </a:r>
          </a:p>
          <a:p>
            <a:pPr rtl="0" lvl="1" indent="-368300" marL="9144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2200" lang="en">
                <a:latin typeface="Alice"/>
                <a:ea typeface="Alice"/>
                <a:cs typeface="Alice"/>
                <a:sym typeface="Alice"/>
              </a:rPr>
              <a:t>Citizens are granted freedom of speech, religion, and association. However, the government has the right to withdraw these rights.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26725" x="0"/>
            <a:ext cy="5170225" cx="91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889600" x="6707400"/>
            <a:ext cy="1719599" cx="229282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y="374275" x="342175"/>
            <a:ext cy="4416300" cx="244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600" lang="en">
                <a:solidFill>
                  <a:srgbClr val="222222"/>
                </a:solidFill>
              </a:rPr>
              <a:t>Question #3: How did the changes resulting from adaptation affect Japan economically, politically and socially during the Meiji period?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932825" x="3930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The lives of the Samurai, Daimyo and Commoners all changed.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Samurai: There allowances changed. </a:t>
            </a:r>
          </a:p>
          <a:p>
            <a:pPr rtl="0" indent="457200">
              <a:spcBef>
                <a:spcPts val="0"/>
              </a:spcBef>
              <a:buNone/>
            </a:pPr>
            <a:r>
              <a:rPr sz="2400" lang="en"/>
              <a:t>They were cut down significantly and they eventually didn’t get an allowance at all. </a:t>
            </a:r>
          </a:p>
          <a:p>
            <a:pPr rtl="0" indent="457200">
              <a:spcBef>
                <a:spcPts val="0"/>
              </a:spcBef>
              <a:buNone/>
            </a:pPr>
            <a:r>
              <a:rPr sz="2400" lang="en"/>
              <a:t>There military changed a lot. </a:t>
            </a:r>
          </a:p>
          <a:p>
            <a:pPr rtl="0" indent="457200" marL="457200">
              <a:spcBef>
                <a:spcPts val="0"/>
              </a:spcBef>
              <a:buNone/>
            </a:pPr>
            <a:r>
              <a:rPr sz="2400" lang="en"/>
              <a:t>Samurai were eventually not even important and needed any more. There special dresses and even there hairstyles changed.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Cont’d 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Daimyo: The court changed the Daimyo into the aristocratic class.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They couldn’t get money from their domains anymore. 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sz="2400" lang="en"/>
              <a:t>The government gave them a big sum of money. They could also get pensions and all their debt was paid of by the government. </a:t>
            </a:r>
          </a:p>
          <a:p>
            <a:pPr rtl="0" lvl="0" indent="45720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They got invited to Tokyo to get assisted to investing in their capital in businesses.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Cont’d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178775" x="40372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Commoners: The feudal system got destroyed so the people with lower income could move up to higher pay.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Commoners could have surnames.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Samurais and Commoners could get married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Lower classes were raised to the status of a commoner. </a:t>
            </a:r>
          </a:p>
          <a:p>
            <a:pPr rtl="0" indent="457200">
              <a:spcBef>
                <a:spcPts val="0"/>
              </a:spcBef>
              <a:buNone/>
            </a:pPr>
            <a:r>
              <a:rPr sz="2400" lang="en"/>
              <a:t>They had to pay more tax now though. </a:t>
            </a:r>
          </a:p>
          <a:p>
            <a:pPr rtl="0" indent="0" marL="0">
              <a:spcBef>
                <a:spcPts val="0"/>
              </a:spcBef>
              <a:buNone/>
            </a:pPr>
            <a:r>
              <a:rPr sz="2400" lang="en"/>
              <a:t>Christians could practise their religion.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C1130"/>
        </a:solidFill>
      </p:bgPr>
    </p:bg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Economic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2463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Industrialization- Pg. 199 - 200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Capitalism- 201 - 202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7F6000"/>
        </a:solidFill>
      </p:bgPr>
    </p:bg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Industrialization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 treaties and agreements with the Western world made it hard for Japan to advance with industrialization.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National Seclusion Policy.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Many people also suffered from over-work and the working conditions from industrialization in such a large scale.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53325" x="2554762"/>
            <a:ext cy="2672674" cx="40344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>
            <p:ph idx="1" type="body"/>
          </p:nvPr>
        </p:nvSpPr>
        <p:spPr>
          <a:xfrm>
            <a:off y="323100" x="457200"/>
            <a:ext cy="4602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</a:rPr>
              <a:t>Japan started small, with Military and silk companies.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</a:rPr>
              <a:t>Over several years the cost of modernization was overwhelming.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</a:rPr>
              <a:t>Most industries were handed over to private companies also called “zaibatsu”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</a:rPr>
              <a:t>Mitsubishi built boats, trains and other modern technology.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60000"/>
        </a:solidFill>
      </p:bgPr>
    </p:bg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Advantages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</a:t>
            </a:r>
            <a:r>
              <a:rPr sz="2900" lang="en"/>
              <a:t>he private companies strengthened their bonds with the Meiji. 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3448"/>
              <a:buFont typeface="Arial"/>
              <a:buChar char="●"/>
            </a:pPr>
            <a:r>
              <a:rPr sz="2900" lang="en"/>
              <a:t>Japan soon became the leaders of industrialization because of their hard work and strive to move forward in the Asian world. </a:t>
            </a:r>
          </a:p>
          <a:p>
            <a:pPr lvl="0" indent="-41275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900" lang="en"/>
              <a:t>Japan survived off of modernization which until now kept them economically stable.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y="494550" x="457200"/>
            <a:ext cy="41543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800" lang="en"/>
              <a:t>• New railroads were built to join all four major islands; roads and highways were paved. </a:t>
            </a:r>
          </a:p>
          <a:p>
            <a:pPr rtl="0">
              <a:spcBef>
                <a:spcPts val="0"/>
              </a:spcBef>
              <a:buNone/>
            </a:pPr>
            <a:r>
              <a:rPr sz="2800" lang="en"/>
              <a:t>• Telegraph and telephone systems were built. </a:t>
            </a:r>
          </a:p>
          <a:p>
            <a:pPr rtl="0">
              <a:spcBef>
                <a:spcPts val="0"/>
              </a:spcBef>
              <a:buNone/>
            </a:pPr>
            <a:r>
              <a:rPr sz="2800" lang="en"/>
              <a:t>• New technologies and industries were imported, as well as hundreds of foreigners to train the Japanese. </a:t>
            </a:r>
          </a:p>
          <a:p>
            <a:pPr>
              <a:spcBef>
                <a:spcPts val="0"/>
              </a:spcBef>
              <a:buNone/>
            </a:pPr>
            <a:r>
              <a:rPr sz="2800" lang="en"/>
              <a:t>• A Ministry of Banking was set up to provide new businesses.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C343D"/>
        </a:solidFill>
      </p:bgPr>
    </p:bg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Capitalism 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200150" x="457200"/>
            <a:ext cy="1297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Matsukata Masayoshi was the Finance minister in 1881 in Japan.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t="-2639" b="2639" r="265400" l="-265400"/>
          <a:stretch/>
        </p:blipFill>
        <p:spPr>
          <a:xfrm>
            <a:off y="2933042" x="3082596"/>
            <a:ext cy="1981799" cx="160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14650" x="1554400"/>
            <a:ext cy="2600200" cx="211103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y="2724575" x="4034450"/>
            <a:ext cy="1432200" cx="2410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>
                <a:solidFill>
                  <a:srgbClr val="FFFFFF"/>
                </a:solidFill>
              </a:rPr>
              <a:t>Matsukata Masayoshi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y="288175" x="401700"/>
            <a:ext cy="4637699" cx="8285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Under his reign, Japan didn’t immediately advance and grow in economy.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Many businesses were bankrupt and farmers lost their land.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As industrial output increased, Japan became wealthier and wealthier. 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By the end of the Meiji era, Japan’s national income DOUBLED.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Japan quickly became a capitalist society.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