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0" r:id="rId4"/>
    <p:sldId id="257" r:id="rId5"/>
    <p:sldId id="263" r:id="rId6"/>
    <p:sldId id="264" r:id="rId7"/>
    <p:sldId id="262" r:id="rId8"/>
    <p:sldId id="265" r:id="rId9"/>
    <p:sldId id="258" r:id="rId10"/>
    <p:sldId id="268" r:id="rId11"/>
    <p:sldId id="261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77FF"/>
    <a:srgbClr val="B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8" autoAdjust="0"/>
    <p:restoredTop sz="94660"/>
  </p:normalViewPr>
  <p:slideViewPr>
    <p:cSldViewPr snapToGrid="0">
      <p:cViewPr>
        <p:scale>
          <a:sx n="77" d="100"/>
          <a:sy n="77" d="100"/>
        </p:scale>
        <p:origin x="43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33107A-E900-204E-8A14-2CB0B4045002}" type="doc">
      <dgm:prSet loTypeId="urn:microsoft.com/office/officeart/2005/8/layout/pyramid1" loCatId="" qsTypeId="urn:microsoft.com/office/officeart/2005/8/quickstyle/simple4" qsCatId="simple" csTypeId="urn:microsoft.com/office/officeart/2005/8/colors/accent1_2" csCatId="accent1" phldr="1"/>
      <dgm:spPr/>
    </dgm:pt>
    <dgm:pt modelId="{17D1D382-1EA9-4B42-9270-8B5041440875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Emperor</a:t>
          </a:r>
          <a:endParaRPr lang="en-US" dirty="0"/>
        </a:p>
      </dgm:t>
    </dgm:pt>
    <dgm:pt modelId="{7D9B6DB2-D39F-D540-BD4D-E5ADF6C4E11A}" type="parTrans" cxnId="{959A27C5-7C44-FF40-8BBE-08781612EFC5}">
      <dgm:prSet/>
      <dgm:spPr/>
      <dgm:t>
        <a:bodyPr/>
        <a:lstStyle/>
        <a:p>
          <a:endParaRPr lang="en-US"/>
        </a:p>
      </dgm:t>
    </dgm:pt>
    <dgm:pt modelId="{C997B089-8FDE-794A-824D-C35F3BA5640B}" type="sibTrans" cxnId="{959A27C5-7C44-FF40-8BBE-08781612EFC5}">
      <dgm:prSet/>
      <dgm:spPr/>
      <dgm:t>
        <a:bodyPr/>
        <a:lstStyle/>
        <a:p>
          <a:endParaRPr lang="en-US"/>
        </a:p>
      </dgm:t>
    </dgm:pt>
    <dgm:pt modelId="{7016D2DC-F569-EB48-B67A-C48636CE3C36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House of Peers</a:t>
          </a:r>
          <a:endParaRPr lang="en-US" dirty="0"/>
        </a:p>
      </dgm:t>
    </dgm:pt>
    <dgm:pt modelId="{29DEF4F1-9A9B-2948-9C71-FD308038F2AB}" type="parTrans" cxnId="{9A0C24E6-6B0F-7D4D-9B88-BA7DE83E853E}">
      <dgm:prSet/>
      <dgm:spPr/>
      <dgm:t>
        <a:bodyPr/>
        <a:lstStyle/>
        <a:p>
          <a:endParaRPr lang="en-US"/>
        </a:p>
      </dgm:t>
    </dgm:pt>
    <dgm:pt modelId="{CECAC3D3-DE0E-DD4B-9F91-9CDB78674356}" type="sibTrans" cxnId="{9A0C24E6-6B0F-7D4D-9B88-BA7DE83E853E}">
      <dgm:prSet/>
      <dgm:spPr/>
      <dgm:t>
        <a:bodyPr/>
        <a:lstStyle/>
        <a:p>
          <a:endParaRPr lang="en-US"/>
        </a:p>
      </dgm:t>
    </dgm:pt>
    <dgm:pt modelId="{8D073E71-D4F8-2A4E-96DE-EE3DED586762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B10000"/>
        </a:solidFill>
      </dgm:spPr>
      <dgm:t>
        <a:bodyPr/>
        <a:lstStyle/>
        <a:p>
          <a:r>
            <a:rPr lang="en-US" dirty="0" smtClean="0"/>
            <a:t>The Lower House</a:t>
          </a:r>
          <a:endParaRPr lang="en-US" dirty="0"/>
        </a:p>
      </dgm:t>
    </dgm:pt>
    <dgm:pt modelId="{A99B5A15-3E08-0A4D-A66D-EC84CE6610FD}" type="parTrans" cxnId="{32E367B9-54BB-F849-86B3-857E4B42D536}">
      <dgm:prSet/>
      <dgm:spPr/>
      <dgm:t>
        <a:bodyPr/>
        <a:lstStyle/>
        <a:p>
          <a:endParaRPr lang="en-US"/>
        </a:p>
      </dgm:t>
    </dgm:pt>
    <dgm:pt modelId="{B6700EB3-9AB7-5D47-81E0-6854388575D1}" type="sibTrans" cxnId="{32E367B9-54BB-F849-86B3-857E4B42D536}">
      <dgm:prSet/>
      <dgm:spPr/>
      <dgm:t>
        <a:bodyPr/>
        <a:lstStyle/>
        <a:p>
          <a:endParaRPr lang="en-US"/>
        </a:p>
      </dgm:t>
    </dgm:pt>
    <dgm:pt modelId="{C071B4D3-DCB8-DE4C-9900-186407E1E916}" type="pres">
      <dgm:prSet presAssocID="{D133107A-E900-204E-8A14-2CB0B4045002}" presName="Name0" presStyleCnt="0">
        <dgm:presLayoutVars>
          <dgm:dir/>
          <dgm:animLvl val="lvl"/>
          <dgm:resizeHandles val="exact"/>
        </dgm:presLayoutVars>
      </dgm:prSet>
      <dgm:spPr/>
    </dgm:pt>
    <dgm:pt modelId="{0EF0AA37-AC1D-A549-B368-B5F6D53D25D0}" type="pres">
      <dgm:prSet presAssocID="{17D1D382-1EA9-4B42-9270-8B5041440875}" presName="Name8" presStyleCnt="0"/>
      <dgm:spPr/>
    </dgm:pt>
    <dgm:pt modelId="{4B4EEA20-8B1D-FE40-B74E-CA1901327D45}" type="pres">
      <dgm:prSet presAssocID="{17D1D382-1EA9-4B42-9270-8B5041440875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DBBC4E-2367-D946-8B01-949BE5B15209}" type="pres">
      <dgm:prSet presAssocID="{17D1D382-1EA9-4B42-9270-8B504144087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4D7FE-A5B1-1443-B7B8-65B192780A11}" type="pres">
      <dgm:prSet presAssocID="{7016D2DC-F569-EB48-B67A-C48636CE3C36}" presName="Name8" presStyleCnt="0"/>
      <dgm:spPr/>
    </dgm:pt>
    <dgm:pt modelId="{1AAEB916-BA76-024E-97B7-FFB489329CC7}" type="pres">
      <dgm:prSet presAssocID="{7016D2DC-F569-EB48-B67A-C48636CE3C36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A38B5-B81C-8F42-8956-99D68EF45F4E}" type="pres">
      <dgm:prSet presAssocID="{7016D2DC-F569-EB48-B67A-C48636CE3C3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9E995-A14B-2F47-A51A-9BEA43A63A24}" type="pres">
      <dgm:prSet presAssocID="{8D073E71-D4F8-2A4E-96DE-EE3DED586762}" presName="Name8" presStyleCnt="0"/>
      <dgm:spPr/>
    </dgm:pt>
    <dgm:pt modelId="{CAEC99D9-C1FD-D64A-B835-86E5A4B75B22}" type="pres">
      <dgm:prSet presAssocID="{8D073E71-D4F8-2A4E-96DE-EE3DED586762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B4EBF-5D4E-6D49-92C6-0561E5C4429A}" type="pres">
      <dgm:prSet presAssocID="{8D073E71-D4F8-2A4E-96DE-EE3DED58676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5AB39B-F872-984D-8EB6-6AC13D452058}" type="presOf" srcId="{7016D2DC-F569-EB48-B67A-C48636CE3C36}" destId="{8A3A38B5-B81C-8F42-8956-99D68EF45F4E}" srcOrd="1" destOrd="0" presId="urn:microsoft.com/office/officeart/2005/8/layout/pyramid1"/>
    <dgm:cxn modelId="{9A0C24E6-6B0F-7D4D-9B88-BA7DE83E853E}" srcId="{D133107A-E900-204E-8A14-2CB0B4045002}" destId="{7016D2DC-F569-EB48-B67A-C48636CE3C36}" srcOrd="1" destOrd="0" parTransId="{29DEF4F1-9A9B-2948-9C71-FD308038F2AB}" sibTransId="{CECAC3D3-DE0E-DD4B-9F91-9CDB78674356}"/>
    <dgm:cxn modelId="{4156525D-D318-EB44-A481-E9BD4ABF5BF1}" type="presOf" srcId="{8D073E71-D4F8-2A4E-96DE-EE3DED586762}" destId="{DB2B4EBF-5D4E-6D49-92C6-0561E5C4429A}" srcOrd="1" destOrd="0" presId="urn:microsoft.com/office/officeart/2005/8/layout/pyramid1"/>
    <dgm:cxn modelId="{91B389AC-7046-B24F-BBF5-572736F457A0}" type="presOf" srcId="{D133107A-E900-204E-8A14-2CB0B4045002}" destId="{C071B4D3-DCB8-DE4C-9900-186407E1E916}" srcOrd="0" destOrd="0" presId="urn:microsoft.com/office/officeart/2005/8/layout/pyramid1"/>
    <dgm:cxn modelId="{32E367B9-54BB-F849-86B3-857E4B42D536}" srcId="{D133107A-E900-204E-8A14-2CB0B4045002}" destId="{8D073E71-D4F8-2A4E-96DE-EE3DED586762}" srcOrd="2" destOrd="0" parTransId="{A99B5A15-3E08-0A4D-A66D-EC84CE6610FD}" sibTransId="{B6700EB3-9AB7-5D47-81E0-6854388575D1}"/>
    <dgm:cxn modelId="{959A27C5-7C44-FF40-8BBE-08781612EFC5}" srcId="{D133107A-E900-204E-8A14-2CB0B4045002}" destId="{17D1D382-1EA9-4B42-9270-8B5041440875}" srcOrd="0" destOrd="0" parTransId="{7D9B6DB2-D39F-D540-BD4D-E5ADF6C4E11A}" sibTransId="{C997B089-8FDE-794A-824D-C35F3BA5640B}"/>
    <dgm:cxn modelId="{EB2866E6-8B99-A847-BE26-EF591DC608A1}" type="presOf" srcId="{8D073E71-D4F8-2A4E-96DE-EE3DED586762}" destId="{CAEC99D9-C1FD-D64A-B835-86E5A4B75B22}" srcOrd="0" destOrd="0" presId="urn:microsoft.com/office/officeart/2005/8/layout/pyramid1"/>
    <dgm:cxn modelId="{73A4E26A-51B9-FE44-90B1-C3F1AA622473}" type="presOf" srcId="{7016D2DC-F569-EB48-B67A-C48636CE3C36}" destId="{1AAEB916-BA76-024E-97B7-FFB489329CC7}" srcOrd="0" destOrd="0" presId="urn:microsoft.com/office/officeart/2005/8/layout/pyramid1"/>
    <dgm:cxn modelId="{F89BD99E-9A29-844B-BDA2-3D6FF77E5413}" type="presOf" srcId="{17D1D382-1EA9-4B42-9270-8B5041440875}" destId="{4B4EEA20-8B1D-FE40-B74E-CA1901327D45}" srcOrd="0" destOrd="0" presId="urn:microsoft.com/office/officeart/2005/8/layout/pyramid1"/>
    <dgm:cxn modelId="{A6001E87-B902-0447-B990-426B8D9A1915}" type="presOf" srcId="{17D1D382-1EA9-4B42-9270-8B5041440875}" destId="{79DBBC4E-2367-D946-8B01-949BE5B15209}" srcOrd="1" destOrd="0" presId="urn:microsoft.com/office/officeart/2005/8/layout/pyramid1"/>
    <dgm:cxn modelId="{F6809805-A86F-B74A-9C55-CFDAF4AEB530}" type="presParOf" srcId="{C071B4D3-DCB8-DE4C-9900-186407E1E916}" destId="{0EF0AA37-AC1D-A549-B368-B5F6D53D25D0}" srcOrd="0" destOrd="0" presId="urn:microsoft.com/office/officeart/2005/8/layout/pyramid1"/>
    <dgm:cxn modelId="{7EBC12C6-EEBA-4541-854C-1FF36CD595F3}" type="presParOf" srcId="{0EF0AA37-AC1D-A549-B368-B5F6D53D25D0}" destId="{4B4EEA20-8B1D-FE40-B74E-CA1901327D45}" srcOrd="0" destOrd="0" presId="urn:microsoft.com/office/officeart/2005/8/layout/pyramid1"/>
    <dgm:cxn modelId="{EDA9A227-B614-1443-AE82-ECCF3AF4D5EB}" type="presParOf" srcId="{0EF0AA37-AC1D-A549-B368-B5F6D53D25D0}" destId="{79DBBC4E-2367-D946-8B01-949BE5B15209}" srcOrd="1" destOrd="0" presId="urn:microsoft.com/office/officeart/2005/8/layout/pyramid1"/>
    <dgm:cxn modelId="{51FEA0AF-2055-3C47-94DD-72BDDE85F85D}" type="presParOf" srcId="{C071B4D3-DCB8-DE4C-9900-186407E1E916}" destId="{A8E4D7FE-A5B1-1443-B7B8-65B192780A11}" srcOrd="1" destOrd="0" presId="urn:microsoft.com/office/officeart/2005/8/layout/pyramid1"/>
    <dgm:cxn modelId="{FFB1B4DE-8180-E24F-938E-879C4B6668B7}" type="presParOf" srcId="{A8E4D7FE-A5B1-1443-B7B8-65B192780A11}" destId="{1AAEB916-BA76-024E-97B7-FFB489329CC7}" srcOrd="0" destOrd="0" presId="urn:microsoft.com/office/officeart/2005/8/layout/pyramid1"/>
    <dgm:cxn modelId="{6C24DF3B-ABA5-B54C-BDC8-5CA9A27567D9}" type="presParOf" srcId="{A8E4D7FE-A5B1-1443-B7B8-65B192780A11}" destId="{8A3A38B5-B81C-8F42-8956-99D68EF45F4E}" srcOrd="1" destOrd="0" presId="urn:microsoft.com/office/officeart/2005/8/layout/pyramid1"/>
    <dgm:cxn modelId="{B258F9FA-F25F-144C-930C-0AFD709AEB9A}" type="presParOf" srcId="{C071B4D3-DCB8-DE4C-9900-186407E1E916}" destId="{F3B9E995-A14B-2F47-A51A-9BEA43A63A24}" srcOrd="2" destOrd="0" presId="urn:microsoft.com/office/officeart/2005/8/layout/pyramid1"/>
    <dgm:cxn modelId="{370D7030-F60B-4D4B-B043-1777A8C04FA9}" type="presParOf" srcId="{F3B9E995-A14B-2F47-A51A-9BEA43A63A24}" destId="{CAEC99D9-C1FD-D64A-B835-86E5A4B75B22}" srcOrd="0" destOrd="0" presId="urn:microsoft.com/office/officeart/2005/8/layout/pyramid1"/>
    <dgm:cxn modelId="{734F1F5F-F9EC-1547-9C09-990985BE4326}" type="presParOf" srcId="{F3B9E995-A14B-2F47-A51A-9BEA43A63A24}" destId="{DB2B4EBF-5D4E-6D49-92C6-0561E5C4429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EEA20-8B1D-FE40-B74E-CA1901327D45}">
      <dsp:nvSpPr>
        <dsp:cNvPr id="0" name=""/>
        <dsp:cNvSpPr/>
      </dsp:nvSpPr>
      <dsp:spPr>
        <a:xfrm>
          <a:off x="939484" y="0"/>
          <a:ext cx="939484" cy="1205678"/>
        </a:xfrm>
        <a:prstGeom prst="trapezoid">
          <a:avLst>
            <a:gd name="adj" fmla="val 5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Emperor</a:t>
          </a:r>
          <a:endParaRPr lang="en-US" sz="1900" kern="1200" dirty="0"/>
        </a:p>
      </dsp:txBody>
      <dsp:txXfrm>
        <a:off x="939484" y="0"/>
        <a:ext cx="939484" cy="1205678"/>
      </dsp:txXfrm>
    </dsp:sp>
    <dsp:sp modelId="{1AAEB916-BA76-024E-97B7-FFB489329CC7}">
      <dsp:nvSpPr>
        <dsp:cNvPr id="0" name=""/>
        <dsp:cNvSpPr/>
      </dsp:nvSpPr>
      <dsp:spPr>
        <a:xfrm>
          <a:off x="469742" y="1205678"/>
          <a:ext cx="1878968" cy="1205678"/>
        </a:xfrm>
        <a:prstGeom prst="trapezoid">
          <a:avLst>
            <a:gd name="adj" fmla="val 38961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House of Peers</a:t>
          </a:r>
          <a:endParaRPr lang="en-US" sz="1900" kern="1200" dirty="0"/>
        </a:p>
      </dsp:txBody>
      <dsp:txXfrm>
        <a:off x="798561" y="1205678"/>
        <a:ext cx="1221329" cy="1205678"/>
      </dsp:txXfrm>
    </dsp:sp>
    <dsp:sp modelId="{CAEC99D9-C1FD-D64A-B835-86E5A4B75B22}">
      <dsp:nvSpPr>
        <dsp:cNvPr id="0" name=""/>
        <dsp:cNvSpPr/>
      </dsp:nvSpPr>
      <dsp:spPr>
        <a:xfrm>
          <a:off x="0" y="2411356"/>
          <a:ext cx="2818451" cy="1205678"/>
        </a:xfrm>
        <a:prstGeom prst="trapezoid">
          <a:avLst>
            <a:gd name="adj" fmla="val 38961"/>
          </a:avLst>
        </a:prstGeom>
        <a:solidFill>
          <a:srgbClr val="B1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The Lower House</a:t>
          </a:r>
          <a:endParaRPr lang="en-US" sz="1900" kern="1200" dirty="0"/>
        </a:p>
      </dsp:txBody>
      <dsp:txXfrm>
        <a:off x="493229" y="2411356"/>
        <a:ext cx="1831993" cy="1205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2A9E-276D-4900-9543-F41DA73B3890}" type="datetimeFigureOut">
              <a:rPr lang="en-CA" smtClean="0"/>
              <a:t>09/03/2015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EFD4-EC1B-40CA-9B9A-7F1E23AC38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577795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2A9E-276D-4900-9543-F41DA73B3890}" type="datetimeFigureOut">
              <a:rPr lang="en-CA" smtClean="0"/>
              <a:t>09/03/2015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EFD4-EC1B-40CA-9B9A-7F1E23AC38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551579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2A9E-276D-4900-9543-F41DA73B3890}" type="datetimeFigureOut">
              <a:rPr lang="en-CA" smtClean="0"/>
              <a:t>09/03/2015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EFD4-EC1B-40CA-9B9A-7F1E23AC38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859862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2A9E-276D-4900-9543-F41DA73B3890}" type="datetimeFigureOut">
              <a:rPr lang="en-CA" smtClean="0"/>
              <a:t>09/03/2015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EFD4-EC1B-40CA-9B9A-7F1E23AC38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90736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2A9E-276D-4900-9543-F41DA73B3890}" type="datetimeFigureOut">
              <a:rPr lang="en-CA" smtClean="0"/>
              <a:t>09/03/2015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EFD4-EC1B-40CA-9B9A-7F1E23AC38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084518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2A9E-276D-4900-9543-F41DA73B3890}" type="datetimeFigureOut">
              <a:rPr lang="en-CA" smtClean="0"/>
              <a:t>09/03/2015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EFD4-EC1B-40CA-9B9A-7F1E23AC38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059381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2A9E-276D-4900-9543-F41DA73B3890}" type="datetimeFigureOut">
              <a:rPr lang="en-CA" smtClean="0"/>
              <a:t>09/03/2015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EFD4-EC1B-40CA-9B9A-7F1E23AC38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081480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2A9E-276D-4900-9543-F41DA73B3890}" type="datetimeFigureOut">
              <a:rPr lang="en-CA" smtClean="0"/>
              <a:t>09/03/2015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EFD4-EC1B-40CA-9B9A-7F1E23AC38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287890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2A9E-276D-4900-9543-F41DA73B3890}" type="datetimeFigureOut">
              <a:rPr lang="en-CA" smtClean="0"/>
              <a:t>09/03/2015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EFD4-EC1B-40CA-9B9A-7F1E23AC38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997442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2A9E-276D-4900-9543-F41DA73B3890}" type="datetimeFigureOut">
              <a:rPr lang="en-CA" smtClean="0"/>
              <a:t>09/03/2015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EFD4-EC1B-40CA-9B9A-7F1E23AC38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77097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2A9E-276D-4900-9543-F41DA73B3890}" type="datetimeFigureOut">
              <a:rPr lang="en-CA" smtClean="0"/>
              <a:t>09/03/2015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EFD4-EC1B-40CA-9B9A-7F1E23AC38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88741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D2A9E-276D-4900-9543-F41DA73B3890}" type="datetimeFigureOut">
              <a:rPr lang="en-CA" smtClean="0"/>
              <a:t>09/03/2015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2EFD4-EC1B-40CA-9B9A-7F1E23AC38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555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 descr="7-34988-White-Confetti-Fall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377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429034">
            <a:off x="2057400" y="365125"/>
            <a:ext cx="8011391" cy="1325563"/>
          </a:xfrm>
        </p:spPr>
        <p:txBody>
          <a:bodyPr/>
          <a:lstStyle/>
          <a:p>
            <a:r>
              <a:rPr lang="en-CA" dirty="0" smtClean="0">
                <a:latin typeface="Papyrus" panose="03070502060502030205" pitchFamily="66" charset="0"/>
              </a:rPr>
              <a:t>Effective Source</a:t>
            </a:r>
            <a:endParaRPr lang="en-CA" dirty="0">
              <a:latin typeface="Papyrus" panose="03070502060502030205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415127">
            <a:off x="2304385" y="1202370"/>
            <a:ext cx="66057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pyrus" panose="03070502060502030205" pitchFamily="66" charset="0"/>
              </a:rPr>
              <a:t>The class system was out and people could change their jobs and where they lived </a:t>
            </a:r>
          </a:p>
          <a:p>
            <a:r>
              <a:rPr lang="en-US" dirty="0">
                <a:latin typeface="Papyrus" panose="03070502060502030205" pitchFamily="66" charset="0"/>
              </a:rPr>
              <a:t>Samurai were replaced by western style armies</a:t>
            </a:r>
          </a:p>
          <a:p>
            <a:r>
              <a:rPr lang="en-US" dirty="0">
                <a:latin typeface="Papyrus" panose="03070502060502030205" pitchFamily="66" charset="0"/>
              </a:rPr>
              <a:t>Farmers could own land</a:t>
            </a:r>
          </a:p>
          <a:p>
            <a:r>
              <a:rPr lang="en-US" dirty="0">
                <a:latin typeface="Papyrus" panose="03070502060502030205" pitchFamily="66" charset="0"/>
              </a:rPr>
              <a:t>People could practice any religion</a:t>
            </a:r>
          </a:p>
          <a:p>
            <a:r>
              <a:rPr lang="en-US" dirty="0">
                <a:latin typeface="Papyrus" panose="03070502060502030205" pitchFamily="66" charset="0"/>
              </a:rPr>
              <a:t>Women's roles changed they could chose jobs and a spouse</a:t>
            </a:r>
          </a:p>
          <a:p>
            <a:r>
              <a:rPr lang="en-US" dirty="0">
                <a:latin typeface="Papyrus" panose="03070502060502030205" pitchFamily="66" charset="0"/>
              </a:rPr>
              <a:t>railroad systems were built</a:t>
            </a:r>
          </a:p>
          <a:p>
            <a:r>
              <a:rPr lang="en-US" dirty="0">
                <a:latin typeface="Papyrus" panose="03070502060502030205" pitchFamily="66" charset="0"/>
              </a:rPr>
              <a:t>Private business started instead of the government owning everything</a:t>
            </a:r>
          </a:p>
          <a:p>
            <a:r>
              <a:rPr lang="en-US" dirty="0">
                <a:latin typeface="Papyrus" panose="03070502060502030205" pitchFamily="66" charset="0"/>
              </a:rPr>
              <a:t>experts were brought to give advice on the military and science</a:t>
            </a:r>
          </a:p>
          <a:p>
            <a:r>
              <a:rPr lang="en-US" dirty="0">
                <a:latin typeface="Papyrus" panose="03070502060502030205" pitchFamily="66" charset="0"/>
              </a:rPr>
              <a:t>Japanese traveled to understand Western ways and came back to Japan</a:t>
            </a:r>
          </a:p>
          <a:p>
            <a:r>
              <a:rPr lang="en-US" dirty="0">
                <a:latin typeface="Papyrus" panose="03070502060502030205" pitchFamily="66" charset="0"/>
              </a:rPr>
              <a:t>Many of these changes in business, agriculture military and government meant that some people lost power and others gained it this sometime caused riots </a:t>
            </a:r>
          </a:p>
        </p:txBody>
      </p:sp>
      <p:pic>
        <p:nvPicPr>
          <p:cNvPr id="1030" name="Picture 6" descr="http://images.clipartpanda.com/light-bulb-clipart-light_bulb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824" y="1571543"/>
            <a:ext cx="1547963" cy="219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21376276">
            <a:off x="2430049" y="5441644"/>
            <a:ext cx="7979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Papyrus" panose="03070502060502030205" pitchFamily="66" charset="0"/>
              </a:rPr>
              <a:t>Jordanahjilljessiesarah.weebly.com</a:t>
            </a:r>
            <a:endParaRPr lang="en-US" b="1" dirty="0">
              <a:latin typeface="Papyrus" panose="03070502060502030205" pitchFamily="66" charset="0"/>
            </a:endParaRPr>
          </a:p>
          <a:p>
            <a:r>
              <a:rPr lang="en-US" b="1" dirty="0">
                <a:latin typeface="Papyrus" panose="03070502060502030205" pitchFamily="66" charset="0"/>
              </a:rPr>
              <a:t>“Traditional Cultures and Modernization: Several Problems in the Case of Japan”</a:t>
            </a:r>
            <a:endParaRPr lang="en-US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1889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1557" y="0"/>
            <a:ext cx="7700010" cy="1325563"/>
          </a:xfrm>
        </p:spPr>
        <p:txBody>
          <a:bodyPr>
            <a:normAutofit/>
          </a:bodyPr>
          <a:lstStyle/>
          <a:p>
            <a:r>
              <a:rPr lang="en-CA" sz="3600" dirty="0" smtClean="0">
                <a:latin typeface="Papyrus" panose="03070502060502030205" pitchFamily="66" charset="0"/>
              </a:rPr>
              <a:t>Conclusion</a:t>
            </a:r>
            <a:endParaRPr lang="en-CA" sz="3600" dirty="0">
              <a:latin typeface="Papyrus" panose="03070502060502030205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421620">
            <a:off x="1897206" y="1274248"/>
            <a:ext cx="6528079" cy="3753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dirty="0" smtClean="0">
                <a:latin typeface="Papyrus" panose="03070502060502030205" pitchFamily="66" charset="0"/>
              </a:rPr>
              <a:t>Everything changed quickly! (political structure, economy, social system, culture) </a:t>
            </a:r>
          </a:p>
          <a:p>
            <a:pPr marL="0" indent="0">
              <a:buNone/>
            </a:pPr>
            <a:r>
              <a:rPr lang="en-CA" sz="2000" dirty="0" smtClean="0">
                <a:latin typeface="Papyrus" panose="03070502060502030205" pitchFamily="66" charset="0"/>
              </a:rPr>
              <a:t>Japan pretty much kept the same view of life while becoming modern. </a:t>
            </a:r>
            <a:endParaRPr lang="en-CA" sz="2000" dirty="0">
              <a:latin typeface="Papyrus" panose="03070502060502030205" pitchFamily="66" charset="0"/>
            </a:endParaRPr>
          </a:p>
          <a:p>
            <a:pPr marL="0" indent="0">
              <a:buNone/>
            </a:pPr>
            <a:r>
              <a:rPr lang="en-US" sz="2000" dirty="0">
                <a:latin typeface="Papyrus" panose="03070502060502030205" pitchFamily="66" charset="0"/>
              </a:rPr>
              <a:t>Some people felt Westernization had gone too far; others embraced the change. </a:t>
            </a:r>
          </a:p>
          <a:p>
            <a:pPr marL="0" indent="0">
              <a:buNone/>
            </a:pPr>
            <a:endParaRPr lang="en-CA" dirty="0" smtClean="0">
              <a:latin typeface="Papyrus" panose="03070502060502030205" pitchFamily="66" charset="0"/>
            </a:endParaRPr>
          </a:p>
          <a:p>
            <a:pPr marL="0" indent="0">
              <a:buNone/>
            </a:pPr>
            <a:endParaRPr lang="en-CA" dirty="0">
              <a:latin typeface="Papyrus" panose="03070502060502030205" pitchFamily="66" charset="0"/>
            </a:endParaRPr>
          </a:p>
          <a:p>
            <a:pPr marL="0" indent="0">
              <a:buNone/>
            </a:pPr>
            <a:endParaRPr lang="en-CA" dirty="0" smtClean="0">
              <a:latin typeface="Papyrus" panose="03070502060502030205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00280">
            <a:off x="2058406" y="3510496"/>
            <a:ext cx="5071922" cy="2540597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21749">
            <a:off x="7768142" y="3442241"/>
            <a:ext cx="2403519" cy="2009342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pic>
        <p:nvPicPr>
          <p:cNvPr id="6" name="Picture 5" descr="Right-Arrow-Icon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31" b="97266" l="5313" r="91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6657" flipH="1" flipV="1">
            <a:off x="4035699" y="3089623"/>
            <a:ext cx="1012188" cy="8097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600934" y="-1474183"/>
            <a:ext cx="4315968" cy="442569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 smtClean="0"/>
          </a:p>
          <a:p>
            <a:endParaRPr lang="en-CA" sz="2000" dirty="0" smtClean="0"/>
          </a:p>
          <a:p>
            <a:endParaRPr lang="en-CA" sz="2000" dirty="0" smtClean="0"/>
          </a:p>
          <a:p>
            <a:endParaRPr lang="en-CA" sz="2000" dirty="0"/>
          </a:p>
          <a:p>
            <a:r>
              <a:rPr lang="en-CA" sz="2000" dirty="0" smtClean="0">
                <a:latin typeface="Papyrus" panose="03070502060502030205" pitchFamily="66" charset="0"/>
              </a:rPr>
              <a:t>What </a:t>
            </a:r>
            <a:r>
              <a:rPr lang="en-CA" sz="2000" b="1" i="1" dirty="0">
                <a:latin typeface="Papyrus" panose="03070502060502030205" pitchFamily="66" charset="0"/>
              </a:rPr>
              <a:t>challenges</a:t>
            </a:r>
            <a:r>
              <a:rPr lang="en-CA" sz="2000" dirty="0">
                <a:latin typeface="Papyrus" panose="03070502060502030205" pitchFamily="66" charset="0"/>
              </a:rPr>
              <a:t> emerged for the Japanese in maintaining traditional cultural aspects of their society while undergoing rapid change?</a:t>
            </a:r>
            <a:r>
              <a:rPr lang="en-US" sz="2000" dirty="0">
                <a:latin typeface="Papyrus" panose="03070502060502030205" pitchFamily="66" charset="0"/>
              </a:rPr>
              <a:t/>
            </a:r>
            <a:br>
              <a:rPr lang="en-US" sz="2000" dirty="0">
                <a:latin typeface="Papyrus" panose="03070502060502030205" pitchFamily="66" charset="0"/>
              </a:rPr>
            </a:br>
            <a:endParaRPr lang="en-US" sz="2000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2909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japan-pie-cha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486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48285">
            <a:off x="1953491" y="2359189"/>
            <a:ext cx="8201891" cy="1016145"/>
          </a:xfrm>
        </p:spPr>
        <p:txBody>
          <a:bodyPr>
            <a:noAutofit/>
          </a:bodyPr>
          <a:lstStyle/>
          <a:p>
            <a:r>
              <a:rPr lang="en-CA" dirty="0" smtClean="0">
                <a:latin typeface="Papyrus" panose="03070502060502030205" pitchFamily="66" charset="0"/>
              </a:rPr>
              <a:t>The Meiji Restoration of Japan</a:t>
            </a:r>
            <a:endParaRPr lang="en-CA" dirty="0">
              <a:latin typeface="Papyrus" panose="03070502060502030205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02341">
            <a:off x="2748395" y="3756917"/>
            <a:ext cx="7048500" cy="1655762"/>
          </a:xfrm>
        </p:spPr>
        <p:txBody>
          <a:bodyPr>
            <a:normAutofit/>
          </a:bodyPr>
          <a:lstStyle/>
          <a:p>
            <a:r>
              <a:rPr lang="en-CA" sz="3200" dirty="0" smtClean="0">
                <a:latin typeface="Papyrus" panose="03070502060502030205" pitchFamily="66" charset="0"/>
              </a:rPr>
              <a:t>By Ashley, Caitlin and Riley</a:t>
            </a:r>
          </a:p>
        </p:txBody>
      </p:sp>
      <p:pic>
        <p:nvPicPr>
          <p:cNvPr id="4" name="Picture 3" descr="wsp-2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9327">
            <a:off x="-142532" y="-98853"/>
            <a:ext cx="5337038" cy="2334955"/>
          </a:xfrm>
          <a:prstGeom prst="rect">
            <a:avLst/>
          </a:prstGeom>
        </p:spPr>
      </p:pic>
      <p:pic>
        <p:nvPicPr>
          <p:cNvPr id="5" name="Picture 4" descr="wsp-2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49841">
            <a:off x="7913678" y="3028198"/>
            <a:ext cx="5337038" cy="2334955"/>
          </a:xfrm>
          <a:prstGeom prst="rect">
            <a:avLst/>
          </a:prstGeom>
        </p:spPr>
      </p:pic>
      <p:pic>
        <p:nvPicPr>
          <p:cNvPr id="6" name="Picture 5" descr="wsp-2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9327">
            <a:off x="106325" y="5317640"/>
            <a:ext cx="3201022" cy="1400448"/>
          </a:xfrm>
          <a:prstGeom prst="rect">
            <a:avLst/>
          </a:prstGeom>
        </p:spPr>
      </p:pic>
      <p:pic>
        <p:nvPicPr>
          <p:cNvPr id="7" name="Picture 6" descr="wsp-2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80415" y="4485310"/>
            <a:ext cx="4539352" cy="1985967"/>
          </a:xfrm>
          <a:prstGeom prst="rect">
            <a:avLst/>
          </a:prstGeom>
        </p:spPr>
      </p:pic>
      <p:pic>
        <p:nvPicPr>
          <p:cNvPr id="8" name="Picture 7" descr="wsp-2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13777" flipH="1">
            <a:off x="-692704" y="2832685"/>
            <a:ext cx="5337038" cy="2334955"/>
          </a:xfrm>
          <a:prstGeom prst="rect">
            <a:avLst/>
          </a:prstGeom>
        </p:spPr>
      </p:pic>
      <p:pic>
        <p:nvPicPr>
          <p:cNvPr id="9" name="Picture 8" descr="wsp-2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9327">
            <a:off x="7633207" y="302911"/>
            <a:ext cx="3225711" cy="141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500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lt-questio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8" b="7225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7877" y="780427"/>
            <a:ext cx="4565072" cy="5288633"/>
          </a:xfr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What </a:t>
            </a:r>
            <a:r>
              <a:rPr lang="en-CA" b="1" i="1" dirty="0"/>
              <a:t>challenges</a:t>
            </a:r>
            <a:r>
              <a:rPr lang="en-CA" dirty="0"/>
              <a:t> emerged for the Japanese in maintaining traditional cultural aspects of their society while undergoing rapid change?</a:t>
            </a:r>
            <a:r>
              <a:rPr lang="en-US" dirty="0"/>
              <a:t/>
            </a:r>
            <a:br>
              <a:rPr lang="en-US" dirty="0"/>
            </a:b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 rot="20447269">
            <a:off x="1538424" y="265341"/>
            <a:ext cx="3715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CA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Question #5</a:t>
            </a:r>
            <a:endParaRPr lang="en-CA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97707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400425">
            <a:off x="695262" y="1413831"/>
            <a:ext cx="1265778" cy="4183876"/>
          </a:xfrm>
        </p:spPr>
        <p:txBody>
          <a:bodyPr>
            <a:noAutofit/>
          </a:bodyPr>
          <a:lstStyle/>
          <a:p>
            <a:pPr algn="ctr"/>
            <a:r>
              <a:rPr lang="en-CA" sz="2800" dirty="0" smtClean="0">
                <a:latin typeface="Papyrus" panose="03070502060502030205" pitchFamily="66" charset="0"/>
              </a:rPr>
              <a:t>T</a:t>
            </a:r>
            <a:br>
              <a:rPr lang="en-CA" sz="2800" dirty="0" smtClean="0">
                <a:latin typeface="Papyrus" panose="03070502060502030205" pitchFamily="66" charset="0"/>
              </a:rPr>
            </a:br>
            <a:r>
              <a:rPr lang="en-CA" sz="2800" dirty="0" smtClean="0">
                <a:latin typeface="Papyrus" panose="03070502060502030205" pitchFamily="66" charset="0"/>
              </a:rPr>
              <a:t>h</a:t>
            </a:r>
            <a:br>
              <a:rPr lang="en-CA" sz="2800" dirty="0" smtClean="0">
                <a:latin typeface="Papyrus" panose="03070502060502030205" pitchFamily="66" charset="0"/>
              </a:rPr>
            </a:br>
            <a:r>
              <a:rPr lang="en-CA" sz="2800" dirty="0" smtClean="0">
                <a:latin typeface="Papyrus" panose="03070502060502030205" pitchFamily="66" charset="0"/>
              </a:rPr>
              <a:t>e</a:t>
            </a:r>
            <a:br>
              <a:rPr lang="en-CA" sz="2800" dirty="0" smtClean="0">
                <a:latin typeface="Papyrus" panose="03070502060502030205" pitchFamily="66" charset="0"/>
              </a:rPr>
            </a:br>
            <a:r>
              <a:rPr lang="en-CA" sz="2800" dirty="0" smtClean="0">
                <a:latin typeface="Papyrus" panose="03070502060502030205" pitchFamily="66" charset="0"/>
              </a:rPr>
              <a:t/>
            </a:r>
            <a:br>
              <a:rPr lang="en-CA" sz="2800" dirty="0" smtClean="0">
                <a:latin typeface="Papyrus" panose="03070502060502030205" pitchFamily="66" charset="0"/>
              </a:rPr>
            </a:br>
            <a:r>
              <a:rPr lang="en-CA" sz="2800" dirty="0" smtClean="0">
                <a:latin typeface="Papyrus" panose="03070502060502030205" pitchFamily="66" charset="0"/>
              </a:rPr>
              <a:t>M</a:t>
            </a:r>
            <a:br>
              <a:rPr lang="en-CA" sz="2800" dirty="0" smtClean="0">
                <a:latin typeface="Papyrus" panose="03070502060502030205" pitchFamily="66" charset="0"/>
              </a:rPr>
            </a:br>
            <a:r>
              <a:rPr lang="en-CA" sz="2800" dirty="0" smtClean="0">
                <a:latin typeface="Papyrus" panose="03070502060502030205" pitchFamily="66" charset="0"/>
              </a:rPr>
              <a:t>e</a:t>
            </a:r>
            <a:br>
              <a:rPr lang="en-CA" sz="2800" dirty="0" smtClean="0">
                <a:latin typeface="Papyrus" panose="03070502060502030205" pitchFamily="66" charset="0"/>
              </a:rPr>
            </a:br>
            <a:r>
              <a:rPr lang="en-CA" sz="2800" dirty="0" smtClean="0">
                <a:latin typeface="Papyrus" panose="03070502060502030205" pitchFamily="66" charset="0"/>
              </a:rPr>
              <a:t>i</a:t>
            </a:r>
            <a:br>
              <a:rPr lang="en-CA" sz="2800" dirty="0" smtClean="0">
                <a:latin typeface="Papyrus" panose="03070502060502030205" pitchFamily="66" charset="0"/>
              </a:rPr>
            </a:br>
            <a:r>
              <a:rPr lang="en-CA" sz="2800" dirty="0" smtClean="0">
                <a:latin typeface="Papyrus" panose="03070502060502030205" pitchFamily="66" charset="0"/>
              </a:rPr>
              <a:t>j</a:t>
            </a:r>
            <a:br>
              <a:rPr lang="en-CA" sz="2800" dirty="0" smtClean="0">
                <a:latin typeface="Papyrus" panose="03070502060502030205" pitchFamily="66" charset="0"/>
              </a:rPr>
            </a:br>
            <a:r>
              <a:rPr lang="en-CA" sz="2800" dirty="0" smtClean="0">
                <a:latin typeface="Papyrus" panose="03070502060502030205" pitchFamily="66" charset="0"/>
              </a:rPr>
              <a:t>i </a:t>
            </a:r>
            <a:br>
              <a:rPr lang="en-CA" sz="2800" dirty="0" smtClean="0">
                <a:latin typeface="Papyrus" panose="03070502060502030205" pitchFamily="66" charset="0"/>
              </a:rPr>
            </a:br>
            <a:r>
              <a:rPr lang="en-CA" sz="2800" dirty="0">
                <a:latin typeface="Papyrus" panose="03070502060502030205" pitchFamily="66" charset="0"/>
              </a:rPr>
              <a:t/>
            </a:r>
            <a:br>
              <a:rPr lang="en-CA" sz="2800" dirty="0">
                <a:latin typeface="Papyrus" panose="03070502060502030205" pitchFamily="66" charset="0"/>
              </a:rPr>
            </a:br>
            <a:r>
              <a:rPr lang="en-CA" sz="2800" dirty="0" smtClean="0">
                <a:latin typeface="Papyrus" panose="03070502060502030205" pitchFamily="66" charset="0"/>
              </a:rPr>
              <a:t>P</a:t>
            </a:r>
            <a:br>
              <a:rPr lang="en-CA" sz="2800" dirty="0" smtClean="0">
                <a:latin typeface="Papyrus" panose="03070502060502030205" pitchFamily="66" charset="0"/>
              </a:rPr>
            </a:br>
            <a:r>
              <a:rPr lang="en-CA" sz="2800" dirty="0" smtClean="0">
                <a:latin typeface="Papyrus" panose="03070502060502030205" pitchFamily="66" charset="0"/>
              </a:rPr>
              <a:t>e</a:t>
            </a:r>
            <a:br>
              <a:rPr lang="en-CA" sz="2800" dirty="0" smtClean="0">
                <a:latin typeface="Papyrus" panose="03070502060502030205" pitchFamily="66" charset="0"/>
              </a:rPr>
            </a:br>
            <a:r>
              <a:rPr lang="en-CA" sz="2800" dirty="0" smtClean="0">
                <a:latin typeface="Papyrus" panose="03070502060502030205" pitchFamily="66" charset="0"/>
              </a:rPr>
              <a:t>r</a:t>
            </a:r>
            <a:br>
              <a:rPr lang="en-CA" sz="2800" dirty="0" smtClean="0">
                <a:latin typeface="Papyrus" panose="03070502060502030205" pitchFamily="66" charset="0"/>
              </a:rPr>
            </a:br>
            <a:r>
              <a:rPr lang="en-CA" sz="2800" dirty="0" smtClean="0">
                <a:latin typeface="Papyrus" panose="03070502060502030205" pitchFamily="66" charset="0"/>
              </a:rPr>
              <a:t>i</a:t>
            </a:r>
            <a:br>
              <a:rPr lang="en-CA" sz="2800" dirty="0" smtClean="0">
                <a:latin typeface="Papyrus" panose="03070502060502030205" pitchFamily="66" charset="0"/>
              </a:rPr>
            </a:br>
            <a:r>
              <a:rPr lang="en-CA" sz="2800" dirty="0" smtClean="0">
                <a:latin typeface="Papyrus" panose="03070502060502030205" pitchFamily="66" charset="0"/>
              </a:rPr>
              <a:t>o</a:t>
            </a:r>
            <a:br>
              <a:rPr lang="en-CA" sz="2800" dirty="0" smtClean="0">
                <a:latin typeface="Papyrus" panose="03070502060502030205" pitchFamily="66" charset="0"/>
              </a:rPr>
            </a:br>
            <a:r>
              <a:rPr lang="en-CA" sz="2800" dirty="0" smtClean="0">
                <a:latin typeface="Papyrus" panose="03070502060502030205" pitchFamily="66" charset="0"/>
              </a:rPr>
              <a:t>d</a:t>
            </a:r>
            <a:endParaRPr lang="en-CA" sz="2800" dirty="0">
              <a:latin typeface="Papyrus" panose="03070502060502030205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438777">
            <a:off x="1842065" y="347730"/>
            <a:ext cx="8381962" cy="3412430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600" b="1" u="sng" dirty="0" smtClean="0">
                <a:latin typeface="Papyrus" panose="03070502060502030205" pitchFamily="66" charset="0"/>
              </a:rPr>
              <a:t>The Meiji period began when people started combining the technologies of the West with the customs of Japan. </a:t>
            </a:r>
            <a:endParaRPr lang="en-CA" sz="2600" b="1" u="sng" dirty="0">
              <a:latin typeface="Papyrus" panose="03070502060502030205" pitchFamily="66" charset="0"/>
            </a:endParaRPr>
          </a:p>
          <a:p>
            <a:endParaRPr lang="en-CA" sz="2600" dirty="0" smtClean="0">
              <a:latin typeface="Papyrus" panose="03070502060502030205" pitchFamily="66" charset="0"/>
            </a:endParaRPr>
          </a:p>
          <a:p>
            <a:r>
              <a:rPr lang="en-CA" sz="2600" dirty="0" smtClean="0">
                <a:latin typeface="Papyrus" panose="03070502060502030205" pitchFamily="66" charset="0"/>
              </a:rPr>
              <a:t>Japan had to model their society on Western practices while maintaining their identity</a:t>
            </a:r>
          </a:p>
          <a:p>
            <a:endParaRPr lang="en-CA" sz="2600" dirty="0" smtClean="0">
              <a:latin typeface="Papyrus" panose="03070502060502030205" pitchFamily="66" charset="0"/>
            </a:endParaRPr>
          </a:p>
          <a:p>
            <a:r>
              <a:rPr lang="en-CA" sz="2600" dirty="0" smtClean="0">
                <a:latin typeface="Papyrus" panose="03070502060502030205" pitchFamily="66" charset="0"/>
              </a:rPr>
              <a:t>4 main aspects of their worldview changed; political structure, economy, social systems and culture</a:t>
            </a:r>
          </a:p>
          <a:p>
            <a:endParaRPr lang="en-CA" sz="2400" dirty="0" smtClean="0">
              <a:latin typeface="Papyrus" panose="03070502060502030205" pitchFamily="66" charset="0"/>
            </a:endParaRPr>
          </a:p>
          <a:p>
            <a:endParaRPr lang="en-CA" dirty="0">
              <a:latin typeface="Papyrus" panose="03070502060502030205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93772">
            <a:off x="3411576" y="3686624"/>
            <a:ext cx="5736597" cy="2388344"/>
          </a:xfrm>
          <a:prstGeom prst="rect">
            <a:avLst/>
          </a:prstGeom>
        </p:spPr>
      </p:pic>
      <p:pic>
        <p:nvPicPr>
          <p:cNvPr id="7" name="Picture 6" descr="identity crisi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2399">
            <a:off x="6584059" y="1989980"/>
            <a:ext cx="727071" cy="725678"/>
          </a:xfrm>
          <a:prstGeom prst="rect">
            <a:avLst/>
          </a:prstGeom>
          <a:ln w="12700" cmpd="sng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100539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364949">
            <a:off x="929838" y="2210823"/>
            <a:ext cx="65095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Papyrus" panose="03070502060502030205" pitchFamily="66" charset="0"/>
              </a:rPr>
              <a:t>Economy</a:t>
            </a:r>
            <a:endParaRPr lang="en-US" dirty="0">
              <a:latin typeface="Papyrus" panose="03070502060502030205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418670">
            <a:off x="1867843" y="658912"/>
            <a:ext cx="5121785" cy="56080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600" dirty="0" smtClean="0">
                <a:latin typeface="Papyrus" panose="03070502060502030205" pitchFamily="66" charset="0"/>
              </a:rPr>
              <a:t>Factories were made for the military- gunpowder and weapons </a:t>
            </a:r>
          </a:p>
          <a:p>
            <a:pPr>
              <a:lnSpc>
                <a:spcPct val="100000"/>
              </a:lnSpc>
            </a:pPr>
            <a:r>
              <a:rPr lang="en-US" sz="2600" dirty="0" smtClean="0">
                <a:latin typeface="Papyrus" panose="03070502060502030205" pitchFamily="66" charset="0"/>
              </a:rPr>
              <a:t>Factories were made for people- silk, glass and chemical factories</a:t>
            </a:r>
          </a:p>
          <a:p>
            <a:pPr>
              <a:lnSpc>
                <a:spcPct val="100000"/>
              </a:lnSpc>
            </a:pPr>
            <a:r>
              <a:rPr lang="en-US" sz="2600" dirty="0" smtClean="0">
                <a:latin typeface="Papyrus" panose="03070502060502030205" pitchFamily="66" charset="0"/>
              </a:rPr>
              <a:t>Eventually became too expensive and the businesses were given to private companies (reduced competition, helped economy)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Papyrus" panose="03070502060502030205" pitchFamily="66" charset="0"/>
              </a:rPr>
              <a:t> </a:t>
            </a:r>
            <a:r>
              <a:rPr lang="en-US" sz="2400" b="1" i="1" u="sng" dirty="0">
                <a:latin typeface="Papyrus" panose="03070502060502030205" pitchFamily="66" charset="0"/>
              </a:rPr>
              <a:t>Matsukata </a:t>
            </a:r>
            <a:r>
              <a:rPr lang="en-US" sz="2400" b="1" i="1" u="sng" dirty="0" smtClean="0">
                <a:latin typeface="Papyrus" panose="03070502060502030205" pitchFamily="66" charset="0"/>
              </a:rPr>
              <a:t>Masayoshi…</a:t>
            </a:r>
            <a:endParaRPr lang="en-US" sz="2400" b="1" i="1" u="sng" dirty="0">
              <a:latin typeface="Papyrus" panose="03070502060502030205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smtClean="0">
                <a:latin typeface="Papyrus" panose="03070502060502030205" pitchFamily="66" charset="0"/>
              </a:rPr>
              <a:t>1. </a:t>
            </a:r>
            <a:r>
              <a:rPr lang="en-US" sz="2400" b="1" dirty="0">
                <a:latin typeface="Papyrus" panose="03070502060502030205" pitchFamily="66" charset="0"/>
              </a:rPr>
              <a:t>R</a:t>
            </a:r>
            <a:r>
              <a:rPr lang="en-US" sz="2400" b="1" dirty="0" smtClean="0">
                <a:latin typeface="Papyrus" panose="03070502060502030205" pitchFamily="66" charset="0"/>
              </a:rPr>
              <a:t>enegotiated the unequal treaties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smtClean="0">
                <a:latin typeface="Papyrus" panose="03070502060502030205" pitchFamily="66" charset="0"/>
              </a:rPr>
              <a:t>2. Lowered the value of printed money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smtClean="0">
                <a:latin typeface="Papyrus" panose="03070502060502030205" pitchFamily="66" charset="0"/>
              </a:rPr>
              <a:t>3. Imposed new taxes</a:t>
            </a:r>
            <a:endParaRPr lang="en-US" sz="2400" b="1" dirty="0">
              <a:latin typeface="Papyrus" panose="03070502060502030205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43" r="5519"/>
          <a:stretch/>
        </p:blipFill>
        <p:spPr>
          <a:xfrm rot="21425141">
            <a:off x="6940959" y="890924"/>
            <a:ext cx="2839390" cy="2079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33003"/>
          <a:stretch/>
        </p:blipFill>
        <p:spPr>
          <a:xfrm rot="21432309">
            <a:off x="7048692" y="3178865"/>
            <a:ext cx="2899059" cy="26492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Oval 7"/>
          <p:cNvSpPr/>
          <p:nvPr/>
        </p:nvSpPr>
        <p:spPr>
          <a:xfrm>
            <a:off x="9376643" y="2337225"/>
            <a:ext cx="2310383" cy="217510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Papyrus" panose="03070502060502030205" pitchFamily="66" charset="0"/>
              </a:rPr>
              <a:t> Matsukata </a:t>
            </a:r>
            <a:r>
              <a:rPr lang="en-US" dirty="0" smtClean="0">
                <a:latin typeface="Papyrus" panose="03070502060502030205" pitchFamily="66" charset="0"/>
              </a:rPr>
              <a:t>Masayoshi-Japan’s </a:t>
            </a:r>
            <a:r>
              <a:rPr lang="en-US" dirty="0">
                <a:latin typeface="Papyrus" panose="03070502060502030205" pitchFamily="66" charset="0"/>
              </a:rPr>
              <a:t>Minister of Finance in </a:t>
            </a:r>
            <a:r>
              <a:rPr lang="en-US" dirty="0" smtClean="0">
                <a:latin typeface="Papyrus" panose="03070502060502030205" pitchFamily="66" charset="0"/>
              </a:rPr>
              <a:t>1881</a:t>
            </a:r>
            <a:endParaRPr lang="en-US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638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068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997964" cy="6873727"/>
          </a:xfrm>
          <a:prstGeom prst="rect">
            <a:avLst/>
          </a:prstGeom>
        </p:spPr>
      </p:pic>
      <p:pic>
        <p:nvPicPr>
          <p:cNvPr id="7" name="Picture 6" descr="black-windows_5429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855" y="0"/>
            <a:ext cx="1472700" cy="7065716"/>
          </a:xfrm>
          <a:prstGeom prst="rect">
            <a:avLst/>
          </a:prstGeom>
        </p:spPr>
      </p:pic>
      <p:pic>
        <p:nvPicPr>
          <p:cNvPr id="8" name="Picture 7" descr="Pictorial Symb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917" y="1320940"/>
            <a:ext cx="4681416" cy="42425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705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/>
                </a:solidFill>
                <a:latin typeface="Papyrus" panose="03070502060502030205" pitchFamily="66" charset="0"/>
              </a:rPr>
              <a:t>Japanese Culture</a:t>
            </a:r>
            <a:endParaRPr lang="en-US" dirty="0">
              <a:solidFill>
                <a:schemeClr val="bg2"/>
              </a:solidFill>
              <a:latin typeface="Papyrus" panose="03070502060502030205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2891" y="1512930"/>
            <a:ext cx="4099227" cy="5173428"/>
          </a:xfrm>
        </p:spPr>
        <p:txBody>
          <a:bodyPr>
            <a:normAutofit fontScale="85000" lnSpcReduction="10000"/>
          </a:bodyPr>
          <a:lstStyle/>
          <a:p>
            <a:r>
              <a:rPr lang="en-US" sz="2700" dirty="0">
                <a:solidFill>
                  <a:schemeClr val="bg2"/>
                </a:solidFill>
                <a:latin typeface="Papyrus" panose="03070502060502030205" pitchFamily="66" charset="0"/>
              </a:rPr>
              <a:t>T</a:t>
            </a:r>
            <a:r>
              <a:rPr lang="en-US" sz="2700" dirty="0" smtClean="0">
                <a:solidFill>
                  <a:schemeClr val="bg2"/>
                </a:solidFill>
                <a:latin typeface="Papyrus" panose="03070502060502030205" pitchFamily="66" charset="0"/>
              </a:rPr>
              <a:t>he government wanted to make the official religion of Japan Shintoism, but people still practiced Buddhism</a:t>
            </a:r>
          </a:p>
          <a:p>
            <a:r>
              <a:rPr lang="en-US" sz="2700" dirty="0" smtClean="0">
                <a:solidFill>
                  <a:schemeClr val="bg2"/>
                </a:solidFill>
                <a:latin typeface="Papyrus" panose="03070502060502030205" pitchFamily="66" charset="0"/>
              </a:rPr>
              <a:t>The government thought that having one religion would make the country more unified</a:t>
            </a:r>
          </a:p>
          <a:p>
            <a:r>
              <a:rPr lang="en-US" sz="2700" dirty="0" smtClean="0">
                <a:solidFill>
                  <a:schemeClr val="bg2"/>
                </a:solidFill>
                <a:latin typeface="Papyrus" panose="03070502060502030205" pitchFamily="66" charset="0"/>
              </a:rPr>
              <a:t>In the Edo Period, individuality was not encouraged…  In the Meiji Period people had more of a say </a:t>
            </a:r>
          </a:p>
          <a:p>
            <a:r>
              <a:rPr lang="en-US" sz="2700" dirty="0" smtClean="0">
                <a:solidFill>
                  <a:schemeClr val="bg2"/>
                </a:solidFill>
                <a:latin typeface="Papyrus" panose="03070502060502030205" pitchFamily="66" charset="0"/>
              </a:rPr>
              <a:t>Mistreating was a challenge, so people could write to the government about their concerns</a:t>
            </a:r>
          </a:p>
          <a:p>
            <a:endParaRPr lang="en-US" dirty="0">
              <a:solidFill>
                <a:schemeClr val="bg2"/>
              </a:solidFill>
              <a:latin typeface="Papyrus" panose="03070502060502030205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0"/>
            <a:ext cx="2472515" cy="1094307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2"/>
                </a:solidFill>
                <a:latin typeface="Papyrus" panose="03070502060502030205" pitchFamily="66" charset="0"/>
              </a:rPr>
              <a:t>Eventually Buddhism was made a national religion. </a:t>
            </a:r>
          </a:p>
        </p:txBody>
      </p:sp>
    </p:spTree>
    <p:extLst>
      <p:ext uri="{BB962C8B-B14F-4D97-AF65-F5344CB8AC3E}">
        <p14:creationId xmlns:p14="http://schemas.microsoft.com/office/powerpoint/2010/main" val="783463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433131">
            <a:off x="945791" y="8991"/>
            <a:ext cx="539175" cy="6942557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Papyrus" panose="03070502060502030205" pitchFamily="66" charset="0"/>
              </a:rPr>
              <a:t>P</a:t>
            </a:r>
            <a:br>
              <a:rPr lang="en-US" sz="2400" dirty="0" smtClean="0">
                <a:latin typeface="Papyrus" panose="03070502060502030205" pitchFamily="66" charset="0"/>
              </a:rPr>
            </a:br>
            <a:r>
              <a:rPr lang="en-US" sz="2400" dirty="0" smtClean="0">
                <a:latin typeface="Papyrus" panose="03070502060502030205" pitchFamily="66" charset="0"/>
              </a:rPr>
              <a:t>o</a:t>
            </a:r>
            <a:br>
              <a:rPr lang="en-US" sz="2400" dirty="0" smtClean="0">
                <a:latin typeface="Papyrus" panose="03070502060502030205" pitchFamily="66" charset="0"/>
              </a:rPr>
            </a:br>
            <a:r>
              <a:rPr lang="en-US" sz="2400" dirty="0" smtClean="0">
                <a:latin typeface="Papyrus" panose="03070502060502030205" pitchFamily="66" charset="0"/>
              </a:rPr>
              <a:t>l</a:t>
            </a:r>
            <a:br>
              <a:rPr lang="en-US" sz="2400" dirty="0" smtClean="0">
                <a:latin typeface="Papyrus" panose="03070502060502030205" pitchFamily="66" charset="0"/>
              </a:rPr>
            </a:br>
            <a:r>
              <a:rPr lang="en-US" sz="2400" dirty="0" smtClean="0">
                <a:latin typeface="Papyrus" panose="03070502060502030205" pitchFamily="66" charset="0"/>
              </a:rPr>
              <a:t>i</a:t>
            </a:r>
            <a:br>
              <a:rPr lang="en-US" sz="2400" dirty="0" smtClean="0">
                <a:latin typeface="Papyrus" panose="03070502060502030205" pitchFamily="66" charset="0"/>
              </a:rPr>
            </a:br>
            <a:r>
              <a:rPr lang="en-US" sz="2400" dirty="0" smtClean="0">
                <a:latin typeface="Papyrus" panose="03070502060502030205" pitchFamily="66" charset="0"/>
              </a:rPr>
              <a:t>t</a:t>
            </a:r>
            <a:br>
              <a:rPr lang="en-US" sz="2400" dirty="0" smtClean="0">
                <a:latin typeface="Papyrus" panose="03070502060502030205" pitchFamily="66" charset="0"/>
              </a:rPr>
            </a:br>
            <a:r>
              <a:rPr lang="en-US" sz="2400" dirty="0" smtClean="0">
                <a:latin typeface="Papyrus" panose="03070502060502030205" pitchFamily="66" charset="0"/>
              </a:rPr>
              <a:t>i</a:t>
            </a:r>
            <a:br>
              <a:rPr lang="en-US" sz="2400" dirty="0" smtClean="0">
                <a:latin typeface="Papyrus" panose="03070502060502030205" pitchFamily="66" charset="0"/>
              </a:rPr>
            </a:br>
            <a:r>
              <a:rPr lang="en-US" sz="2400" dirty="0" smtClean="0">
                <a:latin typeface="Papyrus" panose="03070502060502030205" pitchFamily="66" charset="0"/>
              </a:rPr>
              <a:t>c</a:t>
            </a:r>
            <a:br>
              <a:rPr lang="en-US" sz="2400" dirty="0" smtClean="0">
                <a:latin typeface="Papyrus" panose="03070502060502030205" pitchFamily="66" charset="0"/>
              </a:rPr>
            </a:br>
            <a:r>
              <a:rPr lang="en-US" sz="2400" dirty="0" smtClean="0">
                <a:latin typeface="Papyrus" panose="03070502060502030205" pitchFamily="66" charset="0"/>
              </a:rPr>
              <a:t>a</a:t>
            </a:r>
            <a:br>
              <a:rPr lang="en-US" sz="2400" dirty="0" smtClean="0">
                <a:latin typeface="Papyrus" panose="03070502060502030205" pitchFamily="66" charset="0"/>
              </a:rPr>
            </a:br>
            <a:r>
              <a:rPr lang="en-US" sz="2400" dirty="0" smtClean="0">
                <a:latin typeface="Papyrus" panose="03070502060502030205" pitchFamily="66" charset="0"/>
              </a:rPr>
              <a:t>l</a:t>
            </a:r>
            <a:br>
              <a:rPr lang="en-US" sz="2400" dirty="0" smtClean="0">
                <a:latin typeface="Papyrus" panose="03070502060502030205" pitchFamily="66" charset="0"/>
              </a:rPr>
            </a:br>
            <a:r>
              <a:rPr lang="en-US" sz="2400" dirty="0" smtClean="0">
                <a:latin typeface="Papyrus" panose="03070502060502030205" pitchFamily="66" charset="0"/>
              </a:rPr>
              <a:t> Sy</a:t>
            </a:r>
            <a:br>
              <a:rPr lang="en-US" sz="2400" dirty="0" smtClean="0">
                <a:latin typeface="Papyrus" panose="03070502060502030205" pitchFamily="66" charset="0"/>
              </a:rPr>
            </a:br>
            <a:r>
              <a:rPr lang="en-US" sz="2400" dirty="0" smtClean="0">
                <a:latin typeface="Papyrus" panose="03070502060502030205" pitchFamily="66" charset="0"/>
              </a:rPr>
              <a:t>s</a:t>
            </a:r>
            <a:br>
              <a:rPr lang="en-US" sz="2400" dirty="0" smtClean="0">
                <a:latin typeface="Papyrus" panose="03070502060502030205" pitchFamily="66" charset="0"/>
              </a:rPr>
            </a:br>
            <a:r>
              <a:rPr lang="en-US" sz="2400" dirty="0" smtClean="0">
                <a:latin typeface="Papyrus" panose="03070502060502030205" pitchFamily="66" charset="0"/>
              </a:rPr>
              <a:t>t</a:t>
            </a:r>
            <a:br>
              <a:rPr lang="en-US" sz="2400" dirty="0" smtClean="0">
                <a:latin typeface="Papyrus" panose="03070502060502030205" pitchFamily="66" charset="0"/>
              </a:rPr>
            </a:br>
            <a:r>
              <a:rPr lang="en-US" sz="2400" dirty="0" smtClean="0">
                <a:latin typeface="Papyrus" panose="03070502060502030205" pitchFamily="66" charset="0"/>
              </a:rPr>
              <a:t>e</a:t>
            </a:r>
            <a:br>
              <a:rPr lang="en-US" sz="2400" dirty="0" smtClean="0">
                <a:latin typeface="Papyrus" panose="03070502060502030205" pitchFamily="66" charset="0"/>
              </a:rPr>
            </a:br>
            <a:r>
              <a:rPr lang="en-US" sz="2400" dirty="0" smtClean="0">
                <a:latin typeface="Papyrus" panose="03070502060502030205" pitchFamily="66" charset="0"/>
              </a:rPr>
              <a:t>m </a:t>
            </a:r>
            <a:endParaRPr lang="en-US" sz="2400" dirty="0">
              <a:latin typeface="Papyrus" panose="03070502060502030205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417546">
            <a:off x="6047004" y="539516"/>
            <a:ext cx="4137818" cy="363031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200" dirty="0" smtClean="0">
                <a:latin typeface="Papyrus" panose="03070502060502030205" pitchFamily="66" charset="0"/>
              </a:rPr>
              <a:t>The government had challenges: the public was not used to this new system. implementing these changes with the public</a:t>
            </a:r>
            <a:r>
              <a:rPr lang="en-US" sz="2200" dirty="0" smtClean="0">
                <a:latin typeface="Papyrus" panose="03070502060502030205" pitchFamily="66" charset="0"/>
              </a:rPr>
              <a:t>. To stop this, the government made the Emperor say that he supported it. </a:t>
            </a:r>
          </a:p>
          <a:p>
            <a:pPr>
              <a:lnSpc>
                <a:spcPct val="100000"/>
              </a:lnSpc>
            </a:pPr>
            <a:r>
              <a:rPr lang="en-US" sz="2200" dirty="0" smtClean="0">
                <a:latin typeface="Papyrus" panose="03070502060502030205" pitchFamily="66" charset="0"/>
              </a:rPr>
              <a:t>Elections were a challenge: every newspaper supported a different party, causing fights</a:t>
            </a:r>
          </a:p>
          <a:p>
            <a:pPr>
              <a:lnSpc>
                <a:spcPct val="100000"/>
              </a:lnSpc>
            </a:pPr>
            <a:r>
              <a:rPr lang="en-US" sz="2200" dirty="0" smtClean="0">
                <a:latin typeface="Papyrus" panose="03070502060502030205" pitchFamily="66" charset="0"/>
              </a:rPr>
              <a:t>The </a:t>
            </a:r>
            <a:r>
              <a:rPr lang="en-US" sz="2200" dirty="0" smtClean="0">
                <a:latin typeface="Papyrus" panose="03070502060502030205" pitchFamily="66" charset="0"/>
              </a:rPr>
              <a:t>German-style government was used while still reflecting Japan’s values. </a:t>
            </a:r>
          </a:p>
          <a:p>
            <a:endParaRPr lang="en-US" dirty="0" smtClean="0">
              <a:latin typeface="Papyrus" panose="03070502060502030205" pitchFamily="66" charset="0"/>
            </a:endParaRPr>
          </a:p>
          <a:p>
            <a:endParaRPr lang="en-US" dirty="0">
              <a:latin typeface="Papyrus" panose="03070502060502030205" pitchFamily="66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57103894"/>
              </p:ext>
            </p:extLst>
          </p:nvPr>
        </p:nvGraphicFramePr>
        <p:xfrm>
          <a:off x="3288526" y="2786692"/>
          <a:ext cx="2818452" cy="3617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large-braces_t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74"/>
          <a:stretch/>
        </p:blipFill>
        <p:spPr>
          <a:xfrm rot="1330078">
            <a:off x="3242643" y="3926182"/>
            <a:ext cx="499907" cy="218032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999630" y="3917893"/>
            <a:ext cx="1297057" cy="117536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en-US" sz="1400" dirty="0" smtClean="0">
                <a:latin typeface="Papyrus" panose="03070502060502030205" pitchFamily="66" charset="0"/>
              </a:rPr>
              <a:t>Limited freedom </a:t>
            </a:r>
            <a:r>
              <a:rPr lang="en-US" sz="1400" dirty="0">
                <a:latin typeface="Papyrus" panose="03070502060502030205" pitchFamily="66" charset="0"/>
              </a:rPr>
              <a:t>of speech, </a:t>
            </a:r>
            <a:r>
              <a:rPr lang="en-US" sz="1400" dirty="0" smtClean="0">
                <a:latin typeface="Papyrus" panose="03070502060502030205" pitchFamily="66" charset="0"/>
              </a:rPr>
              <a:t>religion and association.</a:t>
            </a:r>
            <a:endParaRPr lang="en-US" sz="1400" dirty="0">
              <a:latin typeface="Papyrus" panose="03070502060502030205" pitchFamily="66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2377940" y="432319"/>
            <a:ext cx="2850824" cy="2188615"/>
          </a:xfrm>
          <a:prstGeom prst="cloud">
            <a:avLst/>
          </a:prstGeom>
          <a:solidFill>
            <a:srgbClr val="B577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400" b="1" dirty="0">
                <a:latin typeface="Papyrus" panose="03070502060502030205" pitchFamily="66" charset="0"/>
              </a:rPr>
              <a:t>All classes were included when making important decisions, people were judged on talent, not their family status.</a:t>
            </a:r>
          </a:p>
        </p:txBody>
      </p:sp>
      <p:pic>
        <p:nvPicPr>
          <p:cNvPr id="13" name="Picture 12" descr="FirstJapaneseMission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6262">
            <a:off x="7089386" y="4066502"/>
            <a:ext cx="3076306" cy="1945435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02205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407160">
            <a:off x="946776" y="2851366"/>
            <a:ext cx="830945" cy="1325563"/>
          </a:xfrm>
        </p:spPr>
        <p:txBody>
          <a:bodyPr>
            <a:noAutofit/>
          </a:bodyPr>
          <a:lstStyle/>
          <a:p>
            <a:r>
              <a:rPr lang="en-CA" sz="3200" dirty="0" smtClean="0">
                <a:latin typeface="Papyrus" panose="03070502060502030205" pitchFamily="66" charset="0"/>
              </a:rPr>
              <a:t>S</a:t>
            </a:r>
            <a:br>
              <a:rPr lang="en-CA" sz="3200" dirty="0" smtClean="0">
                <a:latin typeface="Papyrus" panose="03070502060502030205" pitchFamily="66" charset="0"/>
              </a:rPr>
            </a:br>
            <a:r>
              <a:rPr lang="en-CA" sz="3200" dirty="0" smtClean="0">
                <a:latin typeface="Papyrus" panose="03070502060502030205" pitchFamily="66" charset="0"/>
              </a:rPr>
              <a:t>o</a:t>
            </a:r>
            <a:br>
              <a:rPr lang="en-CA" sz="3200" dirty="0" smtClean="0">
                <a:latin typeface="Papyrus" panose="03070502060502030205" pitchFamily="66" charset="0"/>
              </a:rPr>
            </a:br>
            <a:r>
              <a:rPr lang="en-CA" sz="3200" dirty="0" smtClean="0">
                <a:latin typeface="Papyrus" panose="03070502060502030205" pitchFamily="66" charset="0"/>
              </a:rPr>
              <a:t>c</a:t>
            </a:r>
            <a:br>
              <a:rPr lang="en-CA" sz="3200" dirty="0" smtClean="0">
                <a:latin typeface="Papyrus" panose="03070502060502030205" pitchFamily="66" charset="0"/>
              </a:rPr>
            </a:br>
            <a:r>
              <a:rPr lang="en-CA" sz="3200" dirty="0" err="1" smtClean="0">
                <a:latin typeface="Papyrus" panose="03070502060502030205" pitchFamily="66" charset="0"/>
              </a:rPr>
              <a:t>i</a:t>
            </a:r>
            <a:r>
              <a:rPr lang="en-CA" sz="3200" dirty="0" smtClean="0">
                <a:latin typeface="Papyrus" panose="03070502060502030205" pitchFamily="66" charset="0"/>
              </a:rPr>
              <a:t/>
            </a:r>
            <a:br>
              <a:rPr lang="en-CA" sz="3200" dirty="0" smtClean="0">
                <a:latin typeface="Papyrus" panose="03070502060502030205" pitchFamily="66" charset="0"/>
              </a:rPr>
            </a:br>
            <a:r>
              <a:rPr lang="en-CA" sz="3200" dirty="0" smtClean="0">
                <a:latin typeface="Papyrus" panose="03070502060502030205" pitchFamily="66" charset="0"/>
              </a:rPr>
              <a:t>a</a:t>
            </a:r>
            <a:br>
              <a:rPr lang="en-CA" sz="3200" dirty="0" smtClean="0">
                <a:latin typeface="Papyrus" panose="03070502060502030205" pitchFamily="66" charset="0"/>
              </a:rPr>
            </a:br>
            <a:r>
              <a:rPr lang="en-CA" sz="3200" dirty="0" smtClean="0">
                <a:latin typeface="Papyrus" panose="03070502060502030205" pitchFamily="66" charset="0"/>
              </a:rPr>
              <a:t>l </a:t>
            </a:r>
            <a:br>
              <a:rPr lang="en-CA" sz="3200" dirty="0" smtClean="0">
                <a:latin typeface="Papyrus" panose="03070502060502030205" pitchFamily="66" charset="0"/>
              </a:rPr>
            </a:br>
            <a:r>
              <a:rPr lang="en-CA" sz="3200" dirty="0">
                <a:latin typeface="Papyrus" panose="03070502060502030205" pitchFamily="66" charset="0"/>
              </a:rPr>
              <a:t/>
            </a:r>
            <a:br>
              <a:rPr lang="en-CA" sz="3200" dirty="0">
                <a:latin typeface="Papyrus" panose="03070502060502030205" pitchFamily="66" charset="0"/>
              </a:rPr>
            </a:br>
            <a:r>
              <a:rPr lang="en-CA" sz="3200" dirty="0" smtClean="0">
                <a:latin typeface="Papyrus" panose="03070502060502030205" pitchFamily="66" charset="0"/>
              </a:rPr>
              <a:t>S</a:t>
            </a:r>
            <a:br>
              <a:rPr lang="en-CA" sz="3200" dirty="0" smtClean="0">
                <a:latin typeface="Papyrus" panose="03070502060502030205" pitchFamily="66" charset="0"/>
              </a:rPr>
            </a:br>
            <a:r>
              <a:rPr lang="en-CA" sz="3200" dirty="0" smtClean="0">
                <a:latin typeface="Papyrus" panose="03070502060502030205" pitchFamily="66" charset="0"/>
              </a:rPr>
              <a:t>y</a:t>
            </a:r>
            <a:br>
              <a:rPr lang="en-CA" sz="3200" dirty="0" smtClean="0">
                <a:latin typeface="Papyrus" panose="03070502060502030205" pitchFamily="66" charset="0"/>
              </a:rPr>
            </a:br>
            <a:r>
              <a:rPr lang="en-CA" sz="3200" dirty="0" smtClean="0">
                <a:latin typeface="Papyrus" panose="03070502060502030205" pitchFamily="66" charset="0"/>
              </a:rPr>
              <a:t>s</a:t>
            </a:r>
            <a:br>
              <a:rPr lang="en-CA" sz="3200" dirty="0" smtClean="0">
                <a:latin typeface="Papyrus" panose="03070502060502030205" pitchFamily="66" charset="0"/>
              </a:rPr>
            </a:br>
            <a:r>
              <a:rPr lang="en-CA" sz="3200" dirty="0" smtClean="0">
                <a:latin typeface="Papyrus" panose="03070502060502030205" pitchFamily="66" charset="0"/>
              </a:rPr>
              <a:t>t</a:t>
            </a:r>
            <a:br>
              <a:rPr lang="en-CA" sz="3200" dirty="0" smtClean="0">
                <a:latin typeface="Papyrus" panose="03070502060502030205" pitchFamily="66" charset="0"/>
              </a:rPr>
            </a:br>
            <a:r>
              <a:rPr lang="en-CA" sz="3200" dirty="0" smtClean="0">
                <a:latin typeface="Papyrus" panose="03070502060502030205" pitchFamily="66" charset="0"/>
              </a:rPr>
              <a:t>e</a:t>
            </a:r>
            <a:br>
              <a:rPr lang="en-CA" sz="3200" dirty="0" smtClean="0">
                <a:latin typeface="Papyrus" panose="03070502060502030205" pitchFamily="66" charset="0"/>
              </a:rPr>
            </a:br>
            <a:r>
              <a:rPr lang="en-CA" sz="3200" dirty="0" smtClean="0">
                <a:latin typeface="Papyrus" panose="03070502060502030205" pitchFamily="66" charset="0"/>
              </a:rPr>
              <a:t>m</a:t>
            </a:r>
            <a:endParaRPr lang="en-CA" sz="3200" dirty="0">
              <a:latin typeface="Papyrus" panose="03070502060502030205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419331">
            <a:off x="4704355" y="1045044"/>
            <a:ext cx="5632835" cy="50773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400" b="1" u="sng" dirty="0" smtClean="0">
                <a:latin typeface="Papyrus" panose="03070502060502030205" pitchFamily="66" charset="0"/>
              </a:rPr>
              <a:t>In the Meiji period, the previous social system was eliminated!</a:t>
            </a:r>
          </a:p>
          <a:p>
            <a:r>
              <a:rPr lang="en-CA" sz="2400" dirty="0" smtClean="0">
                <a:latin typeface="Papyrus" panose="03070502060502030205" pitchFamily="66" charset="0"/>
              </a:rPr>
              <a:t>Samurai’s had a challenge; they  did not carry their swords and had to get jobs like the normal people</a:t>
            </a:r>
            <a:endParaRPr lang="en-CA" sz="2400" dirty="0">
              <a:latin typeface="Papyrus" panose="03070502060502030205" pitchFamily="66" charset="0"/>
            </a:endParaRPr>
          </a:p>
          <a:p>
            <a:r>
              <a:rPr lang="en-CA" sz="2400" dirty="0" smtClean="0">
                <a:latin typeface="Papyrus" panose="03070502060502030205" pitchFamily="66" charset="0"/>
              </a:rPr>
              <a:t>Farmers had challenges: they had a 3% tax on the land,</a:t>
            </a:r>
            <a:r>
              <a:rPr lang="en-CA" sz="2400" dirty="0">
                <a:latin typeface="Papyrus" panose="03070502060502030205" pitchFamily="66" charset="0"/>
              </a:rPr>
              <a:t> </a:t>
            </a:r>
            <a:r>
              <a:rPr lang="en-CA" sz="2400" dirty="0" smtClean="0">
                <a:latin typeface="Papyrus" panose="03070502060502030205" pitchFamily="66" charset="0"/>
              </a:rPr>
              <a:t>and taxes rose  </a:t>
            </a:r>
            <a:r>
              <a:rPr lang="en-CA" sz="2400" dirty="0" smtClean="0">
                <a:latin typeface="Papyrus" panose="03070502060502030205" pitchFamily="66" charset="0"/>
              </a:rPr>
              <a:t>        </a:t>
            </a:r>
            <a:r>
              <a:rPr lang="en-CA" sz="2400" dirty="0" smtClean="0">
                <a:latin typeface="Papyrus" panose="03070502060502030205" pitchFamily="66" charset="0"/>
              </a:rPr>
              <a:t>which caused a series of        </a:t>
            </a:r>
            <a:r>
              <a:rPr lang="en-CA" sz="2400" dirty="0" smtClean="0">
                <a:latin typeface="Papyrus" panose="03070502060502030205" pitchFamily="66" charset="0"/>
              </a:rPr>
              <a:t>              </a:t>
            </a:r>
            <a:r>
              <a:rPr lang="en-CA" sz="2400" dirty="0" smtClean="0">
                <a:latin typeface="Papyrus" panose="03070502060502030205" pitchFamily="66" charset="0"/>
              </a:rPr>
              <a:t>angry protests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04888">
            <a:off x="2242856" y="3260852"/>
            <a:ext cx="2365290" cy="30267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723"/>
          <a:stretch/>
        </p:blipFill>
        <p:spPr>
          <a:xfrm rot="21404103">
            <a:off x="2011841" y="1351024"/>
            <a:ext cx="2409577" cy="160611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Oval Callout 5"/>
          <p:cNvSpPr/>
          <p:nvPr/>
        </p:nvSpPr>
        <p:spPr>
          <a:xfrm flipH="1">
            <a:off x="8890246" y="3391005"/>
            <a:ext cx="2431982" cy="1742785"/>
          </a:xfrm>
          <a:prstGeom prst="wedgeEllipseCallout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1400" dirty="0" smtClean="0">
                <a:latin typeface="Papyrus" panose="03070502060502030205" pitchFamily="66" charset="0"/>
              </a:rPr>
              <a:t>In </a:t>
            </a:r>
            <a:r>
              <a:rPr lang="en-CA" sz="1400" dirty="0">
                <a:latin typeface="Papyrus" panose="03070502060502030205" pitchFamily="66" charset="0"/>
              </a:rPr>
              <a:t>terms of </a:t>
            </a:r>
            <a:r>
              <a:rPr lang="en-CA" sz="1400" dirty="0" smtClean="0">
                <a:latin typeface="Papyrus" panose="03070502060502030205" pitchFamily="66" charset="0"/>
              </a:rPr>
              <a:t>changes, </a:t>
            </a:r>
            <a:r>
              <a:rPr lang="en-CA" sz="1400" dirty="0">
                <a:latin typeface="Papyrus" panose="03070502060502030205" pitchFamily="66" charset="0"/>
              </a:rPr>
              <a:t>Japan did not keep the traditional ways of the social system or schooling at </a:t>
            </a:r>
            <a:r>
              <a:rPr lang="en-CA" sz="1400" dirty="0" smtClean="0">
                <a:latin typeface="Papyrus" panose="03070502060502030205" pitchFamily="66" charset="0"/>
              </a:rPr>
              <a:t>all!</a:t>
            </a:r>
            <a:endParaRPr lang="en-CA" sz="1400" dirty="0">
              <a:latin typeface="Papyrus" panose="03070502060502030205" pitchFamily="66" charset="0"/>
            </a:endParaRPr>
          </a:p>
        </p:txBody>
      </p:sp>
      <p:pic>
        <p:nvPicPr>
          <p:cNvPr id="7" name="Picture 6" descr="bookworm1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8400" y1="31517" x2="38400" y2="31517"/>
                        <a14:foregroundMark x1="23467" y1="18483" x2="23467" y2="18483"/>
                        <a14:foregroundMark x1="42400" y1="14771" x2="42400" y2="14771"/>
                        <a14:foregroundMark x1="43600" y1="25197" x2="43600" y2="25197"/>
                        <a14:foregroundMark x1="37067" y1="15166" x2="37067" y2="15166"/>
                        <a14:foregroundMark x1="19267" y1="10664" x2="19267" y2="10664"/>
                        <a14:foregroundMark x1="17133" y1="13823" x2="17133" y2="13823"/>
                        <a14:foregroundMark x1="24933" y1="8689" x2="24933" y2="8689"/>
                        <a14:foregroundMark x1="45733" y1="9874" x2="45733" y2="9874"/>
                        <a14:foregroundMark x1="46533" y1="11058" x2="46533" y2="11058"/>
                        <a14:foregroundMark x1="36067" y1="17694" x2="36067" y2="17694"/>
                        <a14:foregroundMark x1="48867" y1="18325" x2="48867" y2="18325"/>
                        <a14:foregroundMark x1="50200" y1="12796" x2="50200" y2="12796"/>
                        <a14:foregroundMark x1="58533" y1="2528" x2="58533" y2="2528"/>
                        <a14:foregroundMark x1="39733" y1="2133" x2="39733" y2="2133"/>
                        <a14:foregroundMark x1="22133" y1="1343" x2="22133" y2="1343"/>
                        <a14:foregroundMark x1="18800" y1="15798" x2="18800" y2="15798"/>
                        <a14:foregroundMark x1="27133" y1="20853" x2="27133" y2="20853"/>
                        <a14:foregroundMark x1="26600" y1="22275" x2="26600" y2="22275"/>
                        <a14:foregroundMark x1="38400" y1="20695" x2="38400" y2="20695"/>
                        <a14:foregroundMark x1="37600" y1="16746" x2="37600" y2="16746"/>
                        <a14:foregroundMark x1="30933" y1="43523" x2="30933" y2="43523"/>
                        <a14:foregroundMark x1="27600" y1="41390" x2="27600" y2="41390"/>
                        <a14:foregroundMark x1="19267" y1="35861" x2="19267" y2="35861"/>
                        <a14:foregroundMark x1="11800" y1="35071" x2="11800" y2="35071"/>
                        <a14:foregroundMark x1="51733" y1="30332" x2="51733" y2="30332"/>
                        <a14:foregroundMark x1="54867" y1="24803" x2="54867" y2="24803"/>
                        <a14:foregroundMark x1="58533" y1="25039" x2="58533" y2="25039"/>
                        <a14:foregroundMark x1="61000" y1="25987" x2="61000" y2="25987"/>
                        <a14:foregroundMark x1="61867" y1="26777" x2="61867" y2="26777"/>
                        <a14:foregroundMark x1="54200" y1="27962" x2="54200" y2="27962"/>
                        <a14:foregroundMark x1="42600" y1="35861" x2="42600" y2="35861"/>
                        <a14:foregroundMark x1="36067" y1="41785" x2="36067" y2="41785"/>
                        <a14:foregroundMark x1="29600" y1="43523" x2="29600" y2="43523"/>
                        <a14:foregroundMark x1="20800" y1="40363" x2="20800" y2="40363"/>
                        <a14:foregroundMark x1="16133" y1="36414" x2="16133" y2="36414"/>
                        <a14:foregroundMark x1="12133" y1="32543" x2="12133" y2="32543"/>
                        <a14:foregroundMark x1="17267" y1="33096" x2="17267" y2="33096"/>
                        <a14:foregroundMark x1="32600" y1="41390" x2="32600" y2="41390"/>
                        <a14:foregroundMark x1="35267" y1="44708" x2="35267" y2="44708"/>
                        <a14:foregroundMark x1="23133" y1="37836" x2="23133" y2="37836"/>
                        <a14:foregroundMark x1="21133" y1="20695" x2="21133" y2="20695"/>
                        <a14:foregroundMark x1="22467" y1="24803" x2="22467" y2="24803"/>
                        <a14:foregroundMark x1="24600" y1="13033" x2="24600" y2="13033"/>
                        <a14:foregroundMark x1="30133" y1="19668" x2="30133" y2="19668"/>
                        <a14:foregroundMark x1="19933" y1="13428" x2="19933" y2="13428"/>
                        <a14:foregroundMark x1="46867" y1="34834" x2="46867" y2="34834"/>
                        <a14:foregroundMark x1="49733" y1="33649" x2="49733" y2="33649"/>
                        <a14:foregroundMark x1="54733" y1="29779" x2="54733" y2="29779"/>
                        <a14:foregroundMark x1="57067" y1="29147" x2="57067" y2="29147"/>
                        <a14:foregroundMark x1="38600" y1="42733" x2="38600" y2="42733"/>
                        <a14:foregroundMark x1="39400" y1="40363" x2="39400" y2="40363"/>
                        <a14:foregroundMark x1="43067" y1="39179" x2="43067" y2="39179"/>
                        <a14:foregroundMark x1="24800" y1="41390" x2="24800" y2="41390"/>
                        <a14:foregroundMark x1="37400" y1="21643" x2="37400" y2="21643"/>
                        <a14:foregroundMark x1="26133" y1="37599" x2="26133" y2="37599"/>
                        <a14:foregroundMark x1="26800" y1="2370" x2="26800" y2="2370"/>
                        <a14:foregroundMark x1="6467" y1="2370" x2="6467" y2="2370"/>
                        <a14:foregroundMark x1="53867" y1="6714" x2="53867" y2="6714"/>
                        <a14:foregroundMark x1="33400" y1="36019" x2="334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458" y="5325682"/>
            <a:ext cx="1815542" cy="153231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 rot="21430733">
            <a:off x="4026282" y="5471538"/>
            <a:ext cx="1959097" cy="12429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>
                <a:solidFill>
                  <a:srgbClr val="000000"/>
                </a:solidFill>
                <a:latin typeface="Papyrus" panose="03070502060502030205" pitchFamily="66" charset="0"/>
              </a:rPr>
              <a:t>Poorer farmers sold their farms and became tenants to wealthier farmers. </a:t>
            </a:r>
          </a:p>
        </p:txBody>
      </p:sp>
    </p:spTree>
    <p:extLst>
      <p:ext uri="{BB962C8B-B14F-4D97-AF65-F5344CB8AC3E}">
        <p14:creationId xmlns:p14="http://schemas.microsoft.com/office/powerpoint/2010/main" val="8368427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429034">
            <a:off x="2044873" y="94171"/>
            <a:ext cx="8011391" cy="1325563"/>
          </a:xfrm>
        </p:spPr>
        <p:txBody>
          <a:bodyPr/>
          <a:lstStyle/>
          <a:p>
            <a:r>
              <a:rPr lang="en-CA" dirty="0" smtClean="0">
                <a:latin typeface="Papyrus" panose="03070502060502030205" pitchFamily="66" charset="0"/>
              </a:rPr>
              <a:t>Effective Source</a:t>
            </a:r>
            <a:endParaRPr lang="en-CA" dirty="0">
              <a:latin typeface="Papyrus" panose="03070502060502030205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558" b="13311"/>
          <a:stretch/>
        </p:blipFill>
        <p:spPr>
          <a:xfrm rot="21411162">
            <a:off x="6784066" y="4699739"/>
            <a:ext cx="2178000" cy="1379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3338">
            <a:off x="2635777" y="5162901"/>
            <a:ext cx="2422058" cy="12010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415127">
            <a:off x="2278848" y="949454"/>
            <a:ext cx="72768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pyrus" panose="03070502060502030205" pitchFamily="66" charset="0"/>
              </a:rPr>
              <a:t>These are good sources because they are researched they are original and they have references. They are also written by experts.</a:t>
            </a:r>
          </a:p>
          <a:p>
            <a:r>
              <a:rPr lang="en-US" dirty="0">
                <a:latin typeface="Papyrus" panose="03070502060502030205" pitchFamily="66" charset="0"/>
              </a:rPr>
              <a:t>The challenges and changes are:</a:t>
            </a:r>
          </a:p>
          <a:p>
            <a:r>
              <a:rPr lang="en-US" dirty="0">
                <a:latin typeface="Papyrus" panose="03070502060502030205" pitchFamily="66" charset="0"/>
              </a:rPr>
              <a:t>Growth of cities meant less emphasis on traditional agricultural way of life and traditions</a:t>
            </a:r>
          </a:p>
          <a:p>
            <a:r>
              <a:rPr lang="en-US" dirty="0">
                <a:latin typeface="Papyrus" panose="03070502060502030205" pitchFamily="66" charset="0"/>
              </a:rPr>
              <a:t> increased contact with West influenced politics and economy away from Eastern influences</a:t>
            </a:r>
          </a:p>
          <a:p>
            <a:r>
              <a:rPr lang="en-US" dirty="0">
                <a:latin typeface="Papyrus" panose="03070502060502030205" pitchFamily="66" charset="0"/>
              </a:rPr>
              <a:t>Religion and philosophy challenged  by Christianity</a:t>
            </a:r>
          </a:p>
          <a:p>
            <a:r>
              <a:rPr lang="en-US" dirty="0">
                <a:latin typeface="Papyrus" panose="03070502060502030205" pitchFamily="66" charset="0"/>
              </a:rPr>
              <a:t>Japanese people had and openness to Western ways which made it difficult for Japanese leaders to maintain their ways</a:t>
            </a:r>
          </a:p>
          <a:p>
            <a:r>
              <a:rPr lang="en-US" dirty="0">
                <a:latin typeface="Papyrus" panose="03070502060502030205" pitchFamily="66" charset="0"/>
              </a:rPr>
              <a:t>The government played a big role in social change by creating big laws</a:t>
            </a:r>
          </a:p>
          <a:p>
            <a:r>
              <a:rPr lang="en-US" dirty="0">
                <a:latin typeface="Papyrus" panose="03070502060502030205" pitchFamily="66" charset="0"/>
              </a:rPr>
              <a:t>School was now required for all children, not just the higher class</a:t>
            </a:r>
          </a:p>
          <a:p>
            <a:r>
              <a:rPr lang="en-US" dirty="0">
                <a:latin typeface="Papyrus" panose="03070502060502030205" pitchFamily="66" charset="0"/>
              </a:rPr>
              <a:t>the government thought the country would be more powerful if citizens were well educated</a:t>
            </a:r>
          </a:p>
          <a:p>
            <a:r>
              <a:rPr lang="en-US" dirty="0">
                <a:latin typeface="Papyrus" panose="03070502060502030205" pitchFamily="66" charset="0"/>
              </a:rPr>
              <a:t>The feudal system was </a:t>
            </a:r>
            <a:r>
              <a:rPr lang="en-US" dirty="0" smtClean="0">
                <a:latin typeface="Papyrus" panose="03070502060502030205" pitchFamily="66" charset="0"/>
              </a:rPr>
              <a:t>out</a:t>
            </a:r>
            <a:endParaRPr lang="en-US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675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6723</TotalTime>
  <Words>707</Words>
  <Application>Microsoft Office PowerPoint</Application>
  <PresentationFormat>Widescreen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Papyrus</vt:lpstr>
      <vt:lpstr>Office Theme</vt:lpstr>
      <vt:lpstr>PowerPoint Presentation</vt:lpstr>
      <vt:lpstr>The Meiji Restoration of Japan</vt:lpstr>
      <vt:lpstr> What challenges emerged for the Japanese in maintaining traditional cultural aspects of their society while undergoing rapid change? </vt:lpstr>
      <vt:lpstr>T h e  M e i j i   P e r i o d</vt:lpstr>
      <vt:lpstr>Economy</vt:lpstr>
      <vt:lpstr>Japanese Culture</vt:lpstr>
      <vt:lpstr>P o l i t i c a l  Sy s t e m </vt:lpstr>
      <vt:lpstr>S o c i a l   S y s t e m</vt:lpstr>
      <vt:lpstr>Effective Source</vt:lpstr>
      <vt:lpstr>Effective Source</vt:lpstr>
      <vt:lpstr>Conclusion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Meiji Restoration</dc:title>
  <dc:creator>Heinz Abrahart</dc:creator>
  <cp:lastModifiedBy>Caitlin Fenrich</cp:lastModifiedBy>
  <cp:revision>48</cp:revision>
  <dcterms:created xsi:type="dcterms:W3CDTF">2015-03-04T02:15:27Z</dcterms:created>
  <dcterms:modified xsi:type="dcterms:W3CDTF">2015-03-11T17:21:23Z</dcterms:modified>
</cp:coreProperties>
</file>