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7" r:id="rId3"/>
    <p:sldId id="296" r:id="rId4"/>
    <p:sldId id="280" r:id="rId5"/>
    <p:sldId id="281" r:id="rId6"/>
    <p:sldId id="259" r:id="rId7"/>
    <p:sldId id="293" r:id="rId8"/>
    <p:sldId id="260" r:id="rId9"/>
    <p:sldId id="262" r:id="rId10"/>
    <p:sldId id="264" r:id="rId11"/>
    <p:sldId id="263" r:id="rId12"/>
    <p:sldId id="265" r:id="rId13"/>
    <p:sldId id="266" r:id="rId14"/>
    <p:sldId id="267" r:id="rId15"/>
    <p:sldId id="268" r:id="rId16"/>
    <p:sldId id="269" r:id="rId17"/>
    <p:sldId id="270" r:id="rId18"/>
    <p:sldId id="271" r:id="rId19"/>
    <p:sldId id="273" r:id="rId20"/>
    <p:sldId id="274" r:id="rId21"/>
    <p:sldId id="279" r:id="rId22"/>
    <p:sldId id="275" r:id="rId23"/>
    <p:sldId id="276" r:id="rId24"/>
    <p:sldId id="278" r:id="rId25"/>
    <p:sldId id="277" r:id="rId26"/>
    <p:sldId id="282" r:id="rId27"/>
    <p:sldId id="283" r:id="rId28"/>
    <p:sldId id="284" r:id="rId29"/>
    <p:sldId id="285" r:id="rId30"/>
    <p:sldId id="286" r:id="rId31"/>
    <p:sldId id="287" r:id="rId32"/>
    <p:sldId id="288" r:id="rId33"/>
    <p:sldId id="289" r:id="rId34"/>
    <p:sldId id="290" r:id="rId35"/>
    <p:sldId id="29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80" y="-2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813D047-C4A8-4665-A5D5-1ADE39F5BA34}" type="datetimeFigureOut">
              <a:rPr lang="en-US" smtClean="0"/>
              <a:pPr/>
              <a:t>4/8/2015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6C4800C-8430-46EE-A094-A5BF104B0AF1}"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13D047-C4A8-4665-A5D5-1ADE39F5BA34}" type="datetimeFigureOut">
              <a:rPr lang="en-US" smtClean="0"/>
              <a:pPr/>
              <a:t>4/8/2015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C4800C-8430-46EE-A094-A5BF104B0A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13D047-C4A8-4665-A5D5-1ADE39F5BA34}" type="datetimeFigureOut">
              <a:rPr lang="en-US" smtClean="0"/>
              <a:pPr/>
              <a:t>4/8/2015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C4800C-8430-46EE-A094-A5BF104B0A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13D047-C4A8-4665-A5D5-1ADE39F5BA34}" type="datetimeFigureOut">
              <a:rPr lang="en-US" smtClean="0"/>
              <a:pPr/>
              <a:t>4/8/2015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C4800C-8430-46EE-A094-A5BF104B0A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813D047-C4A8-4665-A5D5-1ADE39F5BA34}" type="datetimeFigureOut">
              <a:rPr lang="en-US" smtClean="0"/>
              <a:pPr/>
              <a:t>4/8/2015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C4800C-8430-46EE-A094-A5BF104B0AF1}"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13D047-C4A8-4665-A5D5-1ADE39F5BA34}" type="datetimeFigureOut">
              <a:rPr lang="en-US" smtClean="0"/>
              <a:pPr/>
              <a:t>4/8/2015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6C4800C-8430-46EE-A094-A5BF104B0A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813D047-C4A8-4665-A5D5-1ADE39F5BA34}" type="datetimeFigureOut">
              <a:rPr lang="en-US" smtClean="0"/>
              <a:pPr/>
              <a:t>4/8/2015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6C4800C-8430-46EE-A094-A5BF104B0A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813D047-C4A8-4665-A5D5-1ADE39F5BA34}" type="datetimeFigureOut">
              <a:rPr lang="en-US" smtClean="0"/>
              <a:pPr/>
              <a:t>4/8/2015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6C4800C-8430-46EE-A094-A5BF104B0A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813D047-C4A8-4665-A5D5-1ADE39F5BA34}" type="datetimeFigureOut">
              <a:rPr lang="en-US" smtClean="0"/>
              <a:pPr/>
              <a:t>4/8/2015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6C4800C-8430-46EE-A094-A5BF104B0AF1}"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13D047-C4A8-4665-A5D5-1ADE39F5BA34}" type="datetimeFigureOut">
              <a:rPr lang="en-US" smtClean="0"/>
              <a:pPr/>
              <a:t>4/8/2015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6C4800C-8430-46EE-A094-A5BF104B0A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813D047-C4A8-4665-A5D5-1ADE39F5BA34}" type="datetimeFigureOut">
              <a:rPr lang="en-US" smtClean="0"/>
              <a:pPr/>
              <a:t>4/8/2015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6C4800C-8430-46EE-A094-A5BF104B0AF1}"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813D047-C4A8-4665-A5D5-1ADE39F5BA34}" type="datetimeFigureOut">
              <a:rPr lang="en-US" smtClean="0"/>
              <a:pPr/>
              <a:t>4/8/2015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6C4800C-8430-46EE-A094-A5BF104B0AF1}"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workpermit.com/canada/points_calculator.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archives.cbc.ca/society/racism/clips/9252/" TargetMode="External"/><Relationship Id="rId2" Type="http://schemas.openxmlformats.org/officeDocument/2006/relationships/hyperlink" Target="http://www.youtube.com/watch?v=hDAjMbeRgB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youtube.com/watch?v=4umISJ9Cje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archives.cbc.ca/society/immigration/clips/271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facebook.com/LifeCoach.Pooj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5</a:t>
            </a:r>
            <a:endParaRPr lang="en-US" dirty="0"/>
          </a:p>
        </p:txBody>
      </p:sp>
      <p:sp>
        <p:nvSpPr>
          <p:cNvPr id="3" name="Subtitle 2"/>
          <p:cNvSpPr>
            <a:spLocks noGrp="1"/>
          </p:cNvSpPr>
          <p:nvPr>
            <p:ph type="subTitle" idx="1"/>
          </p:nvPr>
        </p:nvSpPr>
        <p:spPr/>
        <p:txBody>
          <a:bodyPr/>
          <a:lstStyle/>
          <a:p>
            <a:r>
              <a:rPr lang="en-US" dirty="0" smtClean="0"/>
              <a:t>How Well do Canada’s Immigration Laws and Policies Respond to Immigration Issues?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Something to think about?</a:t>
            </a:r>
            <a:endParaRPr lang="en-US" dirty="0"/>
          </a:p>
        </p:txBody>
      </p:sp>
      <p:sp>
        <p:nvSpPr>
          <p:cNvPr id="3" name="Content Placeholder 2"/>
          <p:cNvSpPr>
            <a:spLocks noGrp="1"/>
          </p:cNvSpPr>
          <p:nvPr>
            <p:ph idx="1"/>
          </p:nvPr>
        </p:nvSpPr>
        <p:spPr/>
        <p:txBody>
          <a:bodyPr/>
          <a:lstStyle/>
          <a:p>
            <a:r>
              <a:rPr lang="en-US" dirty="0" smtClean="0"/>
              <a:t>In 2007 Canada accepted more then     250 000 immigrants, the highest amount in 50 years.  What might be the reason for this?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 Application Process</a:t>
            </a:r>
            <a:endParaRPr lang="en-US" dirty="0"/>
          </a:p>
        </p:txBody>
      </p:sp>
      <p:sp>
        <p:nvSpPr>
          <p:cNvPr id="3" name="Content Placeholder 2"/>
          <p:cNvSpPr>
            <a:spLocks noGrp="1"/>
          </p:cNvSpPr>
          <p:nvPr>
            <p:ph idx="1"/>
          </p:nvPr>
        </p:nvSpPr>
        <p:spPr/>
        <p:txBody>
          <a:bodyPr>
            <a:normAutofit fontScale="92500" lnSpcReduction="20000"/>
          </a:bodyPr>
          <a:lstStyle/>
          <a:p>
            <a:r>
              <a:rPr lang="en-CA" dirty="0" smtClean="0"/>
              <a:t>To be eligible to become a Canadian citizen, you must meet the requirements in all of the following areas:</a:t>
            </a:r>
          </a:p>
          <a:p>
            <a:pPr lvl="1"/>
            <a:r>
              <a:rPr lang="en-CA" dirty="0" smtClean="0"/>
              <a:t>Age </a:t>
            </a:r>
            <a:r>
              <a:rPr lang="en-CA" dirty="0" smtClean="0">
                <a:sym typeface="Wingdings" pitchFamily="2" charset="2"/>
              </a:rPr>
              <a:t> </a:t>
            </a:r>
            <a:r>
              <a:rPr lang="en-CA" dirty="0" smtClean="0"/>
              <a:t>Over 18 to file for citizenship; under 18 – parents must apply on your behalf</a:t>
            </a:r>
          </a:p>
          <a:p>
            <a:pPr lvl="1"/>
            <a:r>
              <a:rPr lang="en-CA" dirty="0" smtClean="0"/>
              <a:t>Permanent resident status </a:t>
            </a:r>
          </a:p>
          <a:p>
            <a:pPr lvl="1"/>
            <a:r>
              <a:rPr lang="en-CA" dirty="0" smtClean="0"/>
              <a:t>Time lived in Canada  </a:t>
            </a:r>
            <a:r>
              <a:rPr lang="en-CA" dirty="0" smtClean="0">
                <a:sym typeface="Wingdings" pitchFamily="2" charset="2"/>
              </a:rPr>
              <a:t> minimum 3 years</a:t>
            </a:r>
            <a:endParaRPr lang="en-CA" dirty="0" smtClean="0"/>
          </a:p>
          <a:p>
            <a:pPr lvl="1"/>
            <a:r>
              <a:rPr lang="en-CA" dirty="0" smtClean="0"/>
              <a:t>Language abilities  </a:t>
            </a:r>
            <a:r>
              <a:rPr lang="en-CA" dirty="0" smtClean="0">
                <a:sym typeface="Wingdings" pitchFamily="2" charset="2"/>
              </a:rPr>
              <a:t> must know English or French</a:t>
            </a:r>
            <a:endParaRPr lang="en-CA" dirty="0" smtClean="0"/>
          </a:p>
          <a:p>
            <a:pPr lvl="1"/>
            <a:r>
              <a:rPr lang="en-CA" dirty="0" smtClean="0"/>
              <a:t>Criminal history</a:t>
            </a:r>
          </a:p>
          <a:p>
            <a:pPr lvl="1"/>
            <a:r>
              <a:rPr lang="en-CA" dirty="0" smtClean="0"/>
              <a:t>Knowledge of Canada </a:t>
            </a:r>
            <a:r>
              <a:rPr lang="en-CA" dirty="0" smtClean="0">
                <a:sym typeface="Wingdings" pitchFamily="2" charset="2"/>
              </a:rPr>
              <a:t> must pass citizenship test</a:t>
            </a:r>
            <a:endParaRPr lang="en-CA"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 Immigrants</a:t>
            </a:r>
            <a:br>
              <a:rPr lang="en-US" dirty="0" smtClean="0"/>
            </a:br>
            <a:r>
              <a:rPr lang="en-US" dirty="0" smtClean="0"/>
              <a:t>Canada’s Points System</a:t>
            </a:r>
            <a:endParaRPr lang="en-US" dirty="0"/>
          </a:p>
        </p:txBody>
      </p:sp>
      <p:sp>
        <p:nvSpPr>
          <p:cNvPr id="3" name="Content Placeholder 2"/>
          <p:cNvSpPr>
            <a:spLocks noGrp="1"/>
          </p:cNvSpPr>
          <p:nvPr>
            <p:ph idx="1"/>
          </p:nvPr>
        </p:nvSpPr>
        <p:spPr/>
        <p:txBody>
          <a:bodyPr/>
          <a:lstStyle/>
          <a:p>
            <a:r>
              <a:rPr lang="en-US" dirty="0" smtClean="0"/>
              <a:t>In order to Immigrate to Canada you must first qualify</a:t>
            </a:r>
          </a:p>
          <a:p>
            <a:r>
              <a:rPr lang="en-US" dirty="0" smtClean="0"/>
              <a:t>Read together- pg 169</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Points System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Established in 1967</a:t>
            </a:r>
          </a:p>
          <a:p>
            <a:r>
              <a:rPr lang="en-US" dirty="0" smtClean="0"/>
              <a:t>Must have 67 points to immigrate</a:t>
            </a:r>
          </a:p>
          <a:p>
            <a:r>
              <a:rPr lang="en-US" dirty="0" smtClean="0"/>
              <a:t>Evaluated under the following categories:</a:t>
            </a:r>
          </a:p>
          <a:p>
            <a:pPr lvl="1"/>
            <a:r>
              <a:rPr lang="en-US" dirty="0" smtClean="0"/>
              <a:t>Education (</a:t>
            </a:r>
            <a:r>
              <a:rPr lang="en-US" dirty="0" err="1" smtClean="0"/>
              <a:t>Ph.D</a:t>
            </a:r>
            <a:r>
              <a:rPr lang="en-US" dirty="0" smtClean="0"/>
              <a:t> </a:t>
            </a:r>
            <a:r>
              <a:rPr lang="en-US" dirty="0" smtClean="0">
                <a:sym typeface="Wingdings" pitchFamily="2" charset="2"/>
              </a:rPr>
              <a:t></a:t>
            </a:r>
            <a:r>
              <a:rPr lang="en-US" dirty="0" smtClean="0"/>
              <a:t> 25 points)</a:t>
            </a:r>
          </a:p>
          <a:p>
            <a:pPr lvl="1"/>
            <a:r>
              <a:rPr lang="en-US" dirty="0" smtClean="0"/>
              <a:t>French/English language abilities (Completely bilingual </a:t>
            </a:r>
            <a:r>
              <a:rPr lang="en-US" dirty="0" smtClean="0">
                <a:sym typeface="Wingdings" pitchFamily="2" charset="2"/>
              </a:rPr>
              <a:t></a:t>
            </a:r>
            <a:r>
              <a:rPr lang="en-US" dirty="0" smtClean="0"/>
              <a:t> 24 points)</a:t>
            </a:r>
          </a:p>
          <a:p>
            <a:pPr lvl="1"/>
            <a:r>
              <a:rPr lang="en-US" dirty="0" smtClean="0"/>
              <a:t>Work Experience (4 years in a skilled occupation </a:t>
            </a:r>
            <a:r>
              <a:rPr lang="en-US" dirty="0" smtClean="0">
                <a:sym typeface="Wingdings" pitchFamily="2" charset="2"/>
              </a:rPr>
              <a:t></a:t>
            </a:r>
            <a:r>
              <a:rPr lang="en-US" dirty="0" smtClean="0"/>
              <a:t> 21 points)</a:t>
            </a:r>
          </a:p>
          <a:p>
            <a:pPr lvl="1"/>
            <a:r>
              <a:rPr lang="en-US" dirty="0" smtClean="0"/>
              <a:t>Age (21 – 49 years old </a:t>
            </a:r>
            <a:r>
              <a:rPr lang="en-US" dirty="0" smtClean="0">
                <a:sym typeface="Wingdings" pitchFamily="2" charset="2"/>
              </a:rPr>
              <a:t> </a:t>
            </a:r>
            <a:r>
              <a:rPr lang="en-US" dirty="0" smtClean="0"/>
              <a:t>10 points)</a:t>
            </a:r>
          </a:p>
          <a:p>
            <a:pPr lvl="1"/>
            <a:r>
              <a:rPr lang="en-US" dirty="0" smtClean="0"/>
              <a:t>Arranged employment (</a:t>
            </a:r>
            <a:r>
              <a:rPr lang="en-CA" dirty="0" smtClean="0"/>
              <a:t>job offer approved by Human Resources Development Canada  </a:t>
            </a:r>
            <a:r>
              <a:rPr lang="en-CA" dirty="0" smtClean="0">
                <a:sym typeface="Wingdings" pitchFamily="2" charset="2"/>
              </a:rPr>
              <a:t> </a:t>
            </a:r>
            <a:r>
              <a:rPr lang="en-US" dirty="0" smtClean="0"/>
              <a:t>10 points)</a:t>
            </a:r>
          </a:p>
          <a:p>
            <a:pPr lvl="1"/>
            <a:r>
              <a:rPr lang="en-US" dirty="0" smtClean="0"/>
              <a:t>Adaptability (proof of support network </a:t>
            </a:r>
            <a:r>
              <a:rPr lang="en-US" dirty="0" smtClean="0">
                <a:sym typeface="Wingdings" pitchFamily="2" charset="2"/>
              </a:rPr>
              <a:t> </a:t>
            </a:r>
            <a:r>
              <a:rPr lang="en-US" dirty="0" smtClean="0"/>
              <a:t>10 points)</a:t>
            </a:r>
          </a:p>
          <a:p>
            <a:pPr lvl="1"/>
            <a:r>
              <a:rPr lang="en-US" dirty="0" smtClean="0"/>
              <a:t>Proof of funds (single with $10 168 </a:t>
            </a:r>
            <a:r>
              <a:rPr lang="en-US" dirty="0" smtClean="0">
                <a:sym typeface="Wingdings" pitchFamily="2" charset="2"/>
              </a:rPr>
              <a:t> </a:t>
            </a:r>
            <a:r>
              <a:rPr lang="en-US" dirty="0" smtClean="0"/>
              <a:t>10 points)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Could </a:t>
            </a:r>
            <a:r>
              <a:rPr lang="en-US" dirty="0" smtClean="0"/>
              <a:t>you </a:t>
            </a:r>
            <a:r>
              <a:rPr lang="en-US" dirty="0"/>
              <a:t>i</a:t>
            </a:r>
            <a:r>
              <a:rPr lang="en-US" dirty="0" smtClean="0"/>
              <a:t>mmigrate </a:t>
            </a:r>
            <a:r>
              <a:rPr lang="en-US" dirty="0" smtClean="0"/>
              <a:t>to Canada?</a:t>
            </a:r>
            <a:endParaRPr lang="en-US" dirty="0"/>
          </a:p>
        </p:txBody>
      </p:sp>
      <p:sp>
        <p:nvSpPr>
          <p:cNvPr id="3" name="Content Placeholder 2"/>
          <p:cNvSpPr>
            <a:spLocks noGrp="1"/>
          </p:cNvSpPr>
          <p:nvPr>
            <p:ph idx="1"/>
          </p:nvPr>
        </p:nvSpPr>
        <p:spPr/>
        <p:txBody>
          <a:bodyPr/>
          <a:lstStyle/>
          <a:p>
            <a:r>
              <a:rPr lang="en-US" dirty="0" smtClean="0">
                <a:hlinkClick r:id="rId2"/>
              </a:rPr>
              <a:t>Let’s Check!</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about it…</a:t>
            </a:r>
            <a:endParaRPr lang="en-US" dirty="0"/>
          </a:p>
        </p:txBody>
      </p:sp>
      <p:sp>
        <p:nvSpPr>
          <p:cNvPr id="3" name="Content Placeholder 2"/>
          <p:cNvSpPr>
            <a:spLocks noGrp="1"/>
          </p:cNvSpPr>
          <p:nvPr>
            <p:ph idx="1"/>
          </p:nvPr>
        </p:nvSpPr>
        <p:spPr/>
        <p:txBody>
          <a:bodyPr/>
          <a:lstStyle/>
          <a:p>
            <a:r>
              <a:rPr lang="en-US" dirty="0" smtClean="0"/>
              <a:t>Why do you think immigration criteria exists?</a:t>
            </a:r>
          </a:p>
          <a:p>
            <a:endParaRPr lang="en-US" dirty="0" smtClean="0"/>
          </a:p>
          <a:p>
            <a:r>
              <a:rPr lang="en-US" dirty="0" smtClean="0"/>
              <a:t>Why might Canadians have different views and perspectives on these Criteria?</a:t>
            </a:r>
          </a:p>
          <a:p>
            <a:endParaRPr lang="en-US" dirty="0" smtClean="0"/>
          </a:p>
          <a:p>
            <a:r>
              <a:rPr lang="en-US" dirty="0" smtClean="0"/>
              <a:t>What issues arise from immigration based on Economic Factors?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Immigrants – Health</a:t>
            </a:r>
            <a:endParaRPr lang="en-US" dirty="0"/>
          </a:p>
        </p:txBody>
      </p:sp>
      <p:sp>
        <p:nvSpPr>
          <p:cNvPr id="3" name="Content Placeholder 2"/>
          <p:cNvSpPr>
            <a:spLocks noGrp="1"/>
          </p:cNvSpPr>
          <p:nvPr>
            <p:ph idx="1"/>
          </p:nvPr>
        </p:nvSpPr>
        <p:spPr/>
        <p:txBody>
          <a:bodyPr/>
          <a:lstStyle/>
          <a:p>
            <a:r>
              <a:rPr lang="en-US" dirty="0" smtClean="0"/>
              <a:t>As an economic immigrant, a person must prove they are in good health:</a:t>
            </a:r>
          </a:p>
          <a:p>
            <a:pPr lvl="1"/>
            <a:r>
              <a:rPr lang="en-US" dirty="0" smtClean="0"/>
              <a:t>Free of diseases that could put the health of other Canadians at risk (i.e. tuberculosis)</a:t>
            </a:r>
          </a:p>
          <a:p>
            <a:pPr lvl="1"/>
            <a:r>
              <a:rPr lang="en-US" dirty="0" smtClean="0"/>
              <a:t>No conditions that could endanger the public (i.e. mental illness)</a:t>
            </a:r>
          </a:p>
          <a:p>
            <a:pPr lvl="1"/>
            <a:r>
              <a:rPr lang="en-US" dirty="0" smtClean="0"/>
              <a:t>No conditions that could put an “excessive demand” on Canada’s health services (i.e. HIV/AIDS)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708392" cy="1630362"/>
          </a:xfrm>
        </p:spPr>
        <p:txBody>
          <a:bodyPr>
            <a:normAutofit fontScale="90000"/>
          </a:bodyPr>
          <a:lstStyle/>
          <a:p>
            <a:r>
              <a:rPr lang="en-US" dirty="0" smtClean="0"/>
              <a:t>Now vs. Then- Are Canada’s Immigration Laws Different today then in the Past?</a:t>
            </a:r>
            <a:endParaRPr lang="en-US" dirty="0"/>
          </a:p>
        </p:txBody>
      </p:sp>
      <p:sp>
        <p:nvSpPr>
          <p:cNvPr id="3" name="Content Placeholder 2"/>
          <p:cNvSpPr>
            <a:spLocks noGrp="1"/>
          </p:cNvSpPr>
          <p:nvPr>
            <p:ph idx="1"/>
          </p:nvPr>
        </p:nvSpPr>
        <p:spPr>
          <a:xfrm>
            <a:off x="1447800" y="2057400"/>
            <a:ext cx="7485888" cy="4191000"/>
          </a:xfrm>
        </p:spPr>
        <p:txBody>
          <a:bodyPr>
            <a:normAutofit fontScale="92500" lnSpcReduction="20000"/>
          </a:bodyPr>
          <a:lstStyle/>
          <a:p>
            <a:r>
              <a:rPr lang="en-US" dirty="0" smtClean="0"/>
              <a:t>Then </a:t>
            </a:r>
            <a:r>
              <a:rPr lang="en-US" dirty="0" smtClean="0">
                <a:sym typeface="Wingdings" pitchFamily="2" charset="2"/>
              </a:rPr>
              <a:t> Canada’s immigration policies favored immigrants from the UK and limited immigrants of certain  ethnicities.</a:t>
            </a:r>
          </a:p>
          <a:p>
            <a:pPr lvl="1"/>
            <a:r>
              <a:rPr lang="en-US" dirty="0" smtClean="0">
                <a:sym typeface="Wingdings" pitchFamily="2" charset="2"/>
                <a:hlinkClick r:id="rId2"/>
              </a:rPr>
              <a:t>Chinese head tax</a:t>
            </a:r>
            <a:endParaRPr lang="en-US" dirty="0" smtClean="0">
              <a:sym typeface="Wingdings" pitchFamily="2" charset="2"/>
            </a:endParaRPr>
          </a:p>
          <a:p>
            <a:pPr lvl="1"/>
            <a:r>
              <a:rPr lang="en-US" dirty="0" smtClean="0">
                <a:sym typeface="Wingdings" pitchFamily="2" charset="2"/>
                <a:hlinkClick r:id="rId3"/>
              </a:rPr>
              <a:t>Chinese head Tax 2</a:t>
            </a:r>
            <a:endParaRPr lang="en-US" dirty="0" smtClean="0">
              <a:sym typeface="Wingdings" pitchFamily="2" charset="2"/>
            </a:endParaRPr>
          </a:p>
          <a:p>
            <a:pPr lvl="1"/>
            <a:r>
              <a:rPr lang="en-US" dirty="0" smtClean="0">
                <a:sym typeface="Wingdings" pitchFamily="2" charset="2"/>
              </a:rPr>
              <a:t>Prohibited immigrants from India traveling on ships with indirect routes (no direct routes were available)</a:t>
            </a:r>
          </a:p>
          <a:p>
            <a:r>
              <a:rPr lang="en-US" dirty="0" smtClean="0">
                <a:sym typeface="Wingdings" pitchFamily="2" charset="2"/>
              </a:rPr>
              <a:t>Now  Race and country of origin are not part of the criteria for evaluating immigrants.</a:t>
            </a: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About it….</a:t>
            </a:r>
            <a:endParaRPr lang="en-US" dirty="0"/>
          </a:p>
        </p:txBody>
      </p:sp>
      <p:sp>
        <p:nvSpPr>
          <p:cNvPr id="3" name="Content Placeholder 2"/>
          <p:cNvSpPr>
            <a:spLocks noGrp="1"/>
          </p:cNvSpPr>
          <p:nvPr>
            <p:ph idx="1"/>
          </p:nvPr>
        </p:nvSpPr>
        <p:spPr/>
        <p:txBody>
          <a:bodyPr/>
          <a:lstStyle/>
          <a:p>
            <a:r>
              <a:rPr lang="en-US" dirty="0" smtClean="0"/>
              <a:t>Why do you think Canada’s immigration policies have changed over time?  </a:t>
            </a:r>
          </a:p>
          <a:p>
            <a:endParaRPr lang="en-US" dirty="0" smtClean="0"/>
          </a:p>
          <a:p>
            <a:r>
              <a:rPr lang="en-US" dirty="0" smtClean="0"/>
              <a:t>How do you think they might change in the future?</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Canada’s policy towards Refugees?</a:t>
            </a:r>
            <a:endParaRPr lang="en-US" dirty="0"/>
          </a:p>
        </p:txBody>
      </p:sp>
      <p:sp>
        <p:nvSpPr>
          <p:cNvPr id="3" name="Content Placeholder 2"/>
          <p:cNvSpPr>
            <a:spLocks noGrp="1"/>
          </p:cNvSpPr>
          <p:nvPr>
            <p:ph idx="1"/>
          </p:nvPr>
        </p:nvSpPr>
        <p:spPr/>
        <p:txBody>
          <a:bodyPr/>
          <a:lstStyle/>
          <a:p>
            <a:pPr>
              <a:buNone/>
            </a:pPr>
            <a:r>
              <a:rPr lang="en-US" u="sng" dirty="0" smtClean="0"/>
              <a:t>Terms to Know</a:t>
            </a:r>
          </a:p>
          <a:p>
            <a:r>
              <a:rPr lang="en-US" dirty="0" smtClean="0"/>
              <a:t>Refugee – a person who seeks refuge in another country because of danger or persecution in their home country</a:t>
            </a:r>
          </a:p>
          <a:p>
            <a:r>
              <a:rPr lang="en-US" dirty="0" smtClean="0"/>
              <a:t>Persecution - </a:t>
            </a:r>
            <a:r>
              <a:rPr lang="en-CA" dirty="0" smtClean="0"/>
              <a:t>to pursue with harassing or oppressive treatment, especially because of religion, race, or beliefs</a:t>
            </a:r>
            <a:endParaRPr lang="en-US" dirty="0" smtClean="0"/>
          </a:p>
          <a:p>
            <a:pPr>
              <a:buNone/>
            </a:pPr>
            <a:endParaRPr lang="en-US" u="sn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Curriculum Qs</a:t>
            </a:r>
            <a:endParaRPr lang="en-CA" dirty="0"/>
          </a:p>
        </p:txBody>
      </p:sp>
      <p:sp>
        <p:nvSpPr>
          <p:cNvPr id="3" name="Content Placeholder 2"/>
          <p:cNvSpPr>
            <a:spLocks noGrp="1"/>
          </p:cNvSpPr>
          <p:nvPr>
            <p:ph idx="1"/>
          </p:nvPr>
        </p:nvSpPr>
        <p:spPr/>
        <p:txBody>
          <a:bodyPr>
            <a:normAutofit fontScale="92500"/>
          </a:bodyPr>
          <a:lstStyle/>
          <a:p>
            <a:pPr lvl="3"/>
            <a:r>
              <a:rPr lang="en-US" sz="2800" dirty="0"/>
              <a:t>What factors influence immigration policies in Canada (i.e., economic, political, health, security)? </a:t>
            </a:r>
          </a:p>
          <a:p>
            <a:pPr lvl="3"/>
            <a:r>
              <a:rPr lang="en-US" sz="2800" dirty="0"/>
              <a:t>How are changes to Canadian policies on immigration and refugees a reflection of world issues? </a:t>
            </a:r>
          </a:p>
          <a:p>
            <a:pPr lvl="3"/>
            <a:r>
              <a:rPr lang="en-US" sz="2800" dirty="0"/>
              <a:t>What impact does increasing immigration have on Aboriginal peoples and communities? </a:t>
            </a:r>
          </a:p>
          <a:p>
            <a:pPr lvl="3"/>
            <a:r>
              <a:rPr lang="en-US" sz="2800" dirty="0"/>
              <a:t>How are provincial governments able to influence and implement immigration policies? </a:t>
            </a:r>
          </a:p>
          <a:p>
            <a:pPr marL="82296" indent="0">
              <a:buNone/>
            </a:pPr>
            <a:endParaRPr lang="en-CA" dirty="0"/>
          </a:p>
        </p:txBody>
      </p:sp>
    </p:spTree>
    <p:extLst>
      <p:ext uri="{BB962C8B-B14F-4D97-AF65-F5344CB8AC3E}">
        <p14:creationId xmlns:p14="http://schemas.microsoft.com/office/powerpoint/2010/main" val="1182014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Canada’s policy towards refugees?</a:t>
            </a:r>
            <a:endParaRPr lang="en-US" dirty="0"/>
          </a:p>
        </p:txBody>
      </p:sp>
      <p:sp>
        <p:nvSpPr>
          <p:cNvPr id="3" name="Content Placeholder 2"/>
          <p:cNvSpPr>
            <a:spLocks noGrp="1"/>
          </p:cNvSpPr>
          <p:nvPr>
            <p:ph idx="1"/>
          </p:nvPr>
        </p:nvSpPr>
        <p:spPr>
          <a:xfrm>
            <a:off x="1435608" y="1447800"/>
            <a:ext cx="7555992" cy="5410200"/>
          </a:xfrm>
        </p:spPr>
        <p:txBody>
          <a:bodyPr>
            <a:normAutofit fontScale="77500" lnSpcReduction="20000"/>
          </a:bodyPr>
          <a:lstStyle/>
          <a:p>
            <a:r>
              <a:rPr lang="en-US" dirty="0" smtClean="0"/>
              <a:t>U.N. Convention Relating to the Status of Refugees (1951)</a:t>
            </a:r>
          </a:p>
          <a:p>
            <a:pPr lvl="1"/>
            <a:r>
              <a:rPr lang="en-US" dirty="0" smtClean="0"/>
              <a:t>Defines refugee as</a:t>
            </a:r>
          </a:p>
          <a:p>
            <a:pPr lvl="1">
              <a:buNone/>
            </a:pPr>
            <a:r>
              <a:rPr lang="en-US" dirty="0" smtClean="0"/>
              <a:t>	 </a:t>
            </a:r>
            <a:r>
              <a:rPr lang="en-CA" i="1" dirty="0" smtClean="0"/>
              <a:t>"A person who owing to a well-founded fear of being persecuted for reasons of race, religion, nationality, membership of a particular social group or political opinion, is outside the country of his nationality and is unable or, owing to such fear, is unwilling to avail himself of the protection of that country; or who, not having a nationality and being outside the country of his former habitual residence as a result of such events, is unable or, owing to such fear, is unwilling to return to it..“</a:t>
            </a:r>
            <a:endParaRPr lang="en-CA" baseline="30000" dirty="0" smtClean="0"/>
          </a:p>
          <a:p>
            <a:pPr lvl="1"/>
            <a:r>
              <a:rPr lang="en-US" dirty="0" smtClean="0"/>
              <a:t>Excludes people from refugee status (i.e. war criminals)</a:t>
            </a:r>
          </a:p>
          <a:p>
            <a:r>
              <a:rPr lang="en-US" dirty="0" smtClean="0"/>
              <a:t>1950s and 60s – Canada accepts refugees on a crisis by crisis basis</a:t>
            </a:r>
          </a:p>
          <a:p>
            <a:r>
              <a:rPr lang="en-US" dirty="0" smtClean="0"/>
              <a:t>1976 – Canada makes “refugee” an official immigration category, therefore, accepting refugees on a steady basis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 of the Immigrant and Refugee Protection Act, 2002</a:t>
            </a:r>
            <a:endParaRPr lang="en-US" dirty="0"/>
          </a:p>
        </p:txBody>
      </p:sp>
      <p:sp>
        <p:nvSpPr>
          <p:cNvPr id="3" name="Content Placeholder 2"/>
          <p:cNvSpPr>
            <a:spLocks noGrp="1"/>
          </p:cNvSpPr>
          <p:nvPr>
            <p:ph idx="1"/>
          </p:nvPr>
        </p:nvSpPr>
        <p:spPr/>
        <p:txBody>
          <a:bodyPr/>
          <a:lstStyle/>
          <a:p>
            <a:r>
              <a:rPr lang="en-US" dirty="0" smtClean="0"/>
              <a:t>Save lives and offer protection</a:t>
            </a:r>
          </a:p>
          <a:p>
            <a:r>
              <a:rPr lang="en-US" dirty="0" smtClean="0"/>
              <a:t>Fulfill and affirm Canada’s international commitment to protect refuges</a:t>
            </a:r>
          </a:p>
          <a:p>
            <a:r>
              <a:rPr lang="en-US" dirty="0" smtClean="0"/>
              <a:t>Grant fair consideration to people who claim to be persecuted</a:t>
            </a:r>
          </a:p>
          <a:p>
            <a:r>
              <a:rPr lang="en-US" dirty="0" smtClean="0"/>
              <a:t>Offer refuge to people facing persecution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How might the challenges of Refugees be Similar or different from the challenges of other immigrants to Canada?</a:t>
            </a:r>
          </a:p>
          <a:p>
            <a:endParaRPr lang="en-US" dirty="0" smtClean="0"/>
          </a:p>
          <a:p>
            <a:r>
              <a:rPr lang="en-US" dirty="0" smtClean="0">
                <a:hlinkClick r:id="rId2"/>
              </a:rPr>
              <a:t>Refugee Resettlement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Resettling Refugees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Since most refugees are fleeing bad situations, they often need help to establish themselves in Canada</a:t>
            </a:r>
          </a:p>
          <a:p>
            <a:r>
              <a:rPr lang="en-CA" b="1" dirty="0" smtClean="0"/>
              <a:t>Private Sponsorship of Refugees Program</a:t>
            </a:r>
          </a:p>
          <a:p>
            <a:pPr lvl="1"/>
            <a:r>
              <a:rPr lang="en-CA" dirty="0" smtClean="0"/>
              <a:t>Private groups, such as churches, commit to providing financial settlement assistance to refugees for one year or until they can support themselves financially, whichever comes first.</a:t>
            </a:r>
          </a:p>
          <a:p>
            <a:pPr lvl="1"/>
            <a:r>
              <a:rPr lang="en-CA" dirty="0" smtClean="0">
                <a:hlinkClick r:id="rId2"/>
              </a:rPr>
              <a:t>This assistance includes accommodation, clothing and food. </a:t>
            </a:r>
            <a:endParaRPr lang="en-CA" b="1" dirty="0" smtClean="0"/>
          </a:p>
          <a:p>
            <a:r>
              <a:rPr lang="en-US" b="1" dirty="0" smtClean="0"/>
              <a:t>Joint Assistance Sponsorship</a:t>
            </a:r>
          </a:p>
          <a:p>
            <a:pPr lvl="1"/>
            <a:r>
              <a:rPr lang="en-US" dirty="0" smtClean="0"/>
              <a:t>Provided to refugees with special needs (</a:t>
            </a:r>
            <a:r>
              <a:rPr lang="en-CA" dirty="0" smtClean="0"/>
              <a:t>trauma because of violence or torture, medical disabilities, effects of systemic discrimination and gender persecution )</a:t>
            </a:r>
          </a:p>
          <a:p>
            <a:pPr lvl="1"/>
            <a:r>
              <a:rPr lang="en-CA" dirty="0" smtClean="0"/>
              <a:t>Combined government and private assistance for a maximum of 3 years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620000" cy="2209800"/>
          </a:xfrm>
        </p:spPr>
        <p:txBody>
          <a:bodyPr>
            <a:normAutofit fontScale="90000"/>
          </a:bodyPr>
          <a:lstStyle/>
          <a:p>
            <a:r>
              <a:rPr lang="en-US" dirty="0" smtClean="0"/>
              <a:t>How do the Individual and Collective rights of Canadians Influence Immigration Laws and Policies?</a:t>
            </a:r>
            <a:endParaRPr lang="en-US" dirty="0"/>
          </a:p>
        </p:txBody>
      </p:sp>
      <p:sp>
        <p:nvSpPr>
          <p:cNvPr id="3" name="Content Placeholder 2"/>
          <p:cNvSpPr>
            <a:spLocks noGrp="1"/>
          </p:cNvSpPr>
          <p:nvPr>
            <p:ph idx="1"/>
          </p:nvPr>
        </p:nvSpPr>
        <p:spPr>
          <a:xfrm>
            <a:off x="1371600" y="2362200"/>
            <a:ext cx="7562088" cy="3886200"/>
          </a:xfrm>
        </p:spPr>
        <p:txBody>
          <a:bodyPr>
            <a:normAutofit lnSpcReduction="10000"/>
          </a:bodyPr>
          <a:lstStyle/>
          <a:p>
            <a:pPr>
              <a:buNone/>
            </a:pPr>
            <a:r>
              <a:rPr lang="en-US" dirty="0" smtClean="0"/>
              <a:t>In the section…..</a:t>
            </a:r>
          </a:p>
          <a:p>
            <a:r>
              <a:rPr lang="en-US" dirty="0" smtClean="0"/>
              <a:t>Information and views about a supreme court decision involving individual rights and refugees</a:t>
            </a:r>
          </a:p>
          <a:p>
            <a:r>
              <a:rPr lang="en-US" dirty="0" smtClean="0"/>
              <a:t>Perspectives of First Nations on Immigration Policy</a:t>
            </a:r>
          </a:p>
          <a:p>
            <a:r>
              <a:rPr lang="en-US" dirty="0" smtClean="0"/>
              <a:t>Issues for Francophone's in Alberta arising from immigration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251192" cy="868362"/>
          </a:xfrm>
        </p:spPr>
        <p:txBody>
          <a:bodyPr/>
          <a:lstStyle/>
          <a:p>
            <a:r>
              <a:rPr lang="en-US" dirty="0" smtClean="0"/>
              <a:t>The Singh Decision</a:t>
            </a:r>
            <a:endParaRPr lang="en-US" dirty="0"/>
          </a:p>
        </p:txBody>
      </p:sp>
      <p:sp>
        <p:nvSpPr>
          <p:cNvPr id="3" name="Content Placeholder 2"/>
          <p:cNvSpPr>
            <a:spLocks noGrp="1"/>
          </p:cNvSpPr>
          <p:nvPr>
            <p:ph idx="1"/>
          </p:nvPr>
        </p:nvSpPr>
        <p:spPr>
          <a:xfrm>
            <a:off x="1219200" y="990600"/>
            <a:ext cx="7772400" cy="5867400"/>
          </a:xfrm>
        </p:spPr>
        <p:txBody>
          <a:bodyPr>
            <a:normAutofit fontScale="92500" lnSpcReduction="10000"/>
          </a:bodyPr>
          <a:lstStyle/>
          <a:p>
            <a:r>
              <a:rPr lang="en-US" dirty="0" smtClean="0"/>
              <a:t>April 4</a:t>
            </a:r>
            <a:r>
              <a:rPr lang="en-US" baseline="30000" dirty="0" smtClean="0"/>
              <a:t>th</a:t>
            </a:r>
            <a:r>
              <a:rPr lang="en-US" dirty="0" smtClean="0"/>
              <a:t> is known as Refugee rights day, following a 1985 supreme court ruling known as the Singh Decision.</a:t>
            </a:r>
          </a:p>
          <a:p>
            <a:r>
              <a:rPr lang="en-US" dirty="0" err="1" smtClean="0"/>
              <a:t>Satnam</a:t>
            </a:r>
            <a:r>
              <a:rPr lang="en-US" dirty="0" smtClean="0"/>
              <a:t> Singh came to Canada seeking refugee status.  His case was rejected under the immigration in 1976.</a:t>
            </a:r>
          </a:p>
          <a:p>
            <a:pPr lvl="1"/>
            <a:r>
              <a:rPr lang="en-US" dirty="0" smtClean="0"/>
              <a:t>The immigration act at that time did not allow immigrants to state their case in person or appeal the decision</a:t>
            </a:r>
          </a:p>
          <a:p>
            <a:r>
              <a:rPr lang="en-US" dirty="0" smtClean="0"/>
              <a:t>The supreme court said this violated section 7 of the Charter of Rights and Freedoms</a:t>
            </a:r>
          </a:p>
          <a:p>
            <a:pPr lvl="1"/>
            <a:r>
              <a:rPr lang="en-US" dirty="0" smtClean="0"/>
              <a:t>The charter applies to everyone physically present in Canada</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dirty="0" smtClean="0"/>
              <a:t>The Result….</a:t>
            </a:r>
          </a:p>
          <a:p>
            <a:r>
              <a:rPr lang="en-US" dirty="0" smtClean="0"/>
              <a:t>People claiming refugee status have the right to a hearing which they attend in person</a:t>
            </a:r>
          </a:p>
          <a:p>
            <a:r>
              <a:rPr lang="en-US" dirty="0" smtClean="0"/>
              <a:t>Canada established the Immigration and Refugee Board to provide quick and fair hearings</a:t>
            </a:r>
          </a:p>
          <a:p>
            <a:r>
              <a:rPr lang="en-US" dirty="0" smtClean="0"/>
              <a:t>Canada’s government provides people seeking refugee status with the necessities while they wait for their hearing</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Fallout…	</a:t>
            </a:r>
            <a:endParaRPr lang="en-US" dirty="0"/>
          </a:p>
        </p:txBody>
      </p:sp>
      <p:sp>
        <p:nvSpPr>
          <p:cNvPr id="3" name="Content Placeholder 2"/>
          <p:cNvSpPr>
            <a:spLocks noGrp="1"/>
          </p:cNvSpPr>
          <p:nvPr>
            <p:ph idx="1"/>
          </p:nvPr>
        </p:nvSpPr>
        <p:spPr/>
        <p:txBody>
          <a:bodyPr>
            <a:normAutofit lnSpcReduction="10000"/>
          </a:bodyPr>
          <a:lstStyle/>
          <a:p>
            <a:r>
              <a:rPr lang="en-US" dirty="0" smtClean="0"/>
              <a:t>Canadians have different opinions about the Singh decision and still debate its affects</a:t>
            </a:r>
          </a:p>
          <a:p>
            <a:r>
              <a:rPr lang="en-US" dirty="0" smtClean="0"/>
              <a:t>Read some examples on pg 183</a:t>
            </a:r>
          </a:p>
          <a:p>
            <a:r>
              <a:rPr lang="en-US" dirty="0" smtClean="0"/>
              <a:t>To what extent should Canada status to all people that request it?</a:t>
            </a:r>
          </a:p>
          <a:p>
            <a:r>
              <a:rPr lang="en-US" dirty="0" smtClean="0"/>
              <a:t>What individual rights do refugees seeking entry into Canada have that Canadian citizens also have?</a:t>
            </a:r>
          </a:p>
          <a:p>
            <a:r>
              <a:rPr lang="en-US" dirty="0" smtClean="0"/>
              <a:t>Should they have the same rights?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79792" cy="1554162"/>
          </a:xfrm>
        </p:spPr>
        <p:txBody>
          <a:bodyPr>
            <a:normAutofit fontScale="90000"/>
          </a:bodyPr>
          <a:lstStyle/>
          <a:p>
            <a:r>
              <a:rPr lang="en-US" dirty="0" smtClean="0"/>
              <a:t>How does immigration involve the collective rights of Aboriginal People?</a:t>
            </a:r>
            <a:endParaRPr lang="en-US" dirty="0"/>
          </a:p>
        </p:txBody>
      </p:sp>
      <p:sp>
        <p:nvSpPr>
          <p:cNvPr id="3" name="Content Placeholder 2"/>
          <p:cNvSpPr>
            <a:spLocks noGrp="1"/>
          </p:cNvSpPr>
          <p:nvPr>
            <p:ph idx="1"/>
          </p:nvPr>
        </p:nvSpPr>
        <p:spPr>
          <a:xfrm>
            <a:off x="1524000" y="2057400"/>
            <a:ext cx="7409688" cy="4191000"/>
          </a:xfrm>
        </p:spPr>
        <p:txBody>
          <a:bodyPr>
            <a:normAutofit fontScale="92500"/>
          </a:bodyPr>
          <a:lstStyle/>
          <a:p>
            <a:r>
              <a:rPr lang="en-US" dirty="0" smtClean="0"/>
              <a:t>Aboriginal peoples are partners in Canada</a:t>
            </a:r>
          </a:p>
          <a:p>
            <a:r>
              <a:rPr lang="en-US" dirty="0" smtClean="0"/>
              <a:t>Treaties and agreements between aboriginal peoples and the government created a commitment to work together and share prosperity</a:t>
            </a:r>
          </a:p>
          <a:p>
            <a:pPr lvl="1"/>
            <a:r>
              <a:rPr lang="en-US" dirty="0" smtClean="0"/>
              <a:t>However, many aboriginal people face health, education, and employment challenges linked to poverty and the impact of past laws and policies</a:t>
            </a:r>
          </a:p>
          <a:p>
            <a:pPr lvl="1"/>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Many First Nation groups have difficulty finding education, training, and employment opportunities</a:t>
            </a:r>
          </a:p>
          <a:p>
            <a:r>
              <a:rPr lang="en-US" dirty="0" smtClean="0"/>
              <a:t>This causes issues to arise when Canada allows immigration of skilled workers and professionals</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Curriculum Qs</a:t>
            </a:r>
            <a:endParaRPr lang="en-CA" dirty="0"/>
          </a:p>
        </p:txBody>
      </p:sp>
      <p:sp>
        <p:nvSpPr>
          <p:cNvPr id="3" name="Content Placeholder 2"/>
          <p:cNvSpPr>
            <a:spLocks noGrp="1"/>
          </p:cNvSpPr>
          <p:nvPr>
            <p:ph idx="1"/>
          </p:nvPr>
        </p:nvSpPr>
        <p:spPr/>
        <p:txBody>
          <a:bodyPr>
            <a:normAutofit/>
          </a:bodyPr>
          <a:lstStyle/>
          <a:p>
            <a:pPr lvl="3"/>
            <a:r>
              <a:rPr lang="en-US" sz="2800" dirty="0" smtClean="0"/>
              <a:t>How </a:t>
            </a:r>
            <a:r>
              <a:rPr lang="en-US" sz="2800" dirty="0"/>
              <a:t>is the implementation of immigration policies in Québec an attempt to strengthen the French language in North America? </a:t>
            </a:r>
            <a:endParaRPr lang="en-CA" sz="2800" dirty="0" smtClean="0"/>
          </a:p>
          <a:p>
            <a:pPr lvl="3"/>
            <a:r>
              <a:rPr lang="en-US" sz="2800" dirty="0" smtClean="0"/>
              <a:t>What </a:t>
            </a:r>
            <a:r>
              <a:rPr lang="en-US" sz="2800" dirty="0"/>
              <a:t>is the relationship between immigration policies in Canada and the rights guaranteed in the Canadian Charter of Rights and Freedoms? </a:t>
            </a:r>
            <a:endParaRPr lang="en-CA" sz="2800" dirty="0"/>
          </a:p>
          <a:p>
            <a:pPr lvl="3"/>
            <a:r>
              <a:rPr lang="en-US" sz="2800" dirty="0"/>
              <a:t>To what extent does Canada benefit from immigration</a:t>
            </a:r>
            <a:r>
              <a:rPr lang="en-US" sz="2800" dirty="0" smtClean="0"/>
              <a:t>?</a:t>
            </a:r>
            <a:endParaRPr lang="en-CA" sz="2800" dirty="0"/>
          </a:p>
          <a:p>
            <a:endParaRPr lang="en-CA" dirty="0"/>
          </a:p>
        </p:txBody>
      </p:sp>
    </p:spTree>
    <p:extLst>
      <p:ext uri="{BB962C8B-B14F-4D97-AF65-F5344CB8AC3E}">
        <p14:creationId xmlns:p14="http://schemas.microsoft.com/office/powerpoint/2010/main" val="39167309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Why do many first nations groups have an issue with Canada’s immigration policies?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Provinces Influence Immigration Laws?</a:t>
            </a:r>
            <a:endParaRPr lang="en-US" dirty="0"/>
          </a:p>
        </p:txBody>
      </p:sp>
      <p:sp>
        <p:nvSpPr>
          <p:cNvPr id="3" name="Content Placeholder 2"/>
          <p:cNvSpPr>
            <a:spLocks noGrp="1"/>
          </p:cNvSpPr>
          <p:nvPr>
            <p:ph idx="1"/>
          </p:nvPr>
        </p:nvSpPr>
        <p:spPr/>
        <p:txBody>
          <a:bodyPr/>
          <a:lstStyle/>
          <a:p>
            <a:r>
              <a:rPr lang="en-US" dirty="0" smtClean="0"/>
              <a:t>What can we conclude from the map on pg 188?</a:t>
            </a:r>
          </a:p>
          <a:p>
            <a:pPr>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Why might immigrants to Canada choose to settle in Toronto, Montreal, or Vancouver?</a:t>
            </a:r>
          </a:p>
          <a:p>
            <a:r>
              <a:rPr lang="en-US" dirty="0" smtClean="0"/>
              <a:t>An objective of the IRPA is to share the economic benefits of immigration across all of Canada.  Based on the map and the chart on pg 190 is this happening?</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Provincial Nomination Program</a:t>
            </a:r>
            <a:endParaRPr lang="en-US" dirty="0"/>
          </a:p>
        </p:txBody>
      </p:sp>
      <p:sp>
        <p:nvSpPr>
          <p:cNvPr id="3" name="Content Placeholder 2"/>
          <p:cNvSpPr>
            <a:spLocks noGrp="1"/>
          </p:cNvSpPr>
          <p:nvPr>
            <p:ph idx="1"/>
          </p:nvPr>
        </p:nvSpPr>
        <p:spPr/>
        <p:txBody>
          <a:bodyPr/>
          <a:lstStyle/>
          <a:p>
            <a:r>
              <a:rPr lang="en-US" dirty="0" smtClean="0"/>
              <a:t>Provinces can nominate a percentage of the immigrants Canada selects each year.</a:t>
            </a:r>
          </a:p>
          <a:p>
            <a:pPr lvl="1"/>
            <a:r>
              <a:rPr lang="en-US" dirty="0" smtClean="0"/>
              <a:t>This means that Alberta can specify its immigrant needs</a:t>
            </a:r>
          </a:p>
          <a:p>
            <a:r>
              <a:rPr lang="en-US" dirty="0" smtClean="0"/>
              <a:t>The federal government can’t make immigrants settle in a particular area, but they allow provinces to set up incentive programs.</a:t>
            </a:r>
          </a:p>
          <a:p>
            <a:pPr lvl="1"/>
            <a:r>
              <a:rPr lang="en-US" dirty="0" smtClean="0"/>
              <a:t>Alberta example?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to Think…</a:t>
            </a:r>
            <a:endParaRPr lang="en-US" dirty="0"/>
          </a:p>
        </p:txBody>
      </p:sp>
      <p:sp>
        <p:nvSpPr>
          <p:cNvPr id="3" name="Content Placeholder 2"/>
          <p:cNvSpPr>
            <a:spLocks noGrp="1"/>
          </p:cNvSpPr>
          <p:nvPr>
            <p:ph idx="1"/>
          </p:nvPr>
        </p:nvSpPr>
        <p:spPr/>
        <p:txBody>
          <a:bodyPr/>
          <a:lstStyle/>
          <a:p>
            <a:r>
              <a:rPr lang="en-US" dirty="0" smtClean="0"/>
              <a:t>Based on the chart on pg 190, what percentage of immigrant workers does Alberta receive?</a:t>
            </a:r>
          </a:p>
          <a:p>
            <a:r>
              <a:rPr lang="en-US" dirty="0" smtClean="0"/>
              <a:t>Is this enough? What challenges does Alberta face?</a:t>
            </a:r>
          </a:p>
          <a:p>
            <a:r>
              <a:rPr lang="en-US" dirty="0" smtClean="0"/>
              <a:t>What might a solution be?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Debate - </a:t>
            </a:r>
            <a:r>
              <a:rPr lang="en-US" dirty="0">
                <a:effectLst/>
              </a:rPr>
              <a:t>To what extent does Canada benefit from immigration? </a:t>
            </a:r>
            <a:endParaRPr lang="en-CA" dirty="0"/>
          </a:p>
        </p:txBody>
      </p:sp>
    </p:spTree>
    <p:extLst>
      <p:ext uri="{BB962C8B-B14F-4D97-AF65-F5344CB8AC3E}">
        <p14:creationId xmlns:p14="http://schemas.microsoft.com/office/powerpoint/2010/main" val="2353452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Before we get started…	</a:t>
            </a:r>
            <a:endParaRPr lang="en-US" dirty="0"/>
          </a:p>
        </p:txBody>
      </p:sp>
      <p:sp>
        <p:nvSpPr>
          <p:cNvPr id="3" name="Content Placeholder 2"/>
          <p:cNvSpPr>
            <a:spLocks noGrp="1"/>
          </p:cNvSpPr>
          <p:nvPr>
            <p:ph idx="1"/>
          </p:nvPr>
        </p:nvSpPr>
        <p:spPr/>
        <p:txBody>
          <a:bodyPr/>
          <a:lstStyle/>
          <a:p>
            <a:r>
              <a:rPr lang="en-US" dirty="0" smtClean="0"/>
              <a:t>In order to become a Canadian Citizen you must first pass a written test</a:t>
            </a:r>
          </a:p>
          <a:p>
            <a:r>
              <a:rPr lang="en-US" dirty="0" smtClean="0"/>
              <a:t>Would you pass?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Is this a fair test?</a:t>
            </a:r>
          </a:p>
          <a:p>
            <a:r>
              <a:rPr lang="en-US" dirty="0" smtClean="0"/>
              <a:t>Should this be mandatory to become </a:t>
            </a:r>
            <a:r>
              <a:rPr lang="en-US" smtClean="0"/>
              <a:t>a Canadian </a:t>
            </a:r>
            <a:r>
              <a:rPr lang="en-US" dirty="0" smtClean="0"/>
              <a:t>citizen?</a:t>
            </a:r>
          </a:p>
          <a:p>
            <a:r>
              <a:rPr lang="en-US" dirty="0" smtClean="0"/>
              <a:t>In order to immigrate to Canada should you be forced to learn this material?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a:t>
            </a:r>
            <a:r>
              <a:rPr lang="en-US" dirty="0"/>
              <a:t> </a:t>
            </a:r>
            <a:r>
              <a:rPr lang="en-US" dirty="0" smtClean="0"/>
              <a:t>– </a:t>
            </a:r>
            <a:r>
              <a:rPr lang="en-US" dirty="0" err="1" smtClean="0"/>
              <a:t>cnt’d</a:t>
            </a:r>
            <a:endParaRPr lang="en-US" dirty="0"/>
          </a:p>
        </p:txBody>
      </p:sp>
      <p:sp>
        <p:nvSpPr>
          <p:cNvPr id="3" name="Content Placeholder 2"/>
          <p:cNvSpPr>
            <a:spLocks noGrp="1"/>
          </p:cNvSpPr>
          <p:nvPr>
            <p:ph idx="1"/>
          </p:nvPr>
        </p:nvSpPr>
        <p:spPr/>
        <p:txBody>
          <a:bodyPr/>
          <a:lstStyle/>
          <a:p>
            <a:r>
              <a:rPr lang="en-US" dirty="0" smtClean="0"/>
              <a:t>How many of your parents or grandparents are from another country?</a:t>
            </a:r>
          </a:p>
          <a:p>
            <a:r>
              <a:rPr lang="en-US" dirty="0" smtClean="0"/>
              <a:t>Do you have any friends that were born in another country?</a:t>
            </a:r>
          </a:p>
          <a:p>
            <a:r>
              <a:rPr lang="en-US" dirty="0" smtClean="0"/>
              <a:t>What did they have to do in order to move to Canada?</a:t>
            </a:r>
          </a:p>
          <a:p>
            <a:r>
              <a:rPr lang="en-US" dirty="0" smtClean="0"/>
              <a:t>Are they now Canadian citizens?</a:t>
            </a:r>
          </a:p>
          <a:p>
            <a:r>
              <a:rPr lang="en-US" dirty="0" smtClean="0"/>
              <a:t>Why would someone want to move to Canada? (Hint QOL)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3505200" cy="6553200"/>
          </a:xfrm>
        </p:spPr>
        <p:txBody>
          <a:bodyPr>
            <a:normAutofit fontScale="90000"/>
          </a:bodyPr>
          <a:lstStyle/>
          <a:p>
            <a:r>
              <a:rPr lang="en-CA" dirty="0">
                <a:effectLst/>
              </a:rPr>
              <a:t>So grateful to be able to share my happiest moments with my mom. Proud citizens of Canada! What a great country.</a:t>
            </a:r>
            <a:br>
              <a:rPr lang="en-CA" dirty="0">
                <a:effectLst/>
              </a:rPr>
            </a:br>
            <a:r>
              <a:rPr lang="en-CA" dirty="0">
                <a:effectLst/>
              </a:rPr>
              <a:t> — with </a:t>
            </a:r>
            <a:r>
              <a:rPr lang="en-CA" dirty="0" err="1">
                <a:effectLst/>
                <a:hlinkClick r:id="rId2"/>
              </a:rPr>
              <a:t>Pooja</a:t>
            </a:r>
            <a:r>
              <a:rPr lang="en-CA" dirty="0">
                <a:effectLst/>
                <a:hlinkClick r:id="rId2"/>
              </a:rPr>
              <a:t> </a:t>
            </a:r>
            <a:r>
              <a:rPr lang="en-CA" dirty="0" err="1">
                <a:effectLst/>
                <a:hlinkClick r:id="rId2"/>
              </a:rPr>
              <a:t>Khandelwal</a:t>
            </a:r>
            <a:r>
              <a:rPr lang="en-CA" dirty="0">
                <a:effectLst/>
              </a:rPr>
              <a:t>.</a:t>
            </a:r>
            <a:br>
              <a:rPr lang="en-CA" dirty="0">
                <a:effectLst/>
              </a:rPr>
            </a:br>
            <a:endParaRPr lang="en-CA" dirty="0"/>
          </a:p>
        </p:txBody>
      </p:sp>
      <p:pic>
        <p:nvPicPr>
          <p:cNvPr id="1026" name="Picture 2" descr="https://scontent-sea.xx.fbcdn.net/hphotos-xpf1/t31.0-8/s960x960/11034451_10153684225998452_4177448521247186500_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1926" y="-38100"/>
            <a:ext cx="5172074" cy="689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1678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Immigration and Refugee Protection Act</a:t>
            </a:r>
            <a:endParaRPr lang="en-US" dirty="0"/>
          </a:p>
        </p:txBody>
      </p:sp>
      <p:sp>
        <p:nvSpPr>
          <p:cNvPr id="3" name="Content Placeholder 2"/>
          <p:cNvSpPr>
            <a:spLocks noGrp="1"/>
          </p:cNvSpPr>
          <p:nvPr>
            <p:ph idx="1"/>
          </p:nvPr>
        </p:nvSpPr>
        <p:spPr/>
        <p:txBody>
          <a:bodyPr/>
          <a:lstStyle/>
          <a:p>
            <a:r>
              <a:rPr lang="en-US" dirty="0" smtClean="0"/>
              <a:t>Most recent immigration legislation; established in 2002</a:t>
            </a:r>
          </a:p>
          <a:p>
            <a:r>
              <a:rPr lang="en-US" dirty="0" smtClean="0"/>
              <a:t>Classifies potential immigrants into categories and establishes criteria for each category</a:t>
            </a:r>
          </a:p>
          <a:p>
            <a:r>
              <a:rPr lang="en-CA" dirty="0" smtClean="0"/>
              <a:t>Every year about 170,000 people become new citizens of Canada.</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the IRPA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Keep Canada bilingual and multicultural</a:t>
            </a:r>
          </a:p>
          <a:p>
            <a:r>
              <a:rPr lang="en-US" dirty="0" smtClean="0"/>
              <a:t>Pursue social, cultural and economic benefits for all Canadians</a:t>
            </a:r>
          </a:p>
          <a:p>
            <a:r>
              <a:rPr lang="en-US" dirty="0" smtClean="0"/>
              <a:t>Develop minority official language communities</a:t>
            </a:r>
          </a:p>
          <a:p>
            <a:r>
              <a:rPr lang="en-US" dirty="0" smtClean="0"/>
              <a:t>Support economic development across Canada</a:t>
            </a:r>
          </a:p>
          <a:p>
            <a:r>
              <a:rPr lang="en-US" dirty="0" smtClean="0"/>
              <a:t>Reunite families that have been separated</a:t>
            </a:r>
          </a:p>
          <a:p>
            <a:r>
              <a:rPr lang="en-US" dirty="0" smtClean="0"/>
              <a:t>Successful integration of immigrants into society</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400</TotalTime>
  <Words>1506</Words>
  <Application>Microsoft Office PowerPoint</Application>
  <PresentationFormat>On-screen Show (4:3)</PresentationFormat>
  <Paragraphs>151</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Solstice</vt:lpstr>
      <vt:lpstr>Chapter 5</vt:lpstr>
      <vt:lpstr>Curriculum Qs</vt:lpstr>
      <vt:lpstr>Curriculum Qs</vt:lpstr>
      <vt:lpstr>Before we get started… </vt:lpstr>
      <vt:lpstr>PowerPoint Presentation</vt:lpstr>
      <vt:lpstr>Immigration – cnt’d</vt:lpstr>
      <vt:lpstr>So grateful to be able to share my happiest moments with my mom. Proud citizens of Canada! What a great country.  — with Pooja Khandelwal. </vt:lpstr>
      <vt:lpstr>The Immigration and Refugee Protection Act</vt:lpstr>
      <vt:lpstr>Objectives of the IRPA</vt:lpstr>
      <vt:lpstr>Something to think about?</vt:lpstr>
      <vt:lpstr>Immigration Application Process</vt:lpstr>
      <vt:lpstr>Economic Immigrants Canada’s Points System</vt:lpstr>
      <vt:lpstr>The Points System</vt:lpstr>
      <vt:lpstr>Could you immigrate to Canada?</vt:lpstr>
      <vt:lpstr>Think about it…</vt:lpstr>
      <vt:lpstr>Economic Immigrants – Health</vt:lpstr>
      <vt:lpstr>Now vs. Then- Are Canada’s Immigration Laws Different today then in the Past?</vt:lpstr>
      <vt:lpstr>Think About it….</vt:lpstr>
      <vt:lpstr>What is Canada’s policy towards Refugees?</vt:lpstr>
      <vt:lpstr>What is Canada’s policy towards refugees?</vt:lpstr>
      <vt:lpstr>Objectives of the Immigrant and Refugee Protection Act, 2002</vt:lpstr>
      <vt:lpstr>PowerPoint Presentation</vt:lpstr>
      <vt:lpstr>Resettling Refugees</vt:lpstr>
      <vt:lpstr>How do the Individual and Collective rights of Canadians Influence Immigration Laws and Policies?</vt:lpstr>
      <vt:lpstr>The Singh Decision</vt:lpstr>
      <vt:lpstr>PowerPoint Presentation</vt:lpstr>
      <vt:lpstr>The Fallout… </vt:lpstr>
      <vt:lpstr>How does immigration involve the collective rights of Aboriginal People?</vt:lpstr>
      <vt:lpstr>PowerPoint Presentation</vt:lpstr>
      <vt:lpstr>PowerPoint Presentation</vt:lpstr>
      <vt:lpstr>How do Provinces Influence Immigration Laws?</vt:lpstr>
      <vt:lpstr>PowerPoint Presentation</vt:lpstr>
      <vt:lpstr>Provincial Nomination Program</vt:lpstr>
      <vt:lpstr>Time to Think…</vt:lpstr>
      <vt:lpstr>The Debate - To what extent does Canada benefit from immigration? </vt:lpstr>
    </vt:vector>
  </TitlesOfParts>
  <Company>Evergreen C.S.R.D. No. 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chris delano</dc:creator>
  <cp:lastModifiedBy>Phaidra</cp:lastModifiedBy>
  <cp:revision>40</cp:revision>
  <dcterms:created xsi:type="dcterms:W3CDTF">2009-10-27T16:38:51Z</dcterms:created>
  <dcterms:modified xsi:type="dcterms:W3CDTF">2015-04-08T14:42:07Z</dcterms:modified>
</cp:coreProperties>
</file>