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68" r:id="rId9"/>
    <p:sldId id="264" r:id="rId10"/>
    <p:sldId id="266" r:id="rId11"/>
    <p:sldId id="265" r:id="rId12"/>
    <p:sldId id="25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9"/>
    <p:restoredTop sz="94621"/>
  </p:normalViewPr>
  <p:slideViewPr>
    <p:cSldViewPr snapToGrid="0" snapToObjects="1">
      <p:cViewPr varScale="1">
        <p:scale>
          <a:sx n="60" d="100"/>
          <a:sy n="60" d="100"/>
        </p:scale>
        <p:origin x="192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171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5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8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9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787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9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3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5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0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722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83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edutopia.org/discussion/dos-and-donts-classroom-management-your-25-best-tips" TargetMode="External"/><Relationship Id="rId3" Type="http://schemas.openxmlformats.org/officeDocument/2006/relationships/hyperlink" Target="http://h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By: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5400" dirty="0" err="1" smtClean="0"/>
              <a:t>Namrata</a:t>
            </a:r>
            <a:r>
              <a:rPr lang="en-US" sz="5400" dirty="0" smtClean="0"/>
              <a:t>    </a:t>
            </a:r>
            <a:r>
              <a:rPr lang="en-US" sz="5400" dirty="0" err="1" smtClean="0"/>
              <a:t>Verma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66230153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61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03" y="429490"/>
            <a:ext cx="10216707" cy="592104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4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24279"/>
            <a:ext cx="8050471" cy="51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5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21063" y="0"/>
            <a:ext cx="8770937" cy="7286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1538" y="728663"/>
            <a:ext cx="87705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charset="2"/>
              <a:buChar char="v"/>
            </a:pPr>
            <a:r>
              <a:rPr lang="en-US" sz="2400" dirty="0" smtClean="0"/>
              <a:t>Moore, K., &amp; Hansen, J. (2012). </a:t>
            </a:r>
            <a:r>
              <a:rPr lang="en-US" sz="2400" i="1" dirty="0" smtClean="0"/>
              <a:t>Effective strategies for teaching in K-8 classrooms</a:t>
            </a:r>
            <a:r>
              <a:rPr lang="en-US" sz="2400" dirty="0" smtClean="0"/>
              <a:t> (pp. 52-75). Thousand Oaks: SAGE Publications.</a:t>
            </a:r>
          </a:p>
          <a:p>
            <a:pPr marL="285750" indent="-285750" fontAlgn="base">
              <a:buFont typeface="Wingdings" charset="2"/>
              <a:buChar char="v"/>
            </a:pPr>
            <a:r>
              <a:rPr lang="en-US" sz="2400" dirty="0" err="1" smtClean="0"/>
              <a:t>Parkay</a:t>
            </a:r>
            <a:r>
              <a:rPr lang="en-US" sz="2400" dirty="0" smtClean="0"/>
              <a:t>, F., &amp; Stanford, B. (1998). </a:t>
            </a:r>
            <a:r>
              <a:rPr lang="en-US" sz="2400" i="1" dirty="0" smtClean="0"/>
              <a:t>Becoming a teacher</a:t>
            </a:r>
            <a:r>
              <a:rPr lang="en-US" sz="2400" dirty="0" smtClean="0"/>
              <a:t> (4th ed.). Boston: Allyn and Bacon.</a:t>
            </a:r>
          </a:p>
          <a:p>
            <a:pPr marL="285750" indent="-285750" fontAlgn="base">
              <a:buFont typeface="Wingdings" charset="2"/>
              <a:buChar char="v"/>
            </a:pPr>
            <a:r>
              <a:rPr lang="en-US" sz="2400" dirty="0" err="1" smtClean="0"/>
              <a:t>Parkay</a:t>
            </a:r>
            <a:r>
              <a:rPr lang="en-US" sz="2400" dirty="0" smtClean="0"/>
              <a:t>, F., &amp; Stanford, B. (1998). </a:t>
            </a:r>
            <a:r>
              <a:rPr lang="en-US" sz="2400" i="1" dirty="0" smtClean="0"/>
              <a:t>Becoming a teacher</a:t>
            </a:r>
            <a:r>
              <a:rPr lang="en-US" sz="2400" dirty="0" smtClean="0"/>
              <a:t> (4th ed.). Boston: Allyn and Bacon.</a:t>
            </a:r>
          </a:p>
          <a:p>
            <a:pPr marL="285750" indent="-285750" fontAlgn="base">
              <a:buFont typeface="Wingdings" charset="2"/>
              <a:buChar char="v"/>
            </a:pPr>
            <a:r>
              <a:rPr lang="en-US" sz="2400" dirty="0" err="1" smtClean="0"/>
              <a:t>Raffaelli</a:t>
            </a:r>
            <a:r>
              <a:rPr lang="en-US" sz="2400" dirty="0" smtClean="0"/>
              <a:t>, L. (2014, August 20). The Dos and Don'ts of Classroom Management: Your 25 Best Tips. Retrieved December 12, 2015, from </a:t>
            </a:r>
            <a:r>
              <a:rPr lang="en-US" sz="2400" u="sng" dirty="0" smtClean="0">
                <a:hlinkClick r:id="rId2"/>
              </a:rPr>
              <a:t>http://www.edutopia.org/discussion/dos-and-donts-classroom-management-your-25-best-tips</a:t>
            </a:r>
            <a:endParaRPr lang="en-US" sz="2400" dirty="0" smtClean="0"/>
          </a:p>
          <a:p>
            <a:pPr marL="285750" indent="-285750" fontAlgn="base">
              <a:buFont typeface="Wingdings" charset="2"/>
              <a:buChar char="v"/>
            </a:pPr>
            <a:r>
              <a:rPr lang="en-US" sz="2400" dirty="0" smtClean="0"/>
              <a:t>Johnson, B. (2015, June 17). How to Manage Cell Phones in the Classroom. Retrieved December 12, 2015, from </a:t>
            </a:r>
            <a:r>
              <a:rPr lang="en-US" sz="2400" u="sng" dirty="0" smtClean="0">
                <a:hlinkClick r:id="rId3"/>
              </a:rPr>
              <a:t>http://www.edutopia.org/blog/how-manage-cell-phones-classroom-ben-johnson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0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127000"/>
            <a:ext cx="7874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4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587" y="1472233"/>
            <a:ext cx="5859724" cy="751983"/>
          </a:xfrm>
        </p:spPr>
        <p:txBody>
          <a:bodyPr/>
          <a:lstStyle/>
          <a:p>
            <a:r>
              <a:rPr lang="en-US" dirty="0" smtClean="0"/>
              <a:t>My Question: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817342" y="2026508"/>
            <a:ext cx="6709718" cy="2990722"/>
          </a:xfrm>
        </p:spPr>
        <p:txBody>
          <a:bodyPr>
            <a:noAutofit/>
          </a:bodyPr>
          <a:lstStyle/>
          <a:p>
            <a:r>
              <a:rPr lang="en-US" sz="2800" dirty="0"/>
              <a:t>How can teachers and students share in classroom management? </a:t>
            </a:r>
            <a:endParaRPr lang="en-US" sz="2800" dirty="0" smtClean="0"/>
          </a:p>
          <a:p>
            <a:r>
              <a:rPr lang="en-US" sz="2800" dirty="0" smtClean="0"/>
              <a:t>Or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What is the role of equity in classroom management amongst teachers and students? </a:t>
            </a:r>
          </a:p>
        </p:txBody>
      </p:sp>
    </p:spTree>
    <p:extLst>
      <p:ext uri="{BB962C8B-B14F-4D97-AF65-F5344CB8AC3E}">
        <p14:creationId xmlns:p14="http://schemas.microsoft.com/office/powerpoint/2010/main" val="4559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960" y="0"/>
            <a:ext cx="105304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Why it is significant to have equity in classroom </a:t>
            </a:r>
          </a:p>
          <a:p>
            <a:pPr algn="ctr"/>
            <a:r>
              <a:rPr lang="en-US" sz="3200" b="1" dirty="0" smtClean="0">
                <a:latin typeface="+mj-lt"/>
              </a:rPr>
              <a:t>management among students and teachers?</a:t>
            </a:r>
            <a:endParaRPr lang="en-US" sz="32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449" y="1225689"/>
            <a:ext cx="78218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sz="4000" dirty="0" smtClean="0">
                <a:solidFill>
                  <a:schemeClr val="accent1"/>
                </a:solidFill>
              </a:rPr>
              <a:t>Positive classroom environment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4000" dirty="0" smtClean="0">
                <a:solidFill>
                  <a:schemeClr val="accent1"/>
                </a:solidFill>
              </a:rPr>
              <a:t>Student-teacher relationship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4000" dirty="0" smtClean="0">
                <a:solidFill>
                  <a:schemeClr val="accent1"/>
                </a:solidFill>
              </a:rPr>
              <a:t>Understanding adolescent 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4000" dirty="0" smtClean="0">
                <a:solidFill>
                  <a:schemeClr val="accent1"/>
                </a:solidFill>
              </a:rPr>
              <a:t>Multi-Cultural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4000" dirty="0" smtClean="0">
                <a:solidFill>
                  <a:schemeClr val="accent1"/>
                </a:solidFill>
              </a:rPr>
              <a:t>Consistent and Fair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4000" dirty="0" smtClean="0">
                <a:solidFill>
                  <a:schemeClr val="accent1"/>
                </a:solidFill>
              </a:rPr>
              <a:t>Stating simple and clear expectations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4000" dirty="0" smtClean="0">
                <a:solidFill>
                  <a:schemeClr val="accent1"/>
                </a:solidFill>
              </a:rPr>
              <a:t>Guidelines for effective learning</a:t>
            </a:r>
          </a:p>
          <a:p>
            <a:pPr marL="342900" indent="-342900">
              <a:buFont typeface="Wingdings" charset="2"/>
              <a:buChar char="v"/>
            </a:pP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519" y="185286"/>
            <a:ext cx="8770571" cy="1560716"/>
          </a:xfrm>
        </p:spPr>
        <p:txBody>
          <a:bodyPr/>
          <a:lstStyle/>
          <a:p>
            <a:r>
              <a:rPr lang="en-US" b="1" dirty="0" smtClean="0"/>
              <a:t>Objectives of a well organized classroom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63330" y="2335427"/>
            <a:ext cx="84149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To promote an atmosphere which foster imaginative and creative activities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To efficiently use the physical facilities of school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To have efficiency in the teachers and student`s time,  efforts and energies.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Creating safe spaces for students.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96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5" name="Picture 1" descr="lassroom Management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36" y="158815"/>
            <a:ext cx="8932246" cy="669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" t="721" r="-1264" b="-721"/>
          <a:stretch/>
        </p:blipFill>
        <p:spPr>
          <a:xfrm>
            <a:off x="1689100" y="0"/>
            <a:ext cx="879554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2" y="0"/>
            <a:ext cx="11664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6873" y="292572"/>
            <a:ext cx="9067397" cy="1560716"/>
          </a:xfrm>
        </p:spPr>
        <p:txBody>
          <a:bodyPr>
            <a:normAutofit/>
          </a:bodyPr>
          <a:lstStyle/>
          <a:p>
            <a:r>
              <a:rPr lang="en-US" b="1" dirty="0"/>
              <a:t>K</a:t>
            </a:r>
            <a:r>
              <a:rPr lang="en-US" b="1" dirty="0" smtClean="0"/>
              <a:t>ey fundamental for Teacher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33699" y="2480930"/>
            <a:ext cx="8770571" cy="3651504"/>
          </a:xfrm>
        </p:spPr>
        <p:txBody>
          <a:bodyPr>
            <a:noAutofit/>
          </a:bodyPr>
          <a:lstStyle/>
          <a:p>
            <a:r>
              <a:rPr lang="en-US" sz="3200" dirty="0" smtClean="0"/>
              <a:t>Know what you want and what you don`t want.</a:t>
            </a:r>
          </a:p>
          <a:p>
            <a:r>
              <a:rPr lang="en-US" sz="3200" dirty="0" smtClean="0"/>
              <a:t>Show and tell your students what you expect (want).</a:t>
            </a:r>
          </a:p>
          <a:p>
            <a:r>
              <a:rPr lang="en-US" sz="3200" dirty="0" smtClean="0"/>
              <a:t>When you get what you expect/ want, acknowledge (not praise) it.</a:t>
            </a:r>
          </a:p>
          <a:p>
            <a:r>
              <a:rPr lang="en-US" sz="3200" dirty="0" smtClean="0"/>
              <a:t>When you get something else, act quickly and appropriately.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596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3698" y="591642"/>
            <a:ext cx="8770573" cy="891169"/>
          </a:xfrm>
        </p:spPr>
        <p:txBody>
          <a:bodyPr/>
          <a:lstStyle/>
          <a:p>
            <a:r>
              <a:rPr lang="en-US" b="1" dirty="0" smtClean="0"/>
              <a:t>Teacher should </a:t>
            </a:r>
            <a:r>
              <a:rPr lang="is-IS" b="1" dirty="0" smtClean="0"/>
              <a:t>…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33698" y="2069260"/>
            <a:ext cx="4160520" cy="8239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Do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672844" y="2769182"/>
            <a:ext cx="4646140" cy="2779361"/>
          </a:xfrm>
        </p:spPr>
        <p:txBody>
          <a:bodyPr>
            <a:noAutofit/>
          </a:bodyPr>
          <a:lstStyle/>
          <a:p>
            <a:r>
              <a:rPr lang="en-US" sz="2800" dirty="0" smtClean="0"/>
              <a:t>Use different pedagogy </a:t>
            </a:r>
          </a:p>
          <a:p>
            <a:r>
              <a:rPr lang="en-US" sz="2800" dirty="0" smtClean="0"/>
              <a:t>Be Creative</a:t>
            </a:r>
          </a:p>
          <a:p>
            <a:r>
              <a:rPr lang="en-US" sz="2800" dirty="0" smtClean="0"/>
              <a:t>Set guidelines </a:t>
            </a:r>
          </a:p>
          <a:p>
            <a:r>
              <a:rPr lang="en-US" sz="2800" dirty="0" smtClean="0"/>
              <a:t>Use technology in class   </a:t>
            </a:r>
          </a:p>
          <a:p>
            <a:r>
              <a:rPr lang="en-US" sz="2800" dirty="0" smtClean="0"/>
              <a:t>( only for learning purpose)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543751" y="2146738"/>
            <a:ext cx="4160520" cy="8239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Don`t do</a:t>
            </a:r>
            <a:endParaRPr lang="en-US" sz="40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7094219" y="2645191"/>
            <a:ext cx="4978332" cy="2779361"/>
          </a:xfrm>
        </p:spPr>
        <p:txBody>
          <a:bodyPr>
            <a:noAutofit/>
          </a:bodyPr>
          <a:lstStyle/>
          <a:p>
            <a:r>
              <a:rPr lang="en-US" sz="2800" dirty="0" smtClean="0"/>
              <a:t>Don’t use same teaching style –its Boring</a:t>
            </a:r>
          </a:p>
          <a:p>
            <a:r>
              <a:rPr lang="en-US" sz="2800" dirty="0" smtClean="0"/>
              <a:t>Avoid Repetitive activities</a:t>
            </a:r>
          </a:p>
          <a:p>
            <a:r>
              <a:rPr lang="en-US" sz="2800" dirty="0" smtClean="0"/>
              <a:t>Don`t ignore it, In fact enforce them as a teacher with students</a:t>
            </a:r>
          </a:p>
          <a:p>
            <a:r>
              <a:rPr lang="en-US" sz="2800" dirty="0" smtClean="0"/>
              <a:t>Don`t just rely all the time on technology.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332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51" y="459478"/>
            <a:ext cx="9720649" cy="642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536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1248</TotalTime>
  <Words>363</Words>
  <Application>Microsoft Macintosh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Century Schoolbook</vt:lpstr>
      <vt:lpstr>Corbel</vt:lpstr>
      <vt:lpstr>Wingdings</vt:lpstr>
      <vt:lpstr>Feathered</vt:lpstr>
      <vt:lpstr>By:  Namrata    Verma </vt:lpstr>
      <vt:lpstr>My Question:</vt:lpstr>
      <vt:lpstr>PowerPoint Presentation</vt:lpstr>
      <vt:lpstr>Objectives of a well organized classroom</vt:lpstr>
      <vt:lpstr>PowerPoint Presentation</vt:lpstr>
      <vt:lpstr>PowerPoint Presentation</vt:lpstr>
      <vt:lpstr>Key fundamental for Teacher</vt:lpstr>
      <vt:lpstr>Teacher should …</vt:lpstr>
      <vt:lpstr>PowerPoint Presentation</vt:lpstr>
      <vt:lpstr>PowerPoint Presentation</vt:lpstr>
      <vt:lpstr>PowerPoint Presentation</vt:lpstr>
      <vt:lpstr>References: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By:  Namrata    Verma </dc:title>
  <dc:creator>nikky_9v@yahoo.com</dc:creator>
  <cp:lastModifiedBy>nikky_9v@yahoo.com</cp:lastModifiedBy>
  <cp:revision>24</cp:revision>
  <dcterms:created xsi:type="dcterms:W3CDTF">2016-01-19T05:07:30Z</dcterms:created>
  <dcterms:modified xsi:type="dcterms:W3CDTF">2016-01-21T07:55:25Z</dcterms:modified>
</cp:coreProperties>
</file>