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6" r:id="rId18"/>
    <p:sldId id="277" r:id="rId19"/>
    <p:sldId id="273" r:id="rId20"/>
    <p:sldId id="274" r:id="rId21"/>
    <p:sldId id="275" r:id="rId22"/>
    <p:sldId id="272"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100" d="100"/>
          <a:sy n="100" d="100"/>
        </p:scale>
        <p:origin x="816"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EE4FB-CE62-41B7-A2DB-988B5B726878}" type="datetimeFigureOut">
              <a:rPr lang="en-CA" smtClean="0"/>
              <a:t>2015-01-06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DB6F7-42EC-4C36-867E-89CD68A087FC}" type="slidenum">
              <a:rPr lang="en-CA" smtClean="0"/>
              <a:t>‹#›</a:t>
            </a:fld>
            <a:endParaRPr lang="en-CA"/>
          </a:p>
        </p:txBody>
      </p:sp>
    </p:spTree>
    <p:extLst>
      <p:ext uri="{BB962C8B-B14F-4D97-AF65-F5344CB8AC3E}">
        <p14:creationId xmlns:p14="http://schemas.microsoft.com/office/powerpoint/2010/main" val="20453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21E06C-D23B-448F-9FD2-2498EBF3697D}" type="slidenum">
              <a:rPr lang="en-US" altLang="en-US" sz="1200"/>
              <a:pPr/>
              <a:t>18</a:t>
            </a:fld>
            <a:endParaRPr lang="en-US" altLang="en-US" sz="120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3011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panose="020B0604020202020204" pitchFamily="34"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02E118-D9CC-4052-B417-1895A1C197B5}" type="slidenum">
              <a:rPr lang="en-US" altLang="en-US" sz="1200"/>
              <a:pPr/>
              <a:t>19</a:t>
            </a:fld>
            <a:endParaRPr lang="en-US" altLang="en-US" sz="1200"/>
          </a:p>
        </p:txBody>
      </p:sp>
    </p:spTree>
    <p:extLst>
      <p:ext uri="{BB962C8B-B14F-4D97-AF65-F5344CB8AC3E}">
        <p14:creationId xmlns:p14="http://schemas.microsoft.com/office/powerpoint/2010/main" val="35622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panose="020B060402020202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E04204-CAC7-4175-A000-0757628BEFA5}" type="slidenum">
              <a:rPr lang="en-US" altLang="en-US" sz="1200"/>
              <a:pPr/>
              <a:t>20</a:t>
            </a:fld>
            <a:endParaRPr lang="en-US" altLang="en-US" sz="1200"/>
          </a:p>
        </p:txBody>
      </p:sp>
    </p:spTree>
    <p:extLst>
      <p:ext uri="{BB962C8B-B14F-4D97-AF65-F5344CB8AC3E}">
        <p14:creationId xmlns:p14="http://schemas.microsoft.com/office/powerpoint/2010/main" val="87659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panose="020B0604020202020204" pitchFamily="34" charset="0"/>
              <a:ea typeface="ＭＳ Ｐゴシック" panose="020B0600070205080204"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8E2E05-3092-4042-B2E4-A08471C7D8D9}" type="slidenum">
              <a:rPr lang="en-US" altLang="en-US" sz="1200"/>
              <a:pPr/>
              <a:t>21</a:t>
            </a:fld>
            <a:endParaRPr lang="en-US" altLang="en-US" sz="1200"/>
          </a:p>
        </p:txBody>
      </p:sp>
    </p:spTree>
    <p:extLst>
      <p:ext uri="{BB962C8B-B14F-4D97-AF65-F5344CB8AC3E}">
        <p14:creationId xmlns:p14="http://schemas.microsoft.com/office/powerpoint/2010/main" val="281267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75E711D-82B6-4C12-9C5B-16A351B2524D}" type="datetimeFigureOut">
              <a:rPr lang="en-CA" smtClean="0"/>
              <a:t>2015-01-06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299476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75E711D-82B6-4C12-9C5B-16A351B2524D}" type="datetimeFigureOut">
              <a:rPr lang="en-CA" smtClean="0"/>
              <a:t>2015-01-06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252646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75E711D-82B6-4C12-9C5B-16A351B2524D}" type="datetimeFigureOut">
              <a:rPr lang="en-CA" smtClean="0"/>
              <a:t>2015-01-06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345803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75E711D-82B6-4C12-9C5B-16A351B2524D}" type="datetimeFigureOut">
              <a:rPr lang="en-CA" smtClean="0"/>
              <a:t>2015-01-06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135115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E711D-82B6-4C12-9C5B-16A351B2524D}" type="datetimeFigureOut">
              <a:rPr lang="en-CA" smtClean="0"/>
              <a:t>2015-01-06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178086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75E711D-82B6-4C12-9C5B-16A351B2524D}" type="datetimeFigureOut">
              <a:rPr lang="en-CA" smtClean="0"/>
              <a:t>2015-01-06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23850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75E711D-82B6-4C12-9C5B-16A351B2524D}" type="datetimeFigureOut">
              <a:rPr lang="en-CA" smtClean="0"/>
              <a:t>2015-01-06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188879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5E711D-82B6-4C12-9C5B-16A351B2524D}" type="datetimeFigureOut">
              <a:rPr lang="en-CA" smtClean="0"/>
              <a:t>2015-01-06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190603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E711D-82B6-4C12-9C5B-16A351B2524D}" type="datetimeFigureOut">
              <a:rPr lang="en-CA" smtClean="0"/>
              <a:t>2015-01-06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185776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E711D-82B6-4C12-9C5B-16A351B2524D}" type="datetimeFigureOut">
              <a:rPr lang="en-CA" smtClean="0"/>
              <a:t>2015-01-06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418492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E711D-82B6-4C12-9C5B-16A351B2524D}" type="datetimeFigureOut">
              <a:rPr lang="en-CA" smtClean="0"/>
              <a:t>2015-01-06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6A52CE-36FA-4F06-BBA8-D4410DE51615}" type="slidenum">
              <a:rPr lang="en-CA" smtClean="0"/>
              <a:t>‹#›</a:t>
            </a:fld>
            <a:endParaRPr lang="en-CA"/>
          </a:p>
        </p:txBody>
      </p:sp>
    </p:spTree>
    <p:extLst>
      <p:ext uri="{BB962C8B-B14F-4D97-AF65-F5344CB8AC3E}">
        <p14:creationId xmlns:p14="http://schemas.microsoft.com/office/powerpoint/2010/main" val="3981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E711D-82B6-4C12-9C5B-16A351B2524D}" type="datetimeFigureOut">
              <a:rPr lang="en-CA" smtClean="0"/>
              <a:t>2015-01-06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A52CE-36FA-4F06-BBA8-D4410DE51615}" type="slidenum">
              <a:rPr lang="en-CA" smtClean="0"/>
              <a:t>‹#›</a:t>
            </a:fld>
            <a:endParaRPr lang="en-CA"/>
          </a:p>
        </p:txBody>
      </p:sp>
    </p:spTree>
    <p:extLst>
      <p:ext uri="{BB962C8B-B14F-4D97-AF65-F5344CB8AC3E}">
        <p14:creationId xmlns:p14="http://schemas.microsoft.com/office/powerpoint/2010/main" val="294925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heoatmeal.com/comics/handshak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phandpr.org/" TargetMode="External"/><Relationship Id="rId2" Type="http://schemas.openxmlformats.org/officeDocument/2006/relationships/hyperlink" Target="http://normfriesen.info/" TargetMode="External"/><Relationship Id="rId1" Type="http://schemas.openxmlformats.org/officeDocument/2006/relationships/slideLayout" Target="../slideLayouts/slideLayout2.xml"/><Relationship Id="rId5" Type="http://schemas.openxmlformats.org/officeDocument/2006/relationships/hyperlink" Target="http://www.phenomenologyonline.com/" TargetMode="External"/><Relationship Id="rId4" Type="http://schemas.openxmlformats.org/officeDocument/2006/relationships/hyperlink" Target="http://ejournals.library.ualberta.ca/index.php/pandp/issue/archive"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phenomenologyonlin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Hermeneutic Phenomenological Research &amp; Writing: Intro</a:t>
            </a:r>
            <a:endParaRPr lang="en-CA" dirty="0"/>
          </a:p>
        </p:txBody>
      </p:sp>
      <p:sp>
        <p:nvSpPr>
          <p:cNvPr id="3" name="Subtitle 2"/>
          <p:cNvSpPr>
            <a:spLocks noGrp="1"/>
          </p:cNvSpPr>
          <p:nvPr>
            <p:ph type="subTitle" idx="1"/>
          </p:nvPr>
        </p:nvSpPr>
        <p:spPr/>
        <p:txBody>
          <a:bodyPr>
            <a:normAutofit lnSpcReduction="10000"/>
          </a:bodyPr>
          <a:lstStyle/>
          <a:p>
            <a:r>
              <a:rPr lang="en-CA" dirty="0" smtClean="0"/>
              <a:t>EDCP 585D – 032</a:t>
            </a:r>
          </a:p>
          <a:p>
            <a:r>
              <a:rPr lang="en-US" dirty="0" smtClean="0"/>
              <a:t>Semester II 2015</a:t>
            </a:r>
          </a:p>
          <a:p>
            <a:r>
              <a:rPr lang="en-US" dirty="0" smtClean="0"/>
              <a:t>January 7</a:t>
            </a:r>
            <a:endParaRPr lang="en-CA" dirty="0" smtClean="0"/>
          </a:p>
          <a:p>
            <a:r>
              <a:rPr lang="en-US" dirty="0" smtClean="0"/>
              <a:t>Norm Friesen</a:t>
            </a:r>
            <a:endParaRPr lang="en-CA" dirty="0"/>
          </a:p>
        </p:txBody>
      </p:sp>
    </p:spTree>
    <p:extLst>
      <p:ext uri="{BB962C8B-B14F-4D97-AF65-F5344CB8AC3E}">
        <p14:creationId xmlns:p14="http://schemas.microsoft.com/office/powerpoint/2010/main" val="130115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Hermeneutics</a:t>
            </a:r>
            <a:endParaRPr lang="en-CA" dirty="0"/>
          </a:p>
        </p:txBody>
      </p:sp>
      <p:sp>
        <p:nvSpPr>
          <p:cNvPr id="6" name="Content Placeholder 5"/>
          <p:cNvSpPr>
            <a:spLocks noGrp="1"/>
          </p:cNvSpPr>
          <p:nvPr>
            <p:ph idx="1"/>
          </p:nvPr>
        </p:nvSpPr>
        <p:spPr/>
        <p:txBody>
          <a:bodyPr>
            <a:normAutofit lnSpcReduction="10000"/>
          </a:bodyPr>
          <a:lstStyle/>
          <a:p>
            <a:pPr marL="0" indent="0">
              <a:buNone/>
            </a:pPr>
            <a:r>
              <a:rPr lang="en-US" altLang="en-US" b="1" dirty="0" smtClean="0">
                <a:latin typeface="Calibri Light" panose="020F0302020204030204" pitchFamily="34" charset="0"/>
              </a:rPr>
              <a:t>The art and science of interpretation</a:t>
            </a:r>
            <a:endParaRPr lang="en-US" altLang="en-US" dirty="0" smtClean="0">
              <a:latin typeface="Calibri Light" panose="020F0302020204030204" pitchFamily="34" charset="0"/>
            </a:endParaRPr>
          </a:p>
          <a:p>
            <a:r>
              <a:rPr lang="en-US" altLang="en-US" dirty="0" smtClean="0">
                <a:latin typeface="Calibri Light" panose="020F0302020204030204" pitchFamily="34" charset="0"/>
              </a:rPr>
              <a:t>a philosophical technique concerned with the interpretation and understanding of texts. </a:t>
            </a:r>
          </a:p>
          <a:p>
            <a:r>
              <a:rPr lang="en-US" altLang="en-US" dirty="0" smtClean="0">
                <a:latin typeface="Calibri Light" panose="020F0302020204030204" pitchFamily="34" charset="0"/>
              </a:rPr>
              <a:t>the theory of the interpretation and understanding of a text on the basis of the text itself</a:t>
            </a:r>
          </a:p>
          <a:p>
            <a:r>
              <a:rPr lang="en-US" altLang="en-US" dirty="0" smtClean="0">
                <a:latin typeface="Calibri Light" panose="020F0302020204030204" pitchFamily="34" charset="0"/>
              </a:rPr>
              <a:t>Hermeneutics follows a circle: moves from particular point or detail to the whole and back again to the detail. Or: from concrete to abstract.</a:t>
            </a:r>
          </a:p>
          <a:p>
            <a:r>
              <a:rPr lang="en-US" altLang="en-US" dirty="0" smtClean="0">
                <a:latin typeface="Calibri Light" panose="020F0302020204030204" pitchFamily="34" charset="0"/>
              </a:rPr>
              <a:t>Key text is: H.G. </a:t>
            </a:r>
            <a:r>
              <a:rPr lang="en-US" altLang="en-US" dirty="0" err="1" smtClean="0">
                <a:latin typeface="Calibri Light" panose="020F0302020204030204" pitchFamily="34" charset="0"/>
              </a:rPr>
              <a:t>Gadamer</a:t>
            </a:r>
            <a:r>
              <a:rPr lang="en-US" altLang="en-US" dirty="0" smtClean="0">
                <a:latin typeface="Calibri Light" panose="020F0302020204030204" pitchFamily="34" charset="0"/>
              </a:rPr>
              <a:t> (1960). </a:t>
            </a:r>
            <a:r>
              <a:rPr lang="en-US" altLang="en-US" i="1" dirty="0" smtClean="0">
                <a:latin typeface="Calibri Light" panose="020F0302020204030204" pitchFamily="34" charset="0"/>
              </a:rPr>
              <a:t>Truth and Method</a:t>
            </a:r>
            <a:r>
              <a:rPr lang="en-US" altLang="en-US" dirty="0" smtClean="0">
                <a:latin typeface="Calibri Light" panose="020F0302020204030204" pitchFamily="34" charset="0"/>
              </a:rPr>
              <a:t>.</a:t>
            </a:r>
          </a:p>
          <a:p>
            <a:r>
              <a:rPr lang="en-US" altLang="en-US" dirty="0" smtClean="0">
                <a:latin typeface="Calibri Light" panose="020F0302020204030204" pitchFamily="34" charset="0"/>
              </a:rPr>
              <a:t>Relationship to phenomenology first theorized explicitly by Heidegger, later by P. </a:t>
            </a:r>
            <a:r>
              <a:rPr lang="en-US" altLang="en-US" dirty="0" err="1" smtClean="0">
                <a:latin typeface="Calibri Light" panose="020F0302020204030204" pitchFamily="34" charset="0"/>
              </a:rPr>
              <a:t>Ricoeur</a:t>
            </a:r>
            <a:r>
              <a:rPr lang="en-US" altLang="en-US" dirty="0" smtClean="0">
                <a:latin typeface="Calibri Light" panose="020F0302020204030204" pitchFamily="34" charset="0"/>
              </a:rPr>
              <a:t>.</a:t>
            </a:r>
            <a:endParaRPr lang="en-US" altLang="en-US" dirty="0" smtClean="0">
              <a:latin typeface="Calibri Light" panose="020F0302020204030204" pitchFamily="34" charset="0"/>
            </a:endParaRPr>
          </a:p>
          <a:p>
            <a:endParaRPr lang="en-CA" dirty="0"/>
          </a:p>
        </p:txBody>
      </p:sp>
    </p:spTree>
    <p:extLst>
      <p:ext uri="{BB962C8B-B14F-4D97-AF65-F5344CB8AC3E}">
        <p14:creationId xmlns:p14="http://schemas.microsoft.com/office/powerpoint/2010/main" val="346222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Phenomenology</a:t>
            </a:r>
            <a:endParaRPr lang="en-CA" dirty="0"/>
          </a:p>
        </p:txBody>
      </p:sp>
      <p:sp>
        <p:nvSpPr>
          <p:cNvPr id="3" name="Content Placeholder 2"/>
          <p:cNvSpPr>
            <a:spLocks noGrp="1"/>
          </p:cNvSpPr>
          <p:nvPr>
            <p:ph idx="1"/>
          </p:nvPr>
        </p:nvSpPr>
        <p:spPr/>
        <p:txBody>
          <a:bodyPr>
            <a:normAutofit lnSpcReduction="10000"/>
          </a:bodyPr>
          <a:lstStyle/>
          <a:p>
            <a:r>
              <a:rPr lang="en-US" altLang="en-US" dirty="0" smtClean="0">
                <a:latin typeface="+mj-lt"/>
              </a:rPr>
              <a:t>Practices involved in education, nursing, care professions and other areas of work focus on qualitative aspects; on experience. </a:t>
            </a:r>
          </a:p>
          <a:p>
            <a:r>
              <a:rPr lang="en-US" altLang="en-US" dirty="0" smtClean="0">
                <a:latin typeface="+mj-lt"/>
              </a:rPr>
              <a:t>Phenomenology can be combined with many other discourses and traditions. E.g. Adorno and Foucault combine it with critical discourses; </a:t>
            </a:r>
            <a:r>
              <a:rPr lang="en-US" altLang="en-US" dirty="0" err="1">
                <a:latin typeface="+mj-lt"/>
              </a:rPr>
              <a:t>L</a:t>
            </a:r>
            <a:r>
              <a:rPr lang="en-US" altLang="en-US" dirty="0" err="1" smtClean="0">
                <a:latin typeface="+mj-lt"/>
              </a:rPr>
              <a:t>evinas</a:t>
            </a:r>
            <a:r>
              <a:rPr lang="en-US" altLang="en-US" dirty="0" smtClean="0">
                <a:latin typeface="+mj-lt"/>
              </a:rPr>
              <a:t> with ethical discourse; </a:t>
            </a:r>
            <a:r>
              <a:rPr lang="en-US" altLang="en-US" dirty="0" err="1" smtClean="0">
                <a:latin typeface="+mj-lt"/>
              </a:rPr>
              <a:t>Blanchot</a:t>
            </a:r>
            <a:r>
              <a:rPr lang="en-US" altLang="en-US" dirty="0" smtClean="0">
                <a:latin typeface="+mj-lt"/>
              </a:rPr>
              <a:t>, Barthes with literary discourse; </a:t>
            </a:r>
            <a:r>
              <a:rPr lang="en-US" altLang="en-US" dirty="0" err="1" smtClean="0">
                <a:latin typeface="+mj-lt"/>
              </a:rPr>
              <a:t>Mollenhauer</a:t>
            </a:r>
            <a:r>
              <a:rPr lang="en-US" altLang="en-US" dirty="0" smtClean="0">
                <a:latin typeface="+mj-lt"/>
              </a:rPr>
              <a:t> with education; </a:t>
            </a:r>
            <a:r>
              <a:rPr lang="en-US" altLang="en-US" dirty="0" err="1" smtClean="0">
                <a:latin typeface="+mj-lt"/>
              </a:rPr>
              <a:t>Ihde</a:t>
            </a:r>
            <a:r>
              <a:rPr lang="en-US" altLang="en-US" dirty="0" smtClean="0">
                <a:latin typeface="+mj-lt"/>
              </a:rPr>
              <a:t> with technology.</a:t>
            </a:r>
          </a:p>
          <a:p>
            <a:r>
              <a:rPr lang="en-US" altLang="en-US" dirty="0" smtClean="0">
                <a:latin typeface="+mj-lt"/>
              </a:rPr>
              <a:t>Provides </a:t>
            </a:r>
            <a:r>
              <a:rPr lang="en-US" altLang="en-US" dirty="0">
                <a:latin typeface="+mj-lt"/>
              </a:rPr>
              <a:t>insights into important aspects that are escape rational frameworks and other, qualitative methods</a:t>
            </a:r>
            <a:r>
              <a:rPr lang="en-US" altLang="en-US" dirty="0" smtClean="0">
                <a:latin typeface="+mj-lt"/>
              </a:rPr>
              <a:t>. (van </a:t>
            </a:r>
            <a:r>
              <a:rPr lang="en-US" altLang="en-US" dirty="0" err="1" smtClean="0">
                <a:latin typeface="+mj-lt"/>
              </a:rPr>
              <a:t>Manen</a:t>
            </a:r>
            <a:r>
              <a:rPr lang="en-US" altLang="en-US" dirty="0" smtClean="0">
                <a:latin typeface="+mj-lt"/>
              </a:rPr>
              <a:t>, 2011) </a:t>
            </a:r>
            <a:r>
              <a:rPr lang="en-US" altLang="en-US" dirty="0" err="1">
                <a:latin typeface="+mj-lt"/>
              </a:rPr>
              <a:t>E.g</a:t>
            </a:r>
            <a:r>
              <a:rPr lang="en-US" altLang="en-US" dirty="0">
                <a:latin typeface="+mj-lt"/>
              </a:rPr>
              <a:t>: </a:t>
            </a:r>
          </a:p>
          <a:p>
            <a:pPr lvl="1"/>
            <a:r>
              <a:rPr lang="en-US" altLang="en-US" dirty="0">
                <a:latin typeface="+mj-lt"/>
              </a:rPr>
              <a:t>What is it like to be tactful as a teacher?</a:t>
            </a:r>
          </a:p>
          <a:p>
            <a:pPr lvl="1"/>
            <a:r>
              <a:rPr lang="en-US" altLang="en-US" dirty="0">
                <a:latin typeface="+mj-lt"/>
              </a:rPr>
              <a:t>How can one create a “healing” atmosphere as a nurse?</a:t>
            </a:r>
          </a:p>
          <a:p>
            <a:pPr lvl="1"/>
            <a:r>
              <a:rPr lang="en-US" altLang="en-US" dirty="0">
                <a:latin typeface="+mj-lt"/>
              </a:rPr>
              <a:t>What is it like to do a dissection online vs. in a lab</a:t>
            </a:r>
            <a:r>
              <a:rPr lang="en-US" altLang="en-US" dirty="0" smtClean="0">
                <a:latin typeface="+mj-lt"/>
              </a:rPr>
              <a:t>?</a:t>
            </a:r>
            <a:endParaRPr lang="en-CA" dirty="0">
              <a:latin typeface="+mj-lt"/>
            </a:endParaRPr>
          </a:p>
        </p:txBody>
      </p:sp>
    </p:spTree>
    <p:extLst>
      <p:ext uri="{BB962C8B-B14F-4D97-AF65-F5344CB8AC3E}">
        <p14:creationId xmlns:p14="http://schemas.microsoft.com/office/powerpoint/2010/main" val="261493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Phenomenology as a Method</a:t>
            </a:r>
            <a:endParaRPr lang="en-CA" dirty="0"/>
          </a:p>
        </p:txBody>
      </p:sp>
      <p:sp>
        <p:nvSpPr>
          <p:cNvPr id="3" name="Content Placeholder 2"/>
          <p:cNvSpPr>
            <a:spLocks noGrp="1"/>
          </p:cNvSpPr>
          <p:nvPr>
            <p:ph idx="1"/>
          </p:nvPr>
        </p:nvSpPr>
        <p:spPr/>
        <p:txBody>
          <a:bodyPr/>
          <a:lstStyle/>
          <a:p>
            <a:r>
              <a:rPr lang="en-US" altLang="en-US" dirty="0" smtClean="0">
                <a:latin typeface="Calibri Light" panose="020F0302020204030204" pitchFamily="34" charset="0"/>
              </a:rPr>
              <a:t>No prescribed, ordered set of steps to be followed</a:t>
            </a:r>
          </a:p>
          <a:p>
            <a:r>
              <a:rPr lang="en-US" altLang="en-US" dirty="0" smtClean="0">
                <a:latin typeface="Calibri Light" panose="020F0302020204030204" pitchFamily="34" charset="0"/>
              </a:rPr>
              <a:t>Sensitive and adapted to the research subject matter and context</a:t>
            </a:r>
          </a:p>
          <a:p>
            <a:r>
              <a:rPr lang="en-US" altLang="en-US" dirty="0" smtClean="0">
                <a:latin typeface="Calibri Light" panose="020F0302020204030204" pitchFamily="34" charset="0"/>
              </a:rPr>
              <a:t>Range of choices and techniques to choose from; always personalized as a method</a:t>
            </a:r>
          </a:p>
          <a:p>
            <a:r>
              <a:rPr lang="en-US" altLang="en-US" dirty="0" smtClean="0">
                <a:latin typeface="Calibri Light" panose="020F0302020204030204" pitchFamily="34" charset="0"/>
              </a:rPr>
              <a:t>Naturalistic: “Unlike research approaches in other social sciences which may make use of experimental or artificially created test situations, human science wishes to meet human beings—men, women, children—there where they are naturally engaged in their worlds.” </a:t>
            </a:r>
            <a:endParaRPr lang="en-CA" altLang="en-US" dirty="0" smtClean="0">
              <a:latin typeface="Calibri Light" panose="020F0302020204030204" pitchFamily="34" charset="0"/>
            </a:endParaRPr>
          </a:p>
          <a:p>
            <a:endParaRPr lang="en-CA" dirty="0"/>
          </a:p>
        </p:txBody>
      </p:sp>
    </p:spTree>
    <p:extLst>
      <p:ext uri="{BB962C8B-B14F-4D97-AF65-F5344CB8AC3E}">
        <p14:creationId xmlns:p14="http://schemas.microsoft.com/office/powerpoint/2010/main" val="396301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Phenomenology as a Method</a:t>
            </a:r>
            <a:endParaRPr lang="en-CA" dirty="0"/>
          </a:p>
        </p:txBody>
      </p:sp>
      <p:sp>
        <p:nvSpPr>
          <p:cNvPr id="3" name="Content Placeholder 2"/>
          <p:cNvSpPr>
            <a:spLocks noGrp="1"/>
          </p:cNvSpPr>
          <p:nvPr>
            <p:ph idx="1"/>
          </p:nvPr>
        </p:nvSpPr>
        <p:spPr/>
        <p:txBody>
          <a:bodyPr>
            <a:normAutofit fontScale="92500"/>
          </a:bodyPr>
          <a:lstStyle/>
          <a:p>
            <a:pPr>
              <a:lnSpc>
                <a:spcPct val="110000"/>
              </a:lnSpc>
            </a:pPr>
            <a:r>
              <a:rPr lang="en-US" dirty="0" smtClean="0">
                <a:latin typeface="Calibri Light" panose="020F0302020204030204" pitchFamily="34" charset="0"/>
              </a:rPr>
              <a:t>Particularistic: “…</a:t>
            </a:r>
            <a:r>
              <a:rPr lang="en-US" altLang="en-US" dirty="0" smtClean="0">
                <a:latin typeface="Calibri Light" panose="020F0302020204030204" pitchFamily="34" charset="0"/>
              </a:rPr>
              <a:t>phenomenological research finds its point of departure in the </a:t>
            </a:r>
            <a:r>
              <a:rPr lang="en-US" altLang="en-US" i="1" dirty="0" smtClean="0">
                <a:latin typeface="Calibri Light" panose="020F0302020204030204" pitchFamily="34" charset="0"/>
              </a:rPr>
              <a:t>situation, </a:t>
            </a:r>
            <a:r>
              <a:rPr lang="en-US" altLang="en-US" dirty="0" smtClean="0">
                <a:latin typeface="Calibri Light" panose="020F0302020204030204" pitchFamily="34" charset="0"/>
              </a:rPr>
              <a:t>which for purpose of analysis, description, and interpretation functions as an exemplary nodal point of [embedded, situated] meanings”</a:t>
            </a:r>
          </a:p>
          <a:p>
            <a:pPr>
              <a:lnSpc>
                <a:spcPct val="110000"/>
              </a:lnSpc>
            </a:pPr>
            <a:r>
              <a:rPr lang="en-US" altLang="en-US" dirty="0">
                <a:latin typeface="Calibri Light" panose="020F0302020204030204" pitchFamily="34" charset="0"/>
              </a:rPr>
              <a:t>phenomenology </a:t>
            </a:r>
            <a:r>
              <a:rPr lang="en-US" altLang="en-US" b="1" dirty="0">
                <a:latin typeface="Calibri Light" panose="020F0302020204030204" pitchFamily="34" charset="0"/>
              </a:rPr>
              <a:t>cannot</a:t>
            </a:r>
            <a:r>
              <a:rPr lang="en-US" altLang="en-US" dirty="0">
                <a:latin typeface="Calibri Light" panose="020F0302020204030204" pitchFamily="34" charset="0"/>
              </a:rPr>
              <a:t> be used to show or prove… that one reading method is more </a:t>
            </a:r>
            <a:r>
              <a:rPr lang="en-US" altLang="en-US" i="1" dirty="0">
                <a:latin typeface="Calibri Light" panose="020F0302020204030204" pitchFamily="34" charset="0"/>
              </a:rPr>
              <a:t>effective </a:t>
            </a:r>
            <a:r>
              <a:rPr lang="en-US" altLang="en-US" dirty="0">
                <a:latin typeface="Calibri Light" panose="020F0302020204030204" pitchFamily="34" charset="0"/>
              </a:rPr>
              <a:t>than another reading method, or that certain instructional techniques produce higher achievement scores, and so forth. </a:t>
            </a:r>
            <a:endParaRPr lang="en-US" altLang="en-US" dirty="0" smtClean="0">
              <a:latin typeface="Calibri Light" panose="020F0302020204030204" pitchFamily="34" charset="0"/>
            </a:endParaRPr>
          </a:p>
          <a:p>
            <a:pPr>
              <a:lnSpc>
                <a:spcPct val="110000"/>
              </a:lnSpc>
            </a:pPr>
            <a:r>
              <a:rPr lang="en-US" altLang="en-US" dirty="0" smtClean="0">
                <a:latin typeface="Calibri Light" panose="020F0302020204030204" pitchFamily="34" charset="0"/>
              </a:rPr>
              <a:t>[</a:t>
            </a:r>
            <a:r>
              <a:rPr lang="en-US" altLang="en-US" dirty="0">
                <a:latin typeface="Calibri Light" panose="020F0302020204030204" pitchFamily="34" charset="0"/>
              </a:rPr>
              <a:t>It] does not allow for empirical generalizations, the production of law-like statements, or the establishment of functional relationships. The only generalization allowed by phenomenology is this: Never generalize! </a:t>
            </a:r>
            <a:endParaRPr lang="en-CA" altLang="en-US" dirty="0">
              <a:latin typeface="Calibri Light" panose="020F0302020204030204" pitchFamily="34" charset="0"/>
            </a:endParaRPr>
          </a:p>
          <a:p>
            <a:endParaRPr lang="en-CA" altLang="en-US" dirty="0" smtClean="0">
              <a:latin typeface="Calibri" panose="020F0502020204030204" pitchFamily="34" charset="0"/>
            </a:endParaRPr>
          </a:p>
          <a:p>
            <a:endParaRPr lang="en-CA" dirty="0"/>
          </a:p>
        </p:txBody>
      </p:sp>
    </p:spTree>
    <p:extLst>
      <p:ext uri="{BB962C8B-B14F-4D97-AF65-F5344CB8AC3E}">
        <p14:creationId xmlns:p14="http://schemas.microsoft.com/office/powerpoint/2010/main" val="1278410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77525" cy="1325563"/>
          </a:xfrm>
        </p:spPr>
        <p:txBody>
          <a:bodyPr/>
          <a:lstStyle/>
          <a:p>
            <a:r>
              <a:rPr lang="en-US" dirty="0" smtClean="0"/>
              <a:t>Descriptive, but not Ethnography or a “Case”</a:t>
            </a:r>
            <a:endParaRPr lang="en-CA" dirty="0"/>
          </a:p>
        </p:txBody>
      </p:sp>
      <p:sp>
        <p:nvSpPr>
          <p:cNvPr id="3" name="Content Placeholder 2"/>
          <p:cNvSpPr>
            <a:spLocks noGrp="1"/>
          </p:cNvSpPr>
          <p:nvPr>
            <p:ph idx="1"/>
          </p:nvPr>
        </p:nvSpPr>
        <p:spPr/>
        <p:txBody>
          <a:bodyPr>
            <a:normAutofit fontScale="92500"/>
          </a:bodyPr>
          <a:lstStyle/>
          <a:p>
            <a:pPr>
              <a:lnSpc>
                <a:spcPct val="110000"/>
              </a:lnSpc>
            </a:pPr>
            <a:r>
              <a:rPr lang="en-US" altLang="en-US" dirty="0" smtClean="0">
                <a:latin typeface="+mj-lt"/>
              </a:rPr>
              <a:t>“case studies &amp; ethnographies focus on a certain situation, a group, a culture, or an institutional location to study it for what goes on </a:t>
            </a:r>
            <a:r>
              <a:rPr lang="en-US" altLang="en-US" i="1" dirty="0" smtClean="0">
                <a:latin typeface="+mj-lt"/>
              </a:rPr>
              <a:t>there, </a:t>
            </a:r>
            <a:r>
              <a:rPr lang="en-US" altLang="en-US" dirty="0" smtClean="0">
                <a:latin typeface="+mj-lt"/>
              </a:rPr>
              <a:t>how </a:t>
            </a:r>
            <a:r>
              <a:rPr lang="en-US" altLang="en-US" i="1" dirty="0" smtClean="0">
                <a:latin typeface="+mj-lt"/>
              </a:rPr>
              <a:t>these </a:t>
            </a:r>
            <a:r>
              <a:rPr lang="en-US" altLang="en-US" dirty="0" smtClean="0">
                <a:latin typeface="+mj-lt"/>
              </a:rPr>
              <a:t>individuals or members of </a:t>
            </a:r>
            <a:r>
              <a:rPr lang="en-US" altLang="en-US" i="1" dirty="0" smtClean="0">
                <a:latin typeface="+mj-lt"/>
              </a:rPr>
              <a:t>this </a:t>
            </a:r>
            <a:r>
              <a:rPr lang="en-US" altLang="en-US" dirty="0" smtClean="0">
                <a:latin typeface="+mj-lt"/>
              </a:rPr>
              <a:t>group perceive things, and how they might differ in time and place from other such groups or situations.” </a:t>
            </a:r>
            <a:endParaRPr lang="en-CA" altLang="en-US" dirty="0" smtClean="0">
              <a:latin typeface="+mj-lt"/>
            </a:endParaRPr>
          </a:p>
          <a:p>
            <a:pPr>
              <a:lnSpc>
                <a:spcPct val="110000"/>
              </a:lnSpc>
            </a:pPr>
            <a:r>
              <a:rPr lang="en-US" altLang="en-US" dirty="0" smtClean="0">
                <a:latin typeface="+mj-lt"/>
              </a:rPr>
              <a:t>“it would be a misnomer to speak of "The Phenomenology of West Side High School," "The Phenomenology of Vancouver's China Town," "The Phenomenology of the Toronto Children's Hospital," etc. For this reason too, survey methods, statistical and other quantitative procedures are not the appropriate means of phenomenological human science research.” </a:t>
            </a:r>
            <a:endParaRPr lang="en-CA" altLang="en-US" dirty="0" smtClean="0">
              <a:latin typeface="+mj-lt"/>
            </a:endParaRPr>
          </a:p>
          <a:p>
            <a:endParaRPr lang="en-CA" dirty="0"/>
          </a:p>
        </p:txBody>
      </p:sp>
    </p:spTree>
    <p:extLst>
      <p:ext uri="{BB962C8B-B14F-4D97-AF65-F5344CB8AC3E}">
        <p14:creationId xmlns:p14="http://schemas.microsoft.com/office/powerpoint/2010/main" val="362424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final Meanings, but can be Validated</a:t>
            </a:r>
            <a:endParaRPr lang="en-CA" dirty="0"/>
          </a:p>
        </p:txBody>
      </p:sp>
      <p:sp>
        <p:nvSpPr>
          <p:cNvPr id="3" name="Content Placeholder 2"/>
          <p:cNvSpPr>
            <a:spLocks noGrp="1"/>
          </p:cNvSpPr>
          <p:nvPr>
            <p:ph idx="1"/>
          </p:nvPr>
        </p:nvSpPr>
        <p:spPr/>
        <p:txBody>
          <a:bodyPr/>
          <a:lstStyle/>
          <a:p>
            <a:r>
              <a:rPr lang="en-US" altLang="en-US" dirty="0" smtClean="0">
                <a:latin typeface="+mj-lt"/>
              </a:rPr>
              <a:t>To </a:t>
            </a:r>
            <a:r>
              <a:rPr lang="en-US" altLang="en-US" i="1" dirty="0" smtClean="0">
                <a:latin typeface="+mj-lt"/>
              </a:rPr>
              <a:t>do </a:t>
            </a:r>
            <a:r>
              <a:rPr lang="en-US" altLang="en-US" dirty="0" smtClean="0">
                <a:latin typeface="+mj-lt"/>
              </a:rPr>
              <a:t>hermeneutic phenomenology is to attempt to accomplish the impossible: to construct a full interpretive description of some aspect of the </a:t>
            </a:r>
            <a:r>
              <a:rPr lang="en-US" altLang="en-US" dirty="0" err="1" smtClean="0">
                <a:latin typeface="+mj-lt"/>
              </a:rPr>
              <a:t>lifeworld</a:t>
            </a:r>
            <a:r>
              <a:rPr lang="en-US" altLang="en-US" dirty="0" smtClean="0">
                <a:latin typeface="+mj-lt"/>
              </a:rPr>
              <a:t>, and yet to remain aware that lived life is always more complex than any explication of meaning can reveal. …complete reduction is impossible… full or final descriptions are unattainable.</a:t>
            </a:r>
            <a:endParaRPr lang="en-CA" altLang="en-US" dirty="0" smtClean="0">
              <a:latin typeface="+mj-lt"/>
            </a:endParaRPr>
          </a:p>
          <a:p>
            <a:r>
              <a:rPr lang="en-US" altLang="en-US" dirty="0" smtClean="0">
                <a:latin typeface="+mj-lt"/>
              </a:rPr>
              <a:t>In other words, </a:t>
            </a:r>
            <a:r>
              <a:rPr lang="en-US" altLang="en-US" i="1" dirty="0" smtClean="0">
                <a:latin typeface="+mj-lt"/>
              </a:rPr>
              <a:t>a good phenomenological description is collected by lived experience and recollects lived experience—is validated by lived experience and it validates lived experience. </a:t>
            </a:r>
            <a:r>
              <a:rPr lang="en-US" altLang="en-US" dirty="0" smtClean="0">
                <a:latin typeface="+mj-lt"/>
              </a:rPr>
              <a:t>This is sometimes termed the "validating circle of inquiry." </a:t>
            </a:r>
            <a:endParaRPr lang="en-CA" altLang="en-US" dirty="0" smtClean="0">
              <a:latin typeface="+mj-lt"/>
            </a:endParaRPr>
          </a:p>
        </p:txBody>
      </p:sp>
    </p:spTree>
    <p:extLst>
      <p:ext uri="{BB962C8B-B14F-4D97-AF65-F5344CB8AC3E}">
        <p14:creationId xmlns:p14="http://schemas.microsoft.com/office/powerpoint/2010/main" val="1987096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Relates to Practice</a:t>
            </a:r>
            <a:endParaRPr lang="en-CA" dirty="0"/>
          </a:p>
        </p:txBody>
      </p:sp>
      <p:sp>
        <p:nvSpPr>
          <p:cNvPr id="3" name="Content Placeholder 2"/>
          <p:cNvSpPr>
            <a:spLocks noGrp="1"/>
          </p:cNvSpPr>
          <p:nvPr>
            <p:ph idx="1"/>
          </p:nvPr>
        </p:nvSpPr>
        <p:spPr/>
        <p:txBody>
          <a:bodyPr/>
          <a:lstStyle/>
          <a:p>
            <a:r>
              <a:rPr lang="en-US" altLang="en-US" dirty="0" smtClean="0">
                <a:latin typeface="Calibri Light" panose="020F0302020204030204" pitchFamily="34" charset="0"/>
              </a:rPr>
              <a:t>Can sensitize to “non-cognitive” aspects of practice (situational wisdom; </a:t>
            </a:r>
            <a:r>
              <a:rPr lang="en-US" altLang="en-US" dirty="0" err="1" smtClean="0">
                <a:latin typeface="Calibri Light" panose="020F0302020204030204" pitchFamily="34" charset="0"/>
              </a:rPr>
              <a:t>Phronesis</a:t>
            </a:r>
            <a:r>
              <a:rPr lang="en-US" altLang="en-US" dirty="0" smtClean="0">
                <a:latin typeface="Calibri Light" panose="020F0302020204030204" pitchFamily="34" charset="0"/>
              </a:rPr>
              <a:t>)</a:t>
            </a:r>
          </a:p>
          <a:p>
            <a:r>
              <a:rPr lang="en-US" altLang="en-US" dirty="0" smtClean="0">
                <a:latin typeface="Calibri Light" panose="020F0302020204030204" pitchFamily="34" charset="0"/>
              </a:rPr>
              <a:t>So for us the theoretical practice of phenomenological research stands in the service of the mundane practice of pedagogy </a:t>
            </a:r>
          </a:p>
          <a:p>
            <a:r>
              <a:rPr lang="en-US" altLang="en-US" dirty="0" smtClean="0">
                <a:latin typeface="Calibri Light" panose="020F0302020204030204" pitchFamily="34" charset="0"/>
              </a:rPr>
              <a:t>E.g. we must act responsibly and responsively in all our relations with children, with youth, or with those to whom we stand in a pedagogical relationship. </a:t>
            </a:r>
          </a:p>
          <a:p>
            <a:r>
              <a:rPr lang="en-US" altLang="en-US" dirty="0" smtClean="0">
                <a:latin typeface="Calibri Light" panose="020F0302020204030204" pitchFamily="34" charset="0"/>
              </a:rPr>
              <a:t>Drills down into a particular experience, as it may be shared by a number of those in a role or situation. This is otherwise often ignored.</a:t>
            </a:r>
            <a:endParaRPr lang="en-CA" altLang="en-US" dirty="0" smtClean="0">
              <a:latin typeface="Calibri Light" panose="020F0302020204030204" pitchFamily="34" charset="0"/>
            </a:endParaRPr>
          </a:p>
          <a:p>
            <a:endParaRPr lang="en-CA" dirty="0"/>
          </a:p>
        </p:txBody>
      </p:sp>
    </p:spTree>
    <p:extLst>
      <p:ext uri="{BB962C8B-B14F-4D97-AF65-F5344CB8AC3E}">
        <p14:creationId xmlns:p14="http://schemas.microsoft.com/office/powerpoint/2010/main" val="3870665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Shaking Hands…</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1094365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eaLnBrk="1" hangingPunct="1"/>
            <a:r>
              <a:rPr lang="en-US" altLang="en-US" smtClean="0">
                <a:latin typeface="Calibri" panose="020F0502020204030204" pitchFamily="34" charset="0"/>
              </a:rPr>
              <a:t>Shaking Hands</a:t>
            </a:r>
          </a:p>
        </p:txBody>
      </p:sp>
      <p:sp>
        <p:nvSpPr>
          <p:cNvPr id="4099" name="Rectangle 1027"/>
          <p:cNvSpPr>
            <a:spLocks noGrp="1" noChangeArrowheads="1"/>
          </p:cNvSpPr>
          <p:nvPr>
            <p:ph type="body" idx="1"/>
          </p:nvPr>
        </p:nvSpPr>
        <p:spPr/>
        <p:txBody>
          <a:bodyPr/>
          <a:lstStyle/>
          <a:p>
            <a:pPr eaLnBrk="1" hangingPunct="1"/>
            <a:r>
              <a:rPr lang="en-US" altLang="en-US">
                <a:latin typeface="Calibri" panose="020F0502020204030204" pitchFamily="34" charset="0"/>
              </a:rPr>
              <a:t>Share something</a:t>
            </a:r>
          </a:p>
          <a:p>
            <a:pPr eaLnBrk="1" hangingPunct="1"/>
            <a:r>
              <a:rPr lang="en-US" altLang="en-US">
                <a:latin typeface="Calibri" panose="020F0502020204030204" pitchFamily="34" charset="0"/>
              </a:rPr>
              <a:t>Sometimes “automatic” &amp; habitual</a:t>
            </a:r>
          </a:p>
          <a:p>
            <a:pPr lvl="1" eaLnBrk="1" hangingPunct="1"/>
            <a:r>
              <a:rPr lang="en-US" altLang="en-US">
                <a:latin typeface="Calibri" panose="020F0502020204030204" pitchFamily="34" charset="0"/>
              </a:rPr>
              <a:t>If hand or eye are “wrong” then we “experience” it</a:t>
            </a:r>
          </a:p>
          <a:p>
            <a:pPr eaLnBrk="1" hangingPunct="1"/>
            <a:r>
              <a:rPr lang="en-US" altLang="en-US">
                <a:latin typeface="Calibri" panose="020F0502020204030204" pitchFamily="34" charset="0"/>
              </a:rPr>
              <a:t>Come closer physically; touch, physical</a:t>
            </a:r>
          </a:p>
          <a:p>
            <a:pPr eaLnBrk="1" hangingPunct="1"/>
            <a:r>
              <a:rPr lang="en-US" altLang="en-US">
                <a:latin typeface="Calibri" panose="020F0502020204030204" pitchFamily="34" charset="0"/>
              </a:rPr>
              <a:t>Characteristics of the “grip”</a:t>
            </a:r>
          </a:p>
          <a:p>
            <a:pPr eaLnBrk="1" hangingPunct="1"/>
            <a:r>
              <a:rPr lang="en-US" altLang="en-US">
                <a:latin typeface="Calibri" panose="020F0502020204030204" pitchFamily="34" charset="0"/>
              </a:rPr>
              <a:t>Respectful attention</a:t>
            </a:r>
          </a:p>
          <a:p>
            <a:pPr eaLnBrk="1" hangingPunct="1"/>
            <a:r>
              <a:rPr lang="en-US" altLang="en-US">
                <a:latin typeface="Calibri" panose="020F0502020204030204" pitchFamily="34" charset="0"/>
              </a:rPr>
              <a:t>Eye contact is important</a:t>
            </a:r>
            <a:br>
              <a:rPr lang="en-US" altLang="en-US">
                <a:latin typeface="Calibri" panose="020F0502020204030204" pitchFamily="34" charset="0"/>
              </a:rPr>
            </a:br>
            <a:r>
              <a:rPr lang="en-US" altLang="en-US">
                <a:latin typeface="Calibri" panose="020F0502020204030204" pitchFamily="34" charset="0"/>
              </a:rPr>
              <a:t/>
            </a:r>
            <a:br>
              <a:rPr lang="en-US" altLang="en-US">
                <a:latin typeface="Calibri" panose="020F0502020204030204" pitchFamily="34" charset="0"/>
              </a:rPr>
            </a:br>
            <a:r>
              <a:rPr lang="en-US" altLang="en-US" sz="2000">
                <a:latin typeface="Calibri" panose="020F0502020204030204" pitchFamily="34" charset="0"/>
              </a:rPr>
              <a:t>(from: Max van Manen)</a:t>
            </a:r>
          </a:p>
        </p:txBody>
      </p:sp>
    </p:spTree>
    <p:extLst>
      <p:ext uri="{BB962C8B-B14F-4D97-AF65-F5344CB8AC3E}">
        <p14:creationId xmlns:p14="http://schemas.microsoft.com/office/powerpoint/2010/main" val="905603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a:extLst>
              <a:ext uri="{28A0092B-C50C-407E-A947-70E740481C1C}">
                <a14:useLocalDpi xmlns:a14="http://schemas.microsoft.com/office/drawing/2010/main" val="0"/>
              </a:ext>
            </a:extLst>
          </a:blip>
          <a:srcRect l="28125" t="48000" r="39375" b="6709"/>
          <a:stretch>
            <a:fillRect/>
          </a:stretch>
        </p:blipFill>
        <p:spPr bwMode="auto">
          <a:xfrm>
            <a:off x="6172200" y="2209800"/>
            <a:ext cx="46370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pPr eaLnBrk="1" hangingPunct="1"/>
            <a:endParaRPr lang="en-CA" altLang="en-US" smtClean="0"/>
          </a:p>
        </p:txBody>
      </p:sp>
      <p:sp>
        <p:nvSpPr>
          <p:cNvPr id="22532" name="Content Placeholder 2"/>
          <p:cNvSpPr>
            <a:spLocks noGrp="1"/>
          </p:cNvSpPr>
          <p:nvPr>
            <p:ph idx="1"/>
          </p:nvPr>
        </p:nvSpPr>
        <p:spPr/>
        <p:txBody>
          <a:bodyPr/>
          <a:lstStyle/>
          <a:p>
            <a:pPr eaLnBrk="1" hangingPunct="1"/>
            <a:endParaRPr lang="en-CA" altLang="en-US" smtClean="0"/>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l="25000" t="14000" r="37500" b="50999"/>
          <a:stretch>
            <a:fillRect/>
          </a:stretch>
        </p:blipFill>
        <p:spPr bwMode="auto">
          <a:xfrm>
            <a:off x="1524000" y="0"/>
            <a:ext cx="5486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5"/>
          <p:cNvSpPr txBox="1">
            <a:spLocks noChangeArrowheads="1"/>
          </p:cNvSpPr>
          <p:nvPr/>
        </p:nvSpPr>
        <p:spPr bwMode="auto">
          <a:xfrm>
            <a:off x="2209800" y="5200650"/>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altLang="en-US"/>
              <a:t>The 9 Types of Crappy </a:t>
            </a:r>
          </a:p>
          <a:p>
            <a:r>
              <a:rPr lang="en-CA" altLang="en-US"/>
              <a:t>Handshakes - The Oatmeal</a:t>
            </a:r>
          </a:p>
          <a:p>
            <a:r>
              <a:rPr lang="en-CA" altLang="en-US">
                <a:hlinkClick r:id="rId4"/>
              </a:rPr>
              <a:t>http://theoatmeal.com/comics/handshakes</a:t>
            </a:r>
            <a:r>
              <a:rPr lang="en-CA" altLang="en-US"/>
              <a:t> </a:t>
            </a:r>
          </a:p>
        </p:txBody>
      </p:sp>
    </p:spTree>
    <p:extLst>
      <p:ext uri="{BB962C8B-B14F-4D97-AF65-F5344CB8AC3E}">
        <p14:creationId xmlns:p14="http://schemas.microsoft.com/office/powerpoint/2010/main" val="4148338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CA" dirty="0"/>
          </a:p>
        </p:txBody>
      </p:sp>
      <p:sp>
        <p:nvSpPr>
          <p:cNvPr id="3" name="Content Placeholder 2"/>
          <p:cNvSpPr>
            <a:spLocks noGrp="1"/>
          </p:cNvSpPr>
          <p:nvPr>
            <p:ph idx="1"/>
          </p:nvPr>
        </p:nvSpPr>
        <p:spPr/>
        <p:txBody>
          <a:bodyPr/>
          <a:lstStyle/>
          <a:p>
            <a:r>
              <a:rPr lang="en-US" dirty="0" smtClean="0"/>
              <a:t>Introductions</a:t>
            </a:r>
          </a:p>
          <a:p>
            <a:r>
              <a:rPr lang="en-US" dirty="0" smtClean="0"/>
              <a:t>Purpose of Course</a:t>
            </a:r>
          </a:p>
          <a:p>
            <a:r>
              <a:rPr lang="en-US" dirty="0" smtClean="0"/>
              <a:t>Organization of course</a:t>
            </a:r>
          </a:p>
          <a:p>
            <a:r>
              <a:rPr lang="en-US" dirty="0" smtClean="0"/>
              <a:t>Assignments</a:t>
            </a:r>
          </a:p>
          <a:p>
            <a:r>
              <a:rPr lang="en-US" dirty="0" smtClean="0"/>
              <a:t>Readings and Sources</a:t>
            </a:r>
          </a:p>
          <a:p>
            <a:r>
              <a:rPr lang="en-US" dirty="0" smtClean="0"/>
              <a:t>What are phenomenology &amp; hermeneutics?</a:t>
            </a:r>
          </a:p>
          <a:p>
            <a:r>
              <a:rPr lang="en-US" dirty="0" smtClean="0"/>
              <a:t>“Hand shake” Exercise</a:t>
            </a:r>
          </a:p>
          <a:p>
            <a:endParaRPr lang="en-CA" dirty="0"/>
          </a:p>
        </p:txBody>
      </p:sp>
    </p:spTree>
    <p:extLst>
      <p:ext uri="{BB962C8B-B14F-4D97-AF65-F5344CB8AC3E}">
        <p14:creationId xmlns:p14="http://schemas.microsoft.com/office/powerpoint/2010/main" val="2657727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CA" altLang="en-US" smtClean="0"/>
          </a:p>
        </p:txBody>
      </p:sp>
      <p:sp>
        <p:nvSpPr>
          <p:cNvPr id="23555" name="Content Placeholder 2"/>
          <p:cNvSpPr>
            <a:spLocks noGrp="1"/>
          </p:cNvSpPr>
          <p:nvPr>
            <p:ph idx="1"/>
          </p:nvPr>
        </p:nvSpPr>
        <p:spPr/>
        <p:txBody>
          <a:bodyPr/>
          <a:lstStyle/>
          <a:p>
            <a:pPr eaLnBrk="1" hangingPunct="1"/>
            <a:endParaRPr lang="en-CA" altLang="en-US" smtClean="0"/>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l="25626" t="14999" r="41251" b="38000"/>
          <a:stretch>
            <a:fillRect/>
          </a:stretch>
        </p:blipFill>
        <p:spPr bwMode="auto">
          <a:xfrm>
            <a:off x="1752600" y="304800"/>
            <a:ext cx="403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noChangeArrowheads="1"/>
          </p:cNvPicPr>
          <p:nvPr/>
        </p:nvPicPr>
        <p:blipFill>
          <a:blip r:embed="rId4">
            <a:extLst>
              <a:ext uri="{28A0092B-C50C-407E-A947-70E740481C1C}">
                <a14:useLocalDpi xmlns:a14="http://schemas.microsoft.com/office/drawing/2010/main" val="0"/>
              </a:ext>
            </a:extLst>
          </a:blip>
          <a:srcRect l="23750" t="24001" r="37500" b="16000"/>
          <a:stretch>
            <a:fillRect/>
          </a:stretch>
        </p:blipFill>
        <p:spPr bwMode="auto">
          <a:xfrm>
            <a:off x="5943600" y="1295400"/>
            <a:ext cx="472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
          <p:cNvPicPr>
            <a:picLocks noChangeAspect="1" noChangeArrowheads="1"/>
          </p:cNvPicPr>
          <p:nvPr/>
        </p:nvPicPr>
        <p:blipFill>
          <a:blip r:embed="rId5">
            <a:extLst>
              <a:ext uri="{28A0092B-C50C-407E-A947-70E740481C1C}">
                <a14:useLocalDpi xmlns:a14="http://schemas.microsoft.com/office/drawing/2010/main" val="0"/>
              </a:ext>
            </a:extLst>
          </a:blip>
          <a:srcRect l="23125" t="14999" r="39999" b="48000"/>
          <a:stretch>
            <a:fillRect/>
          </a:stretch>
        </p:blipFill>
        <p:spPr bwMode="auto">
          <a:xfrm>
            <a:off x="1905000" y="40386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CA" altLang="en-US" smtClean="0"/>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l="25626" t="17999" r="41875" b="39999"/>
          <a:stretch>
            <a:fillRect/>
          </a:stretch>
        </p:blipFill>
        <p:spPr bwMode="auto">
          <a:xfrm>
            <a:off x="1905000" y="304800"/>
            <a:ext cx="396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p:cNvPicPr>
            <a:picLocks noChangeAspect="1" noChangeArrowheads="1"/>
          </p:cNvPicPr>
          <p:nvPr/>
        </p:nvPicPr>
        <p:blipFill>
          <a:blip r:embed="rId4">
            <a:extLst>
              <a:ext uri="{28A0092B-C50C-407E-A947-70E740481C1C}">
                <a14:useLocalDpi xmlns:a14="http://schemas.microsoft.com/office/drawing/2010/main" val="0"/>
              </a:ext>
            </a:extLst>
          </a:blip>
          <a:srcRect l="21249" t="12000" r="41875" b="45000"/>
          <a:stretch>
            <a:fillRect/>
          </a:stretch>
        </p:blipFill>
        <p:spPr bwMode="auto">
          <a:xfrm>
            <a:off x="6172200" y="35814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19907" t="44444" r="41898" b="7407"/>
          <a:stretch>
            <a:fillRect/>
          </a:stretch>
        </p:blipFill>
        <p:spPr>
          <a:xfrm>
            <a:off x="1981201" y="3276600"/>
            <a:ext cx="4545013" cy="3581400"/>
          </a:xfrm>
          <a:noFill/>
        </p:spPr>
      </p:pic>
      <p:pic>
        <p:nvPicPr>
          <p:cNvPr id="24582" name="Picture 4"/>
          <p:cNvPicPr>
            <a:picLocks noChangeAspect="1" noChangeArrowheads="1"/>
          </p:cNvPicPr>
          <p:nvPr/>
        </p:nvPicPr>
        <p:blipFill>
          <a:blip r:embed="rId6">
            <a:extLst>
              <a:ext uri="{28A0092B-C50C-407E-A947-70E740481C1C}">
                <a14:useLocalDpi xmlns:a14="http://schemas.microsoft.com/office/drawing/2010/main" val="0"/>
              </a:ext>
            </a:extLst>
          </a:blip>
          <a:srcRect l="21249" t="55000" r="38126" b="3000"/>
          <a:stretch>
            <a:fillRect/>
          </a:stretch>
        </p:blipFill>
        <p:spPr bwMode="auto">
          <a:xfrm>
            <a:off x="5715000" y="0"/>
            <a:ext cx="4953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527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Anecdotes – Examples: name forgetting</a:t>
            </a:r>
            <a:endParaRPr lang="en-CA" dirty="0"/>
          </a:p>
        </p:txBody>
      </p:sp>
      <p:sp>
        <p:nvSpPr>
          <p:cNvPr id="3" name="Content Placeholder 2"/>
          <p:cNvSpPr>
            <a:spLocks noGrp="1"/>
          </p:cNvSpPr>
          <p:nvPr>
            <p:ph idx="1"/>
          </p:nvPr>
        </p:nvSpPr>
        <p:spPr>
          <a:xfrm>
            <a:off x="838200" y="1866899"/>
            <a:ext cx="10515600" cy="4772026"/>
          </a:xfrm>
        </p:spPr>
        <p:txBody>
          <a:bodyPr>
            <a:normAutofit fontScale="85000" lnSpcReduction="20000"/>
          </a:bodyPr>
          <a:lstStyle/>
          <a:p>
            <a:pPr>
              <a:lnSpc>
                <a:spcPct val="120000"/>
              </a:lnSpc>
              <a:spcBef>
                <a:spcPts val="600"/>
              </a:spcBef>
              <a:buNone/>
            </a:pPr>
            <a:r>
              <a:rPr lang="en-US" altLang="en-US" dirty="0" smtClean="0">
                <a:latin typeface="Calibri" panose="020F0502020204030204" pitchFamily="34" charset="0"/>
              </a:rPr>
              <a:t>As I sat down behind my polished, glass-covered desk, a brightly dressed woman approached.</a:t>
            </a:r>
            <a:endParaRPr lang="en-CA" altLang="en-US" dirty="0" smtClean="0">
              <a:latin typeface="Calibri" panose="020F0502020204030204" pitchFamily="34" charset="0"/>
            </a:endParaRPr>
          </a:p>
          <a:p>
            <a:pPr>
              <a:lnSpc>
                <a:spcPct val="120000"/>
              </a:lnSpc>
              <a:spcBef>
                <a:spcPts val="600"/>
              </a:spcBef>
              <a:buNone/>
            </a:pPr>
            <a:r>
              <a:rPr lang="en-US" altLang="en-US" dirty="0" smtClean="0">
                <a:latin typeface="Calibri" panose="020F0502020204030204" pitchFamily="34" charset="0"/>
              </a:rPr>
              <a:t>"Yes?" I greeted her. "How may I help you?"</a:t>
            </a:r>
            <a:endParaRPr lang="en-CA" altLang="en-US" dirty="0" smtClean="0">
              <a:latin typeface="Calibri" panose="020F0502020204030204" pitchFamily="34" charset="0"/>
            </a:endParaRPr>
          </a:p>
          <a:p>
            <a:pPr>
              <a:lnSpc>
                <a:spcPct val="120000"/>
              </a:lnSpc>
              <a:spcBef>
                <a:spcPts val="600"/>
              </a:spcBef>
              <a:buNone/>
            </a:pPr>
            <a:r>
              <a:rPr lang="en-US" altLang="en-US" dirty="0" smtClean="0">
                <a:latin typeface="Calibri" panose="020F0502020204030204" pitchFamily="34" charset="0"/>
              </a:rPr>
              <a:t>"Diane!" the woman paused in obvious surprise.</a:t>
            </a:r>
            <a:endParaRPr lang="en-CA" altLang="en-US" dirty="0" smtClean="0">
              <a:latin typeface="Calibri" panose="020F0502020204030204" pitchFamily="34" charset="0"/>
            </a:endParaRPr>
          </a:p>
          <a:p>
            <a:pPr>
              <a:lnSpc>
                <a:spcPct val="120000"/>
              </a:lnSpc>
              <a:spcBef>
                <a:spcPts val="600"/>
              </a:spcBef>
              <a:buNone/>
            </a:pPr>
            <a:r>
              <a:rPr lang="en-US" altLang="en-US" dirty="0" smtClean="0">
                <a:latin typeface="Calibri" panose="020F0502020204030204" pitchFamily="34" charset="0"/>
              </a:rPr>
              <a:t>"Whatever do you mean?"</a:t>
            </a:r>
            <a:endParaRPr lang="en-CA" altLang="en-US" dirty="0" smtClean="0">
              <a:latin typeface="Calibri" panose="020F0502020204030204" pitchFamily="34" charset="0"/>
            </a:endParaRPr>
          </a:p>
          <a:p>
            <a:pPr>
              <a:lnSpc>
                <a:spcPct val="120000"/>
              </a:lnSpc>
              <a:spcBef>
                <a:spcPts val="600"/>
              </a:spcBef>
              <a:buNone/>
            </a:pPr>
            <a:r>
              <a:rPr lang="en-US" altLang="en-US" dirty="0" smtClean="0">
                <a:latin typeface="Calibri" panose="020F0502020204030204" pitchFamily="34" charset="0"/>
              </a:rPr>
              <a:t>I felt a throbbing in my chest as I realized the woman thought we knew each other, and on first-name basis.</a:t>
            </a:r>
            <a:endParaRPr lang="en-CA" altLang="en-US" dirty="0" smtClean="0">
              <a:latin typeface="Calibri" panose="020F0502020204030204" pitchFamily="34" charset="0"/>
            </a:endParaRPr>
          </a:p>
          <a:p>
            <a:pPr>
              <a:lnSpc>
                <a:spcPct val="120000"/>
              </a:lnSpc>
              <a:spcBef>
                <a:spcPts val="600"/>
              </a:spcBef>
              <a:buNone/>
            </a:pPr>
            <a:r>
              <a:rPr lang="en-US" altLang="en-US" dirty="0" smtClean="0">
                <a:latin typeface="Calibri" panose="020F0502020204030204" pitchFamily="34" charset="0"/>
              </a:rPr>
              <a:t>But who was she?</a:t>
            </a:r>
            <a:endParaRPr lang="en-CA" altLang="en-US" dirty="0" smtClean="0">
              <a:latin typeface="Calibri" panose="020F0502020204030204" pitchFamily="34" charset="0"/>
            </a:endParaRPr>
          </a:p>
          <a:p>
            <a:pPr>
              <a:lnSpc>
                <a:spcPct val="120000"/>
              </a:lnSpc>
              <a:spcBef>
                <a:spcPts val="600"/>
              </a:spcBef>
              <a:buNone/>
            </a:pPr>
            <a:r>
              <a:rPr lang="en-US" altLang="en-US" dirty="0" smtClean="0">
                <a:latin typeface="Calibri" panose="020F0502020204030204" pitchFamily="34" charset="0"/>
              </a:rPr>
              <a:t>Staring at me intently, the woman placed a sealed payroll envelope in front of me.</a:t>
            </a:r>
            <a:endParaRPr lang="en-CA" altLang="en-US" dirty="0" smtClean="0">
              <a:latin typeface="Calibri" panose="020F0502020204030204" pitchFamily="34" charset="0"/>
            </a:endParaRPr>
          </a:p>
          <a:p>
            <a:pPr>
              <a:lnSpc>
                <a:spcPct val="120000"/>
              </a:lnSpc>
              <a:spcBef>
                <a:spcPts val="600"/>
              </a:spcBef>
              <a:buNone/>
            </a:pPr>
            <a:r>
              <a:rPr lang="en-US" altLang="en-US" dirty="0" smtClean="0">
                <a:latin typeface="Calibri" panose="020F0502020204030204" pitchFamily="34" charset="0"/>
              </a:rPr>
              <a:t>"Payroll came while you were delivering the brief transcript," the woman said slowly. "I took your paycheck for you" (</a:t>
            </a:r>
            <a:r>
              <a:rPr lang="en-US" altLang="en-US" dirty="0" err="1" smtClean="0">
                <a:latin typeface="Calibri" panose="020F0502020204030204" pitchFamily="34" charset="0"/>
              </a:rPr>
              <a:t>McGowin</a:t>
            </a:r>
            <a:r>
              <a:rPr lang="en-US" altLang="en-US" dirty="0" smtClean="0">
                <a:latin typeface="Calibri" panose="020F0502020204030204" pitchFamily="34" charset="0"/>
              </a:rPr>
              <a:t>, 1993, p. 18).</a:t>
            </a:r>
            <a:endParaRPr lang="en-CA" altLang="en-US" dirty="0" smtClean="0">
              <a:latin typeface="Calibri" panose="020F0502020204030204" pitchFamily="34" charset="0"/>
            </a:endParaRPr>
          </a:p>
          <a:p>
            <a:endParaRPr lang="en-CA" dirty="0"/>
          </a:p>
        </p:txBody>
      </p:sp>
    </p:spTree>
    <p:extLst>
      <p:ext uri="{BB962C8B-B14F-4D97-AF65-F5344CB8AC3E}">
        <p14:creationId xmlns:p14="http://schemas.microsoft.com/office/powerpoint/2010/main" val="1733977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Anecdote – Pedagogical Glance</a:t>
            </a:r>
            <a:endParaRPr lang="en-CA" dirty="0"/>
          </a:p>
        </p:txBody>
      </p:sp>
      <p:sp>
        <p:nvSpPr>
          <p:cNvPr id="3" name="Content Placeholder 2"/>
          <p:cNvSpPr>
            <a:spLocks noGrp="1"/>
          </p:cNvSpPr>
          <p:nvPr>
            <p:ph idx="1"/>
          </p:nvPr>
        </p:nvSpPr>
        <p:spPr/>
        <p:txBody>
          <a:bodyPr/>
          <a:lstStyle/>
          <a:p>
            <a:pPr marL="0" indent="0">
              <a:lnSpc>
                <a:spcPct val="100000"/>
              </a:lnSpc>
              <a:buNone/>
            </a:pPr>
            <a:r>
              <a:rPr lang="en-CA" dirty="0">
                <a:latin typeface="Calibri Light" panose="020F0302020204030204" pitchFamily="34" charset="0"/>
              </a:rPr>
              <a:t>When my answer is wrong, I know it immediately because my teacher, Per, looks at me with this particular humorous glance and says, after just a tiny little pause: “Yes…?” Then I understand that he wants me to give the question a second thought. He just leans back comfortably and waits. That’s why I like him so much. I feel relaxed and smart with him. </a:t>
            </a:r>
          </a:p>
          <a:p>
            <a:pPr marL="0" indent="0">
              <a:lnSpc>
                <a:spcPct val="100000"/>
              </a:lnSpc>
              <a:buNone/>
            </a:pPr>
            <a:r>
              <a:rPr lang="en-CA" dirty="0">
                <a:latin typeface="Calibri Light" panose="020F0302020204030204" pitchFamily="34" charset="0"/>
              </a:rPr>
              <a:t> </a:t>
            </a:r>
            <a:r>
              <a:rPr lang="en-CA" dirty="0" smtClean="0">
                <a:latin typeface="Calibri Light" panose="020F0302020204030204" pitchFamily="34" charset="0"/>
              </a:rPr>
              <a:t>      -</a:t>
            </a:r>
            <a:r>
              <a:rPr lang="en-CA" dirty="0">
                <a:latin typeface="Calibri Light" panose="020F0302020204030204" pitchFamily="34" charset="0"/>
              </a:rPr>
              <a:t>from </a:t>
            </a:r>
            <a:r>
              <a:rPr lang="en-CA" dirty="0" err="1">
                <a:latin typeface="Calibri Light" panose="020F0302020204030204" pitchFamily="34" charset="0"/>
              </a:rPr>
              <a:t>Saevi</a:t>
            </a:r>
            <a:r>
              <a:rPr lang="en-CA" dirty="0">
                <a:latin typeface="Calibri Light" panose="020F0302020204030204" pitchFamily="34" charset="0"/>
              </a:rPr>
              <a:t>, 2005 </a:t>
            </a:r>
          </a:p>
          <a:p>
            <a:endParaRPr lang="en-CA" dirty="0"/>
          </a:p>
        </p:txBody>
      </p:sp>
    </p:spTree>
    <p:extLst>
      <p:ext uri="{BB962C8B-B14F-4D97-AF65-F5344CB8AC3E}">
        <p14:creationId xmlns:p14="http://schemas.microsoft.com/office/powerpoint/2010/main" val="2915824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9575"/>
            <a:ext cx="10515600" cy="5767388"/>
          </a:xfrm>
        </p:spPr>
        <p:txBody>
          <a:bodyPr>
            <a:normAutofit fontScale="85000" lnSpcReduction="20000"/>
          </a:bodyPr>
          <a:lstStyle/>
          <a:p>
            <a:pPr marL="0" indent="0">
              <a:lnSpc>
                <a:spcPct val="120000"/>
              </a:lnSpc>
              <a:buNone/>
            </a:pPr>
            <a:r>
              <a:rPr lang="en-CA" i="1" dirty="0">
                <a:latin typeface="Calibri Light" panose="020F0302020204030204" pitchFamily="34" charset="0"/>
              </a:rPr>
              <a:t>April 4, 1944</a:t>
            </a:r>
            <a:endParaRPr lang="en-CA" dirty="0">
              <a:latin typeface="Calibri Light" panose="020F0302020204030204" pitchFamily="34" charset="0"/>
            </a:endParaRPr>
          </a:p>
          <a:p>
            <a:pPr marL="0" indent="0">
              <a:lnSpc>
                <a:spcPct val="120000"/>
              </a:lnSpc>
              <a:buNone/>
            </a:pPr>
            <a:r>
              <a:rPr lang="en-CA" i="1" dirty="0">
                <a:latin typeface="Calibri Light" panose="020F0302020204030204" pitchFamily="34" charset="0"/>
              </a:rPr>
              <a:t>I finally realized that I must do my schoolwork to keep from being ignorant, to get on in life, to become a journalist, because that’s what I want! I know I can write ..., but it remains to be seen whether I really have talent ...</a:t>
            </a:r>
            <a:endParaRPr lang="en-CA" dirty="0">
              <a:latin typeface="Calibri Light" panose="020F0302020204030204" pitchFamily="34" charset="0"/>
            </a:endParaRPr>
          </a:p>
          <a:p>
            <a:pPr marL="0" indent="0">
              <a:lnSpc>
                <a:spcPct val="120000"/>
              </a:lnSpc>
              <a:buNone/>
            </a:pPr>
            <a:r>
              <a:rPr lang="en-CA" i="1" dirty="0">
                <a:latin typeface="Calibri Light" panose="020F0302020204030204" pitchFamily="34" charset="0"/>
              </a:rPr>
              <a:t>And if I don’t have the talent to write books or newspaper articles, I can always write for myself. But I want to achieve more than that. I can’t imagine living like Mother, Mrs. Van </a:t>
            </a:r>
            <a:r>
              <a:rPr lang="en-CA" i="1" dirty="0" err="1">
                <a:latin typeface="Calibri Light" panose="020F0302020204030204" pitchFamily="34" charset="0"/>
              </a:rPr>
              <a:t>Daan</a:t>
            </a:r>
            <a:r>
              <a:rPr lang="en-CA" i="1" dirty="0">
                <a:latin typeface="Calibri Light" panose="020F0302020204030204" pitchFamily="34" charset="0"/>
              </a:rPr>
              <a:t> and all the women who go about their work and are then forgotten. I need to have something besides a husband and children to devote myself to! ... I want to be useful or bring enjoyment to all people, even those I’ve never met. I want to go on living even after my death! And that’s why I’m so grateful to God for having given me this gift, which I can use to develop myself and to express all that’s inside me! When I write I can shake off all my cares. My sorrow disappears, my spirits are revived! But, and that’s a big question, will I ever be able to write something great, will I ever become a journalist or a writer?</a:t>
            </a:r>
            <a:endParaRPr lang="en-CA" dirty="0">
              <a:latin typeface="Calibri Light" panose="020F0302020204030204" pitchFamily="34" charset="0"/>
            </a:endParaRPr>
          </a:p>
          <a:p>
            <a:endParaRPr lang="en-CA" dirty="0"/>
          </a:p>
        </p:txBody>
      </p:sp>
    </p:spTree>
    <p:extLst>
      <p:ext uri="{BB962C8B-B14F-4D97-AF65-F5344CB8AC3E}">
        <p14:creationId xmlns:p14="http://schemas.microsoft.com/office/powerpoint/2010/main" val="2390667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8650"/>
            <a:ext cx="10515600" cy="5548313"/>
          </a:xfrm>
        </p:spPr>
        <p:txBody>
          <a:bodyPr>
            <a:normAutofit/>
          </a:bodyPr>
          <a:lstStyle/>
          <a:p>
            <a:pPr marL="0" indent="0">
              <a:lnSpc>
                <a:spcPct val="100000"/>
              </a:lnSpc>
              <a:buNone/>
            </a:pPr>
            <a:r>
              <a:rPr lang="en-CA" dirty="0">
                <a:latin typeface="Calibri Light" panose="020F0302020204030204" pitchFamily="34" charset="0"/>
              </a:rPr>
              <a:t>I go off the dock and wade in from the shore, slowly, splashing water over </a:t>
            </a:r>
            <a:r>
              <a:rPr lang="en-CA" dirty="0" smtClean="0">
                <a:latin typeface="Calibri Light" panose="020F0302020204030204" pitchFamily="34" charset="0"/>
              </a:rPr>
              <a:t>my shoulders </a:t>
            </a:r>
            <a:r>
              <a:rPr lang="en-CA" dirty="0">
                <a:latin typeface="Calibri Light" panose="020F0302020204030204" pitchFamily="34" charset="0"/>
              </a:rPr>
              <a:t>and neck, the cold climbing my thighs; my </a:t>
            </a:r>
            <a:r>
              <a:rPr lang="en-CA" dirty="0" err="1">
                <a:latin typeface="Calibri Light" panose="020F0302020204030204" pitchFamily="34" charset="0"/>
              </a:rPr>
              <a:t>footsoles</a:t>
            </a:r>
            <a:r>
              <a:rPr lang="en-CA" dirty="0">
                <a:latin typeface="Calibri Light" panose="020F0302020204030204" pitchFamily="34" charset="0"/>
              </a:rPr>
              <a:t> feel the sand </a:t>
            </a:r>
            <a:r>
              <a:rPr lang="en-CA" dirty="0" smtClean="0">
                <a:latin typeface="Calibri Light" panose="020F0302020204030204" pitchFamily="34" charset="0"/>
              </a:rPr>
              <a:t>and the </a:t>
            </a:r>
            <a:r>
              <a:rPr lang="en-CA" dirty="0">
                <a:latin typeface="Calibri Light" panose="020F0302020204030204" pitchFamily="34" charset="0"/>
              </a:rPr>
              <a:t>twigs and sunk leaves. At [one] time I would dive and coast along the </a:t>
            </a:r>
            <a:r>
              <a:rPr lang="en-CA" dirty="0" smtClean="0">
                <a:latin typeface="Calibri Light" panose="020F0302020204030204" pitchFamily="34" charset="0"/>
              </a:rPr>
              <a:t>lake floor </a:t>
            </a:r>
            <a:r>
              <a:rPr lang="en-CA" dirty="0">
                <a:latin typeface="Calibri Light" panose="020F0302020204030204" pitchFamily="34" charset="0"/>
              </a:rPr>
              <a:t>with my eyes open, distance and my own body blurred and eroding; or </a:t>
            </a:r>
            <a:r>
              <a:rPr lang="en-CA" dirty="0" smtClean="0">
                <a:latin typeface="Calibri Light" panose="020F0302020204030204" pitchFamily="34" charset="0"/>
              </a:rPr>
              <a:t>out further</a:t>
            </a:r>
            <a:r>
              <a:rPr lang="en-CA" dirty="0">
                <a:latin typeface="Calibri Light" panose="020F0302020204030204" pitchFamily="34" charset="0"/>
              </a:rPr>
              <a:t>, diving from the canoe or the raft and turning on my back under the </a:t>
            </a:r>
            <a:r>
              <a:rPr lang="en-CA" dirty="0" smtClean="0">
                <a:latin typeface="Calibri Light" panose="020F0302020204030204" pitchFamily="34" charset="0"/>
              </a:rPr>
              <a:t>water to </a:t>
            </a:r>
            <a:r>
              <a:rPr lang="en-CA" dirty="0">
                <a:latin typeface="Calibri Light" panose="020F0302020204030204" pitchFamily="34" charset="0"/>
              </a:rPr>
              <a:t>look up, the bubbles fleeing from my mouth. We could stay in until our </a:t>
            </a:r>
            <a:r>
              <a:rPr lang="en-CA" dirty="0" smtClean="0">
                <a:latin typeface="Calibri Light" panose="020F0302020204030204" pitchFamily="34" charset="0"/>
              </a:rPr>
              <a:t>skins became </a:t>
            </a:r>
            <a:r>
              <a:rPr lang="en-CA" dirty="0">
                <a:latin typeface="Calibri Light" panose="020F0302020204030204" pitchFamily="34" charset="0"/>
              </a:rPr>
              <a:t>numbed and turned a strange color, bluish-purple. I must have </a:t>
            </a:r>
            <a:r>
              <a:rPr lang="en-CA" dirty="0" smtClean="0">
                <a:latin typeface="Calibri Light" panose="020F0302020204030204" pitchFamily="34" charset="0"/>
              </a:rPr>
              <a:t>been superhuman</a:t>
            </a:r>
            <a:r>
              <a:rPr lang="en-CA" dirty="0">
                <a:latin typeface="Calibri Light" panose="020F0302020204030204" pitchFamily="34" charset="0"/>
              </a:rPr>
              <a:t>, I couldn't do it now. Perhaps I'm growing old, at last, </a:t>
            </a:r>
            <a:r>
              <a:rPr lang="en-CA" dirty="0" smtClean="0">
                <a:latin typeface="Calibri Light" panose="020F0302020204030204" pitchFamily="34" charset="0"/>
              </a:rPr>
              <a:t>can </a:t>
            </a:r>
            <a:r>
              <a:rPr lang="en-CA" dirty="0">
                <a:latin typeface="Calibri Light" panose="020F0302020204030204" pitchFamily="34" charset="0"/>
              </a:rPr>
              <a:t>that </a:t>
            </a:r>
            <a:r>
              <a:rPr lang="en-CA" dirty="0" smtClean="0">
                <a:latin typeface="Calibri Light" panose="020F0302020204030204" pitchFamily="34" charset="0"/>
              </a:rPr>
              <a:t>be possible</a:t>
            </a:r>
            <a:r>
              <a:rPr lang="en-CA" dirty="0">
                <a:latin typeface="Calibri Light" panose="020F0302020204030204" pitchFamily="34" charset="0"/>
              </a:rPr>
              <a:t>? (Atwood p. 74)</a:t>
            </a:r>
          </a:p>
          <a:p>
            <a:endParaRPr lang="en-CA" dirty="0"/>
          </a:p>
        </p:txBody>
      </p:sp>
    </p:spTree>
    <p:extLst>
      <p:ext uri="{BB962C8B-B14F-4D97-AF65-F5344CB8AC3E}">
        <p14:creationId xmlns:p14="http://schemas.microsoft.com/office/powerpoint/2010/main" val="3064249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10515600" cy="5934075"/>
          </a:xfrm>
        </p:spPr>
        <p:txBody>
          <a:bodyPr>
            <a:normAutofit/>
          </a:bodyPr>
          <a:lstStyle/>
          <a:p>
            <a:pPr marL="0" indent="0">
              <a:lnSpc>
                <a:spcPct val="100000"/>
              </a:lnSpc>
              <a:buNone/>
            </a:pPr>
            <a:r>
              <a:rPr lang="en-CA" dirty="0" smtClean="0">
                <a:latin typeface="Calibri Light" panose="020F0302020204030204" pitchFamily="34" charset="0"/>
              </a:rPr>
              <a:t>“Lyon </a:t>
            </a:r>
            <a:r>
              <a:rPr lang="en-CA" dirty="0">
                <a:latin typeface="Calibri Light" panose="020F0302020204030204" pitchFamily="34" charset="0"/>
              </a:rPr>
              <a:t>arrived to class eager, early and ready.  He sat at the back of the room focused and attentive.  He was articulate, respectful and an active participant.  Besides his wondrous smile, he wore the low hung, baggy, multi-pocketed khakis, extra-large t-shirts, DC sneakers with the laces open, and ball cap turned towards the back, all expressing an individualistic style </a:t>
            </a:r>
            <a:r>
              <a:rPr lang="en-CA" dirty="0" smtClean="0">
                <a:latin typeface="Calibri Light" panose="020F0302020204030204" pitchFamily="34" charset="0"/>
              </a:rPr>
              <a:t>akin </a:t>
            </a:r>
            <a:r>
              <a:rPr lang="en-CA" dirty="0">
                <a:latin typeface="Calibri Light" panose="020F0302020204030204" pitchFamily="34" charset="0"/>
              </a:rPr>
              <a:t>to that of </a:t>
            </a:r>
            <a:r>
              <a:rPr lang="en-CA" dirty="0" smtClean="0">
                <a:latin typeface="Calibri Light" panose="020F0302020204030204" pitchFamily="34" charset="0"/>
              </a:rPr>
              <a:t>‘skateboard </a:t>
            </a:r>
            <a:r>
              <a:rPr lang="en-CA" dirty="0">
                <a:latin typeface="Calibri Light" panose="020F0302020204030204" pitchFamily="34" charset="0"/>
              </a:rPr>
              <a:t>culture</a:t>
            </a:r>
            <a:r>
              <a:rPr lang="en-CA" dirty="0" smtClean="0">
                <a:latin typeface="Calibri Light" panose="020F0302020204030204" pitchFamily="34" charset="0"/>
              </a:rPr>
              <a:t>.’”    </a:t>
            </a:r>
            <a:endParaRPr lang="en-CA" dirty="0">
              <a:latin typeface="Calibri Light" panose="020F0302020204030204" pitchFamily="34" charset="0"/>
            </a:endParaRPr>
          </a:p>
          <a:p>
            <a:pPr marL="0" indent="0">
              <a:lnSpc>
                <a:spcPct val="100000"/>
              </a:lnSpc>
              <a:buNone/>
            </a:pPr>
            <a:r>
              <a:rPr lang="en-CA" dirty="0" smtClean="0">
                <a:latin typeface="Calibri Light" panose="020F0302020204030204" pitchFamily="34" charset="0"/>
              </a:rPr>
              <a:t>“Lyon </a:t>
            </a:r>
            <a:r>
              <a:rPr lang="en-CA" dirty="0">
                <a:latin typeface="Calibri Light" panose="020F0302020204030204" pitchFamily="34" charset="0"/>
              </a:rPr>
              <a:t>arrived to class one morning, sitting in his regular desk; however, he appeared and acted much differently. He was attired in a short-sleeved, pin-striped shirt, tucked into a pair of belted, slim fitting jeans.  The sneakers had given way to a pair of men’s oxford shoes, and the baseball cap was replaced with a new haircut.  The class, bewildered, teased, making comments and compliments but Lyon sat silently, only wearing a grin from ear to ear</a:t>
            </a:r>
            <a:r>
              <a:rPr lang="en-CA" dirty="0" smtClean="0">
                <a:latin typeface="Calibri Light" panose="020F0302020204030204" pitchFamily="34" charset="0"/>
              </a:rPr>
              <a:t>.”    </a:t>
            </a:r>
            <a:r>
              <a:rPr lang="en-CA" dirty="0" smtClean="0">
                <a:solidFill>
                  <a:srgbClr val="FF0000"/>
                </a:solidFill>
                <a:latin typeface="Calibri Light" panose="020F0302020204030204" pitchFamily="34" charset="0"/>
              </a:rPr>
              <a:t>MORE </a:t>
            </a:r>
            <a:r>
              <a:rPr lang="en-CA" dirty="0" smtClean="0">
                <a:solidFill>
                  <a:srgbClr val="FF0000"/>
                </a:solidFill>
                <a:latin typeface="Calibri Light" panose="020F0302020204030204" pitchFamily="34" charset="0"/>
                <a:sym typeface="Wingdings" panose="05000000000000000000" pitchFamily="2" charset="2"/>
              </a:rPr>
              <a:t></a:t>
            </a:r>
            <a:r>
              <a:rPr lang="en-CA" dirty="0" smtClean="0">
                <a:solidFill>
                  <a:srgbClr val="FF0000"/>
                </a:solidFill>
                <a:latin typeface="Calibri Light" panose="020F0302020204030204" pitchFamily="34" charset="0"/>
              </a:rPr>
              <a:t>  </a:t>
            </a:r>
            <a:endParaRPr lang="en-CA" dirty="0">
              <a:solidFill>
                <a:srgbClr val="FF0000"/>
              </a:solidFill>
              <a:latin typeface="Calibri Light" panose="020F0302020204030204" pitchFamily="34" charset="0"/>
            </a:endParaRPr>
          </a:p>
          <a:p>
            <a:endParaRPr lang="en-CA" dirty="0"/>
          </a:p>
        </p:txBody>
      </p:sp>
    </p:spTree>
    <p:extLst>
      <p:ext uri="{BB962C8B-B14F-4D97-AF65-F5344CB8AC3E}">
        <p14:creationId xmlns:p14="http://schemas.microsoft.com/office/powerpoint/2010/main" val="1744717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725" y="1397000"/>
            <a:ext cx="10515600" cy="4351338"/>
          </a:xfrm>
        </p:spPr>
        <p:txBody>
          <a:bodyPr/>
          <a:lstStyle/>
          <a:p>
            <a:pPr marL="0" indent="0">
              <a:buNone/>
            </a:pPr>
            <a:r>
              <a:rPr lang="en-CA" sz="3200" dirty="0">
                <a:latin typeface="Calibri Light" panose="020F0302020204030204" pitchFamily="34" charset="0"/>
              </a:rPr>
              <a:t>“I am a father of a little girl.  She lives with her mother, but I love her so much. I miss her so much.  I want her to be proud of me as her daddy.  In the last few weeks I have come to realize that I was stuck in living the life of my youth and fearful of taking the responsibility for being the adult that I have become. So as of today, I am consciously making changes to become that adult. I am starting with my appearance. I realized I was dressing like the seventeen year old skater I used to be and now I have chosen to dress like the father I have become.”</a:t>
            </a:r>
          </a:p>
          <a:p>
            <a:endParaRPr lang="en-CA" dirty="0"/>
          </a:p>
        </p:txBody>
      </p:sp>
    </p:spTree>
    <p:extLst>
      <p:ext uri="{BB962C8B-B14F-4D97-AF65-F5344CB8AC3E}">
        <p14:creationId xmlns:p14="http://schemas.microsoft.com/office/powerpoint/2010/main" val="286156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CA" dirty="0"/>
          </a:p>
        </p:txBody>
      </p:sp>
      <p:sp>
        <p:nvSpPr>
          <p:cNvPr id="3" name="Content Placeholder 2"/>
          <p:cNvSpPr>
            <a:spLocks noGrp="1"/>
          </p:cNvSpPr>
          <p:nvPr>
            <p:ph idx="1"/>
          </p:nvPr>
        </p:nvSpPr>
        <p:spPr/>
        <p:txBody>
          <a:bodyPr>
            <a:normAutofit/>
          </a:bodyPr>
          <a:lstStyle/>
          <a:p>
            <a:r>
              <a:rPr lang="en-US" dirty="0" smtClean="0"/>
              <a:t>a </a:t>
            </a:r>
            <a:r>
              <a:rPr lang="en-US" dirty="0"/>
              <a:t>“hands-on” introduction to the methods involved in the research of the </a:t>
            </a:r>
            <a:r>
              <a:rPr lang="en-US" dirty="0" smtClean="0"/>
              <a:t>characteristics and </a:t>
            </a:r>
            <a:r>
              <a:rPr lang="en-US" dirty="0"/>
              <a:t>meaning of </a:t>
            </a:r>
            <a:r>
              <a:rPr lang="en-US" i="1" dirty="0" smtClean="0"/>
              <a:t>lived </a:t>
            </a:r>
            <a:r>
              <a:rPr lang="en-US" i="1" dirty="0"/>
              <a:t>experiences</a:t>
            </a:r>
            <a:r>
              <a:rPr lang="en-US" dirty="0"/>
              <a:t>. </a:t>
            </a:r>
            <a:endParaRPr lang="en-US" dirty="0" smtClean="0"/>
          </a:p>
          <a:p>
            <a:r>
              <a:rPr lang="en-US" dirty="0" smtClean="0"/>
              <a:t>Based on </a:t>
            </a:r>
            <a:r>
              <a:rPr lang="en-US" dirty="0"/>
              <a:t>the work of Max van </a:t>
            </a:r>
            <a:r>
              <a:rPr lang="en-US" dirty="0" err="1" smtClean="0"/>
              <a:t>Manen</a:t>
            </a:r>
            <a:r>
              <a:rPr lang="en-US" dirty="0" smtClean="0"/>
              <a:t>; uses texts </a:t>
            </a:r>
            <a:r>
              <a:rPr lang="en-US" dirty="0"/>
              <a:t>by </a:t>
            </a:r>
            <a:r>
              <a:rPr lang="en-US" dirty="0" err="1"/>
              <a:t>Gadamer</a:t>
            </a:r>
            <a:r>
              <a:rPr lang="en-US" dirty="0"/>
              <a:t>, </a:t>
            </a:r>
            <a:r>
              <a:rPr lang="en-US" dirty="0" err="1"/>
              <a:t>Merleau-Ponty</a:t>
            </a:r>
            <a:r>
              <a:rPr lang="en-US" dirty="0"/>
              <a:t> and </a:t>
            </a:r>
            <a:r>
              <a:rPr lang="en-US" dirty="0" smtClean="0"/>
              <a:t>others </a:t>
            </a:r>
          </a:p>
          <a:p>
            <a:r>
              <a:rPr lang="en-US" dirty="0" smtClean="0"/>
              <a:t>Emphasis on the </a:t>
            </a:r>
            <a:r>
              <a:rPr lang="en-US" dirty="0"/>
              <a:t>practices of writing and </a:t>
            </a:r>
            <a:r>
              <a:rPr lang="en-US" dirty="0" smtClean="0"/>
              <a:t>reflection</a:t>
            </a:r>
          </a:p>
          <a:p>
            <a:r>
              <a:rPr lang="en-US" dirty="0" smtClean="0"/>
              <a:t>Preparation to work with this method in </a:t>
            </a:r>
            <a:r>
              <a:rPr lang="en-US" dirty="0"/>
              <a:t>advanced graduate research projects, particularly dissertation work. </a:t>
            </a:r>
            <a:endParaRPr lang="en-US" dirty="0" smtClean="0"/>
          </a:p>
          <a:p>
            <a:r>
              <a:rPr lang="en-US" dirty="0" smtClean="0"/>
              <a:t>Engage with research </a:t>
            </a:r>
            <a:r>
              <a:rPr lang="en-US" dirty="0" smtClean="0"/>
              <a:t>and writing </a:t>
            </a:r>
            <a:r>
              <a:rPr lang="en-US" dirty="0" smtClean="0"/>
              <a:t>practices, </a:t>
            </a:r>
            <a:r>
              <a:rPr lang="en-US" dirty="0"/>
              <a:t>with </a:t>
            </a:r>
            <a:r>
              <a:rPr lang="en-US" dirty="0" smtClean="0"/>
              <a:t>a special </a:t>
            </a:r>
            <a:r>
              <a:rPr lang="en-US" dirty="0"/>
              <a:t>emphasis on descriptive writing and re-writing</a:t>
            </a:r>
            <a:endParaRPr lang="en-CA" dirty="0"/>
          </a:p>
        </p:txBody>
      </p:sp>
    </p:spTree>
    <p:extLst>
      <p:ext uri="{BB962C8B-B14F-4D97-AF65-F5344CB8AC3E}">
        <p14:creationId xmlns:p14="http://schemas.microsoft.com/office/powerpoint/2010/main" val="95070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Schedule</a:t>
            </a:r>
            <a:endParaRPr lang="en-CA" dirty="0"/>
          </a:p>
        </p:txBody>
      </p:sp>
      <p:sp>
        <p:nvSpPr>
          <p:cNvPr id="3" name="Content Placeholder 2"/>
          <p:cNvSpPr>
            <a:spLocks noGrp="1"/>
          </p:cNvSpPr>
          <p:nvPr>
            <p:ph idx="1"/>
          </p:nvPr>
        </p:nvSpPr>
        <p:spPr/>
        <p:txBody>
          <a:bodyPr>
            <a:normAutofit lnSpcReduction="10000"/>
          </a:bodyPr>
          <a:lstStyle/>
          <a:p>
            <a:r>
              <a:rPr lang="en-US" sz="3200" dirty="0" smtClean="0">
                <a:latin typeface="Calibri Light" panose="020F0302020204030204" pitchFamily="34" charset="0"/>
              </a:rPr>
              <a:t>Course organized around van </a:t>
            </a:r>
            <a:r>
              <a:rPr lang="en-US" sz="3200" dirty="0" err="1" smtClean="0">
                <a:latin typeface="Calibri Light" panose="020F0302020204030204" pitchFamily="34" charset="0"/>
              </a:rPr>
              <a:t>Manen</a:t>
            </a:r>
            <a:r>
              <a:rPr lang="en-US" sz="3200" dirty="0" smtClean="0">
                <a:latin typeface="Calibri Light" panose="020F0302020204030204" pitchFamily="34" charset="0"/>
              </a:rPr>
              <a:t> (2014)                 </a:t>
            </a:r>
            <a:r>
              <a:rPr lang="en-US" sz="3200" dirty="0" smtClean="0">
                <a:solidFill>
                  <a:srgbClr val="FF0000"/>
                </a:solidFill>
                <a:latin typeface="Calibri Light" panose="020F0302020204030204" pitchFamily="34" charset="0"/>
                <a:sym typeface="Wingdings" panose="05000000000000000000" pitchFamily="2" charset="2"/>
              </a:rPr>
              <a:t></a:t>
            </a:r>
            <a:endParaRPr lang="en-US" sz="3200" dirty="0" smtClean="0">
              <a:solidFill>
                <a:srgbClr val="FF0000"/>
              </a:solidFill>
              <a:latin typeface="Calibri Light" panose="020F0302020204030204" pitchFamily="34" charset="0"/>
            </a:endParaRPr>
          </a:p>
          <a:p>
            <a:r>
              <a:rPr lang="en-US" sz="3200" b="1" dirty="0" smtClean="0">
                <a:latin typeface="Calibri Light" panose="020F0302020204030204" pitchFamily="34" charset="0"/>
              </a:rPr>
              <a:t>Jan 7 to Feb 11: </a:t>
            </a:r>
            <a:r>
              <a:rPr lang="en-US" sz="3200" dirty="0" smtClean="0">
                <a:latin typeface="Calibri Light" panose="020F0302020204030204" pitchFamily="34" charset="0"/>
              </a:rPr>
              <a:t>Reading: intensive reading covering </a:t>
            </a:r>
            <a:br>
              <a:rPr lang="en-US" sz="3200" dirty="0" smtClean="0">
                <a:latin typeface="Calibri Light" panose="020F0302020204030204" pitchFamily="34" charset="0"/>
              </a:rPr>
            </a:br>
            <a:r>
              <a:rPr lang="en-US" sz="3200" dirty="0" smtClean="0">
                <a:latin typeface="Calibri Light" panose="020F0302020204030204" pitchFamily="34" charset="0"/>
              </a:rPr>
              <a:t>parts of van </a:t>
            </a:r>
            <a:r>
              <a:rPr lang="en-US" sz="3200" dirty="0" err="1" smtClean="0">
                <a:latin typeface="Calibri Light" panose="020F0302020204030204" pitchFamily="34" charset="0"/>
              </a:rPr>
              <a:t>Manen</a:t>
            </a:r>
            <a:r>
              <a:rPr lang="en-US" sz="3200" dirty="0" smtClean="0">
                <a:latin typeface="Calibri Light" panose="020F0302020204030204" pitchFamily="34" charset="0"/>
              </a:rPr>
              <a:t> 2014; short writing exercises</a:t>
            </a:r>
          </a:p>
          <a:p>
            <a:pPr lvl="1"/>
            <a:r>
              <a:rPr lang="en-US" sz="2800" dirty="0" smtClean="0">
                <a:latin typeface="Calibri Light" panose="020F0302020204030204" pitchFamily="34" charset="0"/>
              </a:rPr>
              <a:t>Additional reading provided as supplements or examples</a:t>
            </a:r>
          </a:p>
          <a:p>
            <a:pPr lvl="1"/>
            <a:r>
              <a:rPr lang="en-US" sz="2800" dirty="0" smtClean="0">
                <a:latin typeface="Calibri Light" panose="020F0302020204030204" pitchFamily="34" charset="0"/>
              </a:rPr>
              <a:t>2 short writing exercises: iPod and anecdote (2.5 pp)</a:t>
            </a:r>
          </a:p>
          <a:p>
            <a:pPr marL="228600" lvl="1">
              <a:spcBef>
                <a:spcPts val="1000"/>
              </a:spcBef>
            </a:pPr>
            <a:r>
              <a:rPr lang="en-US" sz="3200" b="1" dirty="0" smtClean="0">
                <a:latin typeface="Calibri Light" panose="020F0302020204030204" pitchFamily="34" charset="0"/>
              </a:rPr>
              <a:t>Feb 25 – Mar 4: </a:t>
            </a:r>
            <a:r>
              <a:rPr lang="en-US" sz="3200" dirty="0" smtClean="0">
                <a:latin typeface="Calibri Light" panose="020F0302020204030204" pitchFamily="34" charset="0"/>
              </a:rPr>
              <a:t>Present and discuss proposals (2-3 pp)</a:t>
            </a:r>
            <a:endParaRPr lang="en-US" sz="2800" dirty="0" smtClean="0">
              <a:latin typeface="Calibri Light" panose="020F0302020204030204" pitchFamily="34" charset="0"/>
            </a:endParaRPr>
          </a:p>
          <a:p>
            <a:pPr marL="0" indent="0">
              <a:buNone/>
            </a:pPr>
            <a:r>
              <a:rPr lang="en-US" sz="3200" dirty="0" smtClean="0">
                <a:solidFill>
                  <a:srgbClr val="FF0000"/>
                </a:solidFill>
                <a:latin typeface="Calibri Light" panose="020F0302020204030204" pitchFamily="34" charset="0"/>
              </a:rPr>
              <a:t>Spring Break -----Mar. 5-20: Begin work on drafts (10-12 pp)</a:t>
            </a:r>
          </a:p>
          <a:p>
            <a:r>
              <a:rPr lang="en-US" sz="3200" b="1" dirty="0" smtClean="0">
                <a:latin typeface="Calibri Light" panose="020F0302020204030204" pitchFamily="34" charset="0"/>
              </a:rPr>
              <a:t>March 25 – April 8: </a:t>
            </a:r>
            <a:r>
              <a:rPr lang="en-US" sz="3200" dirty="0" smtClean="0">
                <a:latin typeface="Calibri Light" panose="020F0302020204030204" pitchFamily="34" charset="0"/>
              </a:rPr>
              <a:t>presentation and discussion of Drafts</a:t>
            </a:r>
            <a:r>
              <a:rPr lang="en-US" dirty="0" smtClean="0"/>
              <a:t/>
            </a:r>
            <a:br>
              <a:rPr lang="en-US" dirty="0" smtClean="0"/>
            </a:br>
            <a:endParaRPr lang="en-US" dirty="0" smtClean="0"/>
          </a:p>
          <a:p>
            <a:pPr lvl="1"/>
            <a:endParaRPr lang="en-US" dirty="0" smtClean="0"/>
          </a:p>
          <a:p>
            <a:endParaRPr lang="en-US" dirty="0" smtClean="0"/>
          </a:p>
          <a:p>
            <a:endParaRPr lang="en-US" dirty="0" smtClean="0"/>
          </a:p>
          <a:p>
            <a:endParaRPr lang="en-CA" dirty="0"/>
          </a:p>
        </p:txBody>
      </p:sp>
      <p:pic>
        <p:nvPicPr>
          <p:cNvPr id="4" name="Picture 3"/>
          <p:cNvPicPr>
            <a:picLocks noChangeAspect="1"/>
          </p:cNvPicPr>
          <p:nvPr/>
        </p:nvPicPr>
        <p:blipFill rotWithShape="1">
          <a:blip r:embed="rId2"/>
          <a:srcRect l="34722" t="7889" r="35833" b="21890"/>
          <a:stretch/>
        </p:blipFill>
        <p:spPr>
          <a:xfrm>
            <a:off x="9904855" y="179388"/>
            <a:ext cx="2033144" cy="3030537"/>
          </a:xfrm>
          <a:prstGeom prst="rect">
            <a:avLst/>
          </a:prstGeom>
        </p:spPr>
      </p:pic>
    </p:spTree>
    <p:extLst>
      <p:ext uri="{BB962C8B-B14F-4D97-AF65-F5344CB8AC3E}">
        <p14:creationId xmlns:p14="http://schemas.microsoft.com/office/powerpoint/2010/main" val="1381701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CA" dirty="0"/>
          </a:p>
        </p:txBody>
      </p:sp>
      <p:sp>
        <p:nvSpPr>
          <p:cNvPr id="3" name="Content Placeholder 2"/>
          <p:cNvSpPr>
            <a:spLocks noGrp="1"/>
          </p:cNvSpPr>
          <p:nvPr>
            <p:ph idx="1"/>
          </p:nvPr>
        </p:nvSpPr>
        <p:spPr/>
        <p:txBody>
          <a:bodyPr/>
          <a:lstStyle/>
          <a:p>
            <a:r>
              <a:rPr lang="en-CA" dirty="0" smtClean="0">
                <a:solidFill>
                  <a:srgbClr val="FF0000"/>
                </a:solidFill>
              </a:rPr>
              <a:t>Ongoing; </a:t>
            </a:r>
            <a:r>
              <a:rPr lang="en-CA" dirty="0" smtClean="0">
                <a:solidFill>
                  <a:srgbClr val="FF0000"/>
                </a:solidFill>
              </a:rPr>
              <a:t>20%: </a:t>
            </a:r>
            <a:r>
              <a:rPr lang="en-CA" dirty="0" smtClean="0"/>
              <a:t>Participation in Seminar, reading &amp; research </a:t>
            </a:r>
          </a:p>
          <a:p>
            <a:r>
              <a:rPr lang="en-CA" dirty="0" smtClean="0">
                <a:solidFill>
                  <a:srgbClr val="FF0000"/>
                </a:solidFill>
              </a:rPr>
              <a:t>January 21; 10%: </a:t>
            </a:r>
            <a:r>
              <a:rPr lang="en-CA" dirty="0" smtClean="0"/>
              <a:t>iPod Exercise: 1/2 – 2/3 of a page</a:t>
            </a:r>
          </a:p>
          <a:p>
            <a:r>
              <a:rPr lang="en-CA" dirty="0" smtClean="0">
                <a:solidFill>
                  <a:srgbClr val="FF0000"/>
                </a:solidFill>
              </a:rPr>
              <a:t>Jan. 28 &amp; Feb. 4; </a:t>
            </a:r>
            <a:r>
              <a:rPr lang="en-CA" dirty="0" smtClean="0">
                <a:solidFill>
                  <a:srgbClr val="FF0000"/>
                </a:solidFill>
              </a:rPr>
              <a:t>10%: </a:t>
            </a:r>
            <a:r>
              <a:rPr lang="en-CA" dirty="0" smtClean="0"/>
              <a:t>Anecdote (w/ some reflection) on a chosen lived experience (10%) </a:t>
            </a:r>
          </a:p>
          <a:p>
            <a:r>
              <a:rPr lang="en-CA" dirty="0" smtClean="0">
                <a:solidFill>
                  <a:srgbClr val="FF0000"/>
                </a:solidFill>
              </a:rPr>
              <a:t>Feb 20 &amp; March 1; 15%: </a:t>
            </a:r>
            <a:r>
              <a:rPr lang="en-CA" dirty="0" smtClean="0"/>
              <a:t>Proposal which includes anecdote &amp; reflection as introduction to topic; formulate question and possible sources. See criteria for anecdote &amp; paper. (2-3 pages)	</a:t>
            </a:r>
          </a:p>
          <a:p>
            <a:r>
              <a:rPr lang="en-CA" dirty="0" smtClean="0">
                <a:solidFill>
                  <a:srgbClr val="FF0000"/>
                </a:solidFill>
              </a:rPr>
              <a:t>April 8; </a:t>
            </a:r>
            <a:r>
              <a:rPr lang="en-CA" dirty="0" smtClean="0">
                <a:solidFill>
                  <a:srgbClr val="FF0000"/>
                </a:solidFill>
              </a:rPr>
              <a:t>45%: </a:t>
            </a:r>
            <a:r>
              <a:rPr lang="en-CA" dirty="0" smtClean="0"/>
              <a:t>Draft paper</a:t>
            </a:r>
            <a:endParaRPr lang="en-CA" dirty="0" smtClean="0"/>
          </a:p>
          <a:p>
            <a:endParaRPr lang="en-CA" dirty="0"/>
          </a:p>
        </p:txBody>
      </p:sp>
    </p:spTree>
    <p:extLst>
      <p:ext uri="{BB962C8B-B14F-4D97-AF65-F5344CB8AC3E}">
        <p14:creationId xmlns:p14="http://schemas.microsoft.com/office/powerpoint/2010/main" val="1959144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Criteria</a:t>
            </a:r>
            <a:endParaRPr lang="en-CA" sz="6000" dirty="0"/>
          </a:p>
        </p:txBody>
      </p:sp>
      <p:sp>
        <p:nvSpPr>
          <p:cNvPr id="3" name="Content Placeholder 2"/>
          <p:cNvSpPr>
            <a:spLocks noGrp="1"/>
          </p:cNvSpPr>
          <p:nvPr>
            <p:ph sz="half" idx="1"/>
          </p:nvPr>
        </p:nvSpPr>
        <p:spPr>
          <a:xfrm>
            <a:off x="838200" y="1825625"/>
            <a:ext cx="3943350" cy="4351338"/>
          </a:xfrm>
        </p:spPr>
        <p:txBody>
          <a:bodyPr>
            <a:normAutofit fontScale="77500" lnSpcReduction="20000"/>
          </a:bodyPr>
          <a:lstStyle/>
          <a:p>
            <a:pPr marL="0" indent="0">
              <a:buNone/>
            </a:pPr>
            <a:r>
              <a:rPr lang="en-US" sz="5200" dirty="0" smtClean="0"/>
              <a:t>Anecdote:</a:t>
            </a:r>
          </a:p>
          <a:p>
            <a:pPr lvl="1">
              <a:lnSpc>
                <a:spcPct val="120000"/>
              </a:lnSpc>
            </a:pPr>
            <a:r>
              <a:rPr lang="en-US" sz="4000" dirty="0" smtClean="0"/>
              <a:t>Concrete, </a:t>
            </a:r>
          </a:p>
          <a:p>
            <a:pPr lvl="1">
              <a:lnSpc>
                <a:spcPct val="120000"/>
              </a:lnSpc>
            </a:pPr>
            <a:r>
              <a:rPr lang="en-US" sz="4000" dirty="0" smtClean="0"/>
              <a:t>Vivid</a:t>
            </a:r>
          </a:p>
          <a:p>
            <a:pPr lvl="1">
              <a:lnSpc>
                <a:spcPct val="120000"/>
              </a:lnSpc>
            </a:pPr>
            <a:r>
              <a:rPr lang="en-US" sz="4000" dirty="0" smtClean="0"/>
              <a:t>Felt (not thought!)</a:t>
            </a:r>
          </a:p>
          <a:p>
            <a:pPr lvl="1">
              <a:lnSpc>
                <a:spcPct val="120000"/>
              </a:lnSpc>
            </a:pPr>
            <a:r>
              <a:rPr lang="en-US" sz="4000" dirty="0" smtClean="0"/>
              <a:t>Specific/particular</a:t>
            </a:r>
          </a:p>
          <a:p>
            <a:pPr lvl="1">
              <a:lnSpc>
                <a:spcPct val="120000"/>
              </a:lnSpc>
            </a:pPr>
            <a:r>
              <a:rPr lang="en-US" sz="4000" dirty="0" smtClean="0"/>
              <a:t>Show, don’t tell</a:t>
            </a:r>
          </a:p>
          <a:p>
            <a:pPr lvl="1">
              <a:lnSpc>
                <a:spcPct val="120000"/>
              </a:lnSpc>
            </a:pPr>
            <a:r>
              <a:rPr lang="en-US" sz="4000" dirty="0" smtClean="0"/>
              <a:t>Embodied in space and time</a:t>
            </a:r>
          </a:p>
          <a:p>
            <a:pPr lvl="1"/>
            <a:endParaRPr lang="en-US" dirty="0" smtClean="0"/>
          </a:p>
        </p:txBody>
      </p:sp>
      <p:sp>
        <p:nvSpPr>
          <p:cNvPr id="4" name="Content Placeholder 3"/>
          <p:cNvSpPr>
            <a:spLocks noGrp="1"/>
          </p:cNvSpPr>
          <p:nvPr>
            <p:ph sz="half" idx="2"/>
          </p:nvPr>
        </p:nvSpPr>
        <p:spPr>
          <a:xfrm>
            <a:off x="4705351" y="1825624"/>
            <a:ext cx="6648450" cy="4803775"/>
          </a:xfrm>
        </p:spPr>
        <p:txBody>
          <a:bodyPr>
            <a:normAutofit fontScale="77500" lnSpcReduction="20000"/>
          </a:bodyPr>
          <a:lstStyle/>
          <a:p>
            <a:pPr marL="0" indent="0">
              <a:buNone/>
            </a:pPr>
            <a:r>
              <a:rPr lang="en-US" sz="5200" dirty="0" smtClean="0"/>
              <a:t>Paper:</a:t>
            </a:r>
          </a:p>
          <a:p>
            <a:pPr lvl="1">
              <a:lnSpc>
                <a:spcPct val="120000"/>
              </a:lnSpc>
              <a:spcBef>
                <a:spcPts val="600"/>
              </a:spcBef>
            </a:pPr>
            <a:r>
              <a:rPr lang="en-US" sz="2700" b="1" dirty="0"/>
              <a:t>Oriented: </a:t>
            </a:r>
            <a:r>
              <a:rPr lang="en-US" sz="2700" dirty="0" smtClean="0"/>
              <a:t>dwell in the question and experience as a researcher and a practitioner. (1997</a:t>
            </a:r>
            <a:r>
              <a:rPr lang="en-US" sz="2700" dirty="0"/>
              <a:t>, p. 150)</a:t>
            </a:r>
            <a:endParaRPr lang="en-CA" sz="2700" dirty="0"/>
          </a:p>
          <a:p>
            <a:pPr lvl="1">
              <a:lnSpc>
                <a:spcPct val="120000"/>
              </a:lnSpc>
              <a:spcBef>
                <a:spcPts val="600"/>
              </a:spcBef>
            </a:pPr>
            <a:r>
              <a:rPr lang="en-US" sz="2700" b="1" dirty="0"/>
              <a:t>Strong:  </a:t>
            </a:r>
            <a:r>
              <a:rPr lang="en-US" sz="2700" dirty="0" smtClean="0"/>
              <a:t>“question </a:t>
            </a:r>
            <a:r>
              <a:rPr lang="en-US" sz="2700" dirty="0"/>
              <a:t>of how we should be and act with </a:t>
            </a:r>
            <a:r>
              <a:rPr lang="en-US" sz="2700" dirty="0" smtClean="0"/>
              <a:t>children, with patients, with those in need of our help and care” </a:t>
            </a:r>
            <a:r>
              <a:rPr lang="en-US" sz="2700" dirty="0"/>
              <a:t>(van </a:t>
            </a:r>
            <a:r>
              <a:rPr lang="en-US" sz="2700" dirty="0" err="1"/>
              <a:t>Manen</a:t>
            </a:r>
            <a:r>
              <a:rPr lang="en-US" sz="2700" dirty="0"/>
              <a:t> p. 150)</a:t>
            </a:r>
            <a:endParaRPr lang="en-CA" sz="2700" dirty="0"/>
          </a:p>
          <a:p>
            <a:pPr lvl="1">
              <a:lnSpc>
                <a:spcPct val="120000"/>
              </a:lnSpc>
              <a:spcBef>
                <a:spcPts val="600"/>
              </a:spcBef>
            </a:pPr>
            <a:r>
              <a:rPr lang="en-US" sz="2700" b="1" dirty="0"/>
              <a:t>Rich: </a:t>
            </a:r>
            <a:r>
              <a:rPr lang="en-US" sz="2700" dirty="0"/>
              <a:t>“A rich and thick description is concrete, exploring a phenomenon in all its experiential </a:t>
            </a:r>
            <a:r>
              <a:rPr lang="en-US" sz="2700" dirty="0" smtClean="0"/>
              <a:t>ramifications.” follow the given logic. </a:t>
            </a:r>
            <a:r>
              <a:rPr lang="en-US" sz="2700" dirty="0"/>
              <a:t>(van </a:t>
            </a:r>
            <a:r>
              <a:rPr lang="en-US" sz="2700" dirty="0" err="1" smtClean="0"/>
              <a:t>Manen</a:t>
            </a:r>
            <a:r>
              <a:rPr lang="en-US" sz="2700" dirty="0" smtClean="0"/>
              <a:t>)</a:t>
            </a:r>
            <a:endParaRPr lang="en-CA" sz="2700" dirty="0"/>
          </a:p>
          <a:p>
            <a:pPr lvl="1">
              <a:lnSpc>
                <a:spcPct val="120000"/>
              </a:lnSpc>
              <a:spcBef>
                <a:spcPts val="600"/>
              </a:spcBef>
            </a:pPr>
            <a:r>
              <a:rPr lang="en-US" sz="2700" b="1" dirty="0" smtClean="0"/>
              <a:t>Deep</a:t>
            </a:r>
            <a:r>
              <a:rPr lang="en-US" sz="2700" b="1" dirty="0"/>
              <a:t>: </a:t>
            </a:r>
            <a:r>
              <a:rPr lang="en-US" sz="2700" dirty="0" smtClean="0"/>
              <a:t>“‘</a:t>
            </a:r>
            <a:r>
              <a:rPr lang="en-US" sz="2700" dirty="0"/>
              <a:t>Depth is the means the things have to remain distinct, to remain things, while not being what I </a:t>
            </a:r>
            <a:r>
              <a:rPr lang="en-US" sz="2700" dirty="0" err="1"/>
              <a:t>Iook</a:t>
            </a:r>
            <a:r>
              <a:rPr lang="en-US" sz="2700" dirty="0"/>
              <a:t> at </a:t>
            </a:r>
            <a:r>
              <a:rPr lang="en-US" sz="2700" dirty="0" err="1"/>
              <a:t>at</a:t>
            </a:r>
            <a:r>
              <a:rPr lang="en-US" sz="2700" dirty="0"/>
              <a:t> present’ </a:t>
            </a:r>
            <a:r>
              <a:rPr lang="en-US" sz="2700" dirty="0" smtClean="0"/>
              <a:t>(</a:t>
            </a:r>
            <a:r>
              <a:rPr lang="en-US" sz="2700" dirty="0"/>
              <a:t>van </a:t>
            </a:r>
            <a:r>
              <a:rPr lang="en-US" sz="2700" dirty="0" err="1"/>
              <a:t>Manen</a:t>
            </a:r>
            <a:r>
              <a:rPr lang="en-US" sz="2700" dirty="0"/>
              <a:t>, p. 151)</a:t>
            </a:r>
            <a:endParaRPr lang="en-CA" sz="2700" dirty="0"/>
          </a:p>
          <a:p>
            <a:endParaRPr lang="en-CA" dirty="0"/>
          </a:p>
        </p:txBody>
      </p:sp>
    </p:spTree>
    <p:extLst>
      <p:ext uri="{BB962C8B-B14F-4D97-AF65-F5344CB8AC3E}">
        <p14:creationId xmlns:p14="http://schemas.microsoft.com/office/powerpoint/2010/main" val="1974793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&amp; Sources: </a:t>
            </a:r>
            <a:endParaRPr lang="en-CA" dirty="0"/>
          </a:p>
        </p:txBody>
      </p:sp>
      <p:sp>
        <p:nvSpPr>
          <p:cNvPr id="3" name="Content Placeholder 2"/>
          <p:cNvSpPr>
            <a:spLocks noGrp="1"/>
          </p:cNvSpPr>
          <p:nvPr>
            <p:ph idx="1"/>
          </p:nvPr>
        </p:nvSpPr>
        <p:spPr/>
        <p:txBody>
          <a:bodyPr/>
          <a:lstStyle/>
          <a:p>
            <a:r>
              <a:rPr lang="en-US" b="1" dirty="0" smtClean="0">
                <a:hlinkClick r:id="rId2"/>
              </a:rPr>
              <a:t>http://normfriesen.info</a:t>
            </a:r>
            <a:r>
              <a:rPr lang="en-US" b="1" dirty="0" smtClean="0"/>
              <a:t>  </a:t>
            </a:r>
            <a:r>
              <a:rPr lang="en-US" b="1" dirty="0" smtClean="0">
                <a:sym typeface="Wingdings" panose="05000000000000000000" pitchFamily="2" charset="2"/>
              </a:rPr>
              <a:t> EDCP 585</a:t>
            </a:r>
            <a:endParaRPr lang="en-US" b="1" dirty="0" smtClean="0"/>
          </a:p>
          <a:p>
            <a:endParaRPr lang="en-US" b="1" dirty="0"/>
          </a:p>
          <a:p>
            <a:r>
              <a:rPr lang="en-US" b="1" dirty="0" err="1" smtClean="0"/>
              <a:t>Saevi</a:t>
            </a:r>
            <a:r>
              <a:rPr lang="en-US" b="1" dirty="0" smtClean="0"/>
              <a:t>, T. (Ed., 2006 - present). </a:t>
            </a:r>
            <a:r>
              <a:rPr lang="en-US" b="1" i="1" dirty="0" smtClean="0"/>
              <a:t>Phenomenology &amp; Practice</a:t>
            </a:r>
            <a:r>
              <a:rPr lang="en-US" b="1" dirty="0" smtClean="0"/>
              <a:t>. </a:t>
            </a:r>
            <a:r>
              <a:rPr lang="en-US" u="sng" dirty="0" smtClean="0">
                <a:hlinkClick r:id="rId3"/>
              </a:rPr>
              <a:t>http://www.phandpr.org</a:t>
            </a:r>
            <a:r>
              <a:rPr lang="en-US" b="1" dirty="0" smtClean="0"/>
              <a:t> </a:t>
            </a:r>
          </a:p>
          <a:p>
            <a:r>
              <a:rPr lang="en-US" b="1" dirty="0"/>
              <a:t>v</a:t>
            </a:r>
            <a:r>
              <a:rPr lang="en-US" b="1" dirty="0" smtClean="0"/>
              <a:t>an </a:t>
            </a:r>
            <a:r>
              <a:rPr lang="en-US" b="1" dirty="0" err="1" smtClean="0"/>
              <a:t>Manen</a:t>
            </a:r>
            <a:r>
              <a:rPr lang="en-US" b="1" dirty="0" smtClean="0"/>
              <a:t>. </a:t>
            </a:r>
            <a:r>
              <a:rPr lang="en-US" b="1" dirty="0" smtClean="0"/>
              <a:t>(</a:t>
            </a:r>
            <a:r>
              <a:rPr lang="en-US" b="1" dirty="0"/>
              <a:t>Ed., 1983-92). </a:t>
            </a:r>
            <a:r>
              <a:rPr lang="en-US" b="1" i="1" dirty="0"/>
              <a:t>Phenomenology + Pedagogy</a:t>
            </a:r>
            <a:r>
              <a:rPr lang="en-US" b="1" dirty="0"/>
              <a:t>. </a:t>
            </a:r>
            <a:r>
              <a:rPr lang="en-US" u="sng" dirty="0">
                <a:hlinkClick r:id="rId4"/>
              </a:rPr>
              <a:t>http://ejournals.library.ualberta.ca/index.php/pandp/issue/archive</a:t>
            </a:r>
            <a:r>
              <a:rPr lang="en-US" b="1" dirty="0"/>
              <a:t> </a:t>
            </a:r>
            <a:endParaRPr lang="en-US" b="1" dirty="0" smtClean="0"/>
          </a:p>
          <a:p>
            <a:r>
              <a:rPr lang="en-US" b="1" dirty="0"/>
              <a:t>v</a:t>
            </a:r>
            <a:r>
              <a:rPr lang="en-US" b="1" dirty="0" smtClean="0"/>
              <a:t>an </a:t>
            </a:r>
            <a:r>
              <a:rPr lang="en-US" b="1" dirty="0" err="1" smtClean="0"/>
              <a:t>Manen</a:t>
            </a:r>
            <a:r>
              <a:rPr lang="en-US" b="1" dirty="0" smtClean="0"/>
              <a:t>.  </a:t>
            </a:r>
            <a:r>
              <a:rPr lang="en-US" b="1" dirty="0"/>
              <a:t>(2011). </a:t>
            </a:r>
            <a:r>
              <a:rPr lang="en-US" b="1" dirty="0" err="1"/>
              <a:t>PhenomenologyOnline</a:t>
            </a:r>
            <a:r>
              <a:rPr lang="en-US" b="1" dirty="0"/>
              <a:t>. (See esp. </a:t>
            </a:r>
            <a:r>
              <a:rPr lang="en-US" b="1" i="1" dirty="0"/>
              <a:t>Inquiry</a:t>
            </a:r>
            <a:r>
              <a:rPr lang="en-US" b="1" dirty="0"/>
              <a:t> &amp; </a:t>
            </a:r>
            <a:r>
              <a:rPr lang="en-US" b="1" i="1" dirty="0"/>
              <a:t>Sources</a:t>
            </a:r>
            <a:r>
              <a:rPr lang="en-US" b="1" dirty="0" smtClean="0"/>
              <a:t>) </a:t>
            </a:r>
            <a:r>
              <a:rPr lang="en-US" u="sng" dirty="0">
                <a:hlinkClick r:id="rId5"/>
              </a:rPr>
              <a:t>http://www.phenomenologyonline.com/</a:t>
            </a:r>
            <a:r>
              <a:rPr lang="en-US" dirty="0"/>
              <a:t> </a:t>
            </a:r>
            <a:endParaRPr lang="en-US" dirty="0" smtClean="0"/>
          </a:p>
          <a:p>
            <a:endParaRPr lang="en-US" dirty="0" smtClean="0"/>
          </a:p>
          <a:p>
            <a:endParaRPr lang="en-CA" dirty="0"/>
          </a:p>
          <a:p>
            <a:endParaRPr lang="en-CA" dirty="0"/>
          </a:p>
        </p:txBody>
      </p:sp>
    </p:spTree>
    <p:extLst>
      <p:ext uri="{BB962C8B-B14F-4D97-AF65-F5344CB8AC3E}">
        <p14:creationId xmlns:p14="http://schemas.microsoft.com/office/powerpoint/2010/main" val="1445572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Phenomenology &amp; Hermeneutics? </a:t>
            </a:r>
            <a:endParaRPr lang="en-CA" dirty="0"/>
          </a:p>
        </p:txBody>
      </p:sp>
      <p:sp>
        <p:nvSpPr>
          <p:cNvPr id="3" name="Content Placeholder 2"/>
          <p:cNvSpPr>
            <a:spLocks noGrp="1"/>
          </p:cNvSpPr>
          <p:nvPr>
            <p:ph idx="1"/>
          </p:nvPr>
        </p:nvSpPr>
        <p:spPr/>
        <p:txBody>
          <a:bodyPr/>
          <a:lstStyle/>
          <a:p>
            <a:pPr marL="0" indent="0">
              <a:buNone/>
            </a:pPr>
            <a:r>
              <a:rPr lang="en-US" sz="3600" dirty="0" smtClean="0">
                <a:latin typeface="Calibri Light" panose="020F0302020204030204" pitchFamily="34" charset="0"/>
              </a:rPr>
              <a:t>PHENOMENOLOGY</a:t>
            </a:r>
          </a:p>
          <a:p>
            <a:r>
              <a:rPr lang="en-US" altLang="en-US" dirty="0" smtClean="0">
                <a:solidFill>
                  <a:srgbClr val="000000"/>
                </a:solidFill>
                <a:latin typeface="Calibri Light" panose="020F0302020204030204" pitchFamily="34" charset="0"/>
              </a:rPr>
              <a:t>A </a:t>
            </a:r>
            <a:r>
              <a:rPr lang="en-US" altLang="en-US" b="1" dirty="0">
                <a:solidFill>
                  <a:srgbClr val="000000"/>
                </a:solidFill>
                <a:latin typeface="Calibri Light" panose="020F0302020204030204" pitchFamily="34" charset="0"/>
              </a:rPr>
              <a:t>philosophy</a:t>
            </a:r>
            <a:r>
              <a:rPr lang="en-US" altLang="en-US" dirty="0">
                <a:solidFill>
                  <a:srgbClr val="000000"/>
                </a:solidFill>
                <a:latin typeface="Calibri Light" panose="020F0302020204030204" pitchFamily="34" charset="0"/>
              </a:rPr>
              <a:t> and a </a:t>
            </a:r>
            <a:r>
              <a:rPr lang="en-US" altLang="en-US" b="1" dirty="0">
                <a:solidFill>
                  <a:srgbClr val="000000"/>
                </a:solidFill>
                <a:latin typeface="Calibri Light" panose="020F0302020204030204" pitchFamily="34" charset="0"/>
              </a:rPr>
              <a:t>methodology</a:t>
            </a:r>
          </a:p>
          <a:p>
            <a:r>
              <a:rPr lang="en-US" altLang="en-US" b="1" dirty="0">
                <a:solidFill>
                  <a:srgbClr val="000000"/>
                </a:solidFill>
                <a:latin typeface="Calibri Light" panose="020F0302020204030204" pitchFamily="34" charset="0"/>
              </a:rPr>
              <a:t>Philosophers:</a:t>
            </a:r>
            <a:r>
              <a:rPr lang="en-US" altLang="en-US" dirty="0">
                <a:solidFill>
                  <a:srgbClr val="000000"/>
                </a:solidFill>
                <a:latin typeface="Calibri Light" panose="020F0302020204030204" pitchFamily="34" charset="0"/>
              </a:rPr>
              <a:t> </a:t>
            </a:r>
            <a:r>
              <a:rPr lang="en-US" altLang="en-US" dirty="0" err="1">
                <a:solidFill>
                  <a:srgbClr val="000000"/>
                </a:solidFill>
                <a:latin typeface="Calibri Light" panose="020F0302020204030204" pitchFamily="34" charset="0"/>
              </a:rPr>
              <a:t>Merleau-Ponty</a:t>
            </a:r>
            <a:r>
              <a:rPr lang="en-US" altLang="en-US" dirty="0">
                <a:solidFill>
                  <a:srgbClr val="000000"/>
                </a:solidFill>
                <a:latin typeface="Calibri Light" panose="020F0302020204030204" pitchFamily="34" charset="0"/>
              </a:rPr>
              <a:t>, Heidegger</a:t>
            </a:r>
            <a:endParaRPr lang="en-US" altLang="en-US" b="1" dirty="0">
              <a:solidFill>
                <a:srgbClr val="000000"/>
              </a:solidFill>
              <a:latin typeface="Calibri Light" panose="020F0302020204030204" pitchFamily="34" charset="0"/>
            </a:endParaRPr>
          </a:p>
          <a:p>
            <a:r>
              <a:rPr lang="en-US" altLang="en-US" b="1" dirty="0">
                <a:solidFill>
                  <a:srgbClr val="000000"/>
                </a:solidFill>
                <a:latin typeface="Calibri Light" panose="020F0302020204030204" pitchFamily="34" charset="0"/>
              </a:rPr>
              <a:t>Methodologists:</a:t>
            </a:r>
            <a:r>
              <a:rPr lang="en-US" altLang="en-US" dirty="0">
                <a:solidFill>
                  <a:srgbClr val="000000"/>
                </a:solidFill>
                <a:latin typeface="Calibri Light" panose="020F0302020204030204" pitchFamily="34" charset="0"/>
              </a:rPr>
              <a:t> van </a:t>
            </a:r>
            <a:r>
              <a:rPr lang="en-US" altLang="en-US" dirty="0" err="1">
                <a:solidFill>
                  <a:srgbClr val="000000"/>
                </a:solidFill>
                <a:latin typeface="Calibri Light" panose="020F0302020204030204" pitchFamily="34" charset="0"/>
              </a:rPr>
              <a:t>Manen</a:t>
            </a:r>
            <a:r>
              <a:rPr lang="en-US" altLang="en-US" dirty="0">
                <a:solidFill>
                  <a:srgbClr val="000000"/>
                </a:solidFill>
                <a:latin typeface="Calibri Light" panose="020F0302020204030204" pitchFamily="34" charset="0"/>
              </a:rPr>
              <a:t>, </a:t>
            </a:r>
            <a:r>
              <a:rPr lang="en-US" altLang="en-US" dirty="0" err="1">
                <a:solidFill>
                  <a:srgbClr val="000000"/>
                </a:solidFill>
                <a:latin typeface="Calibri Light" panose="020F0302020204030204" pitchFamily="34" charset="0"/>
              </a:rPr>
              <a:t>Moustakas</a:t>
            </a:r>
            <a:r>
              <a:rPr lang="en-US" altLang="en-US" dirty="0">
                <a:solidFill>
                  <a:srgbClr val="000000"/>
                </a:solidFill>
                <a:latin typeface="Calibri Light" panose="020F0302020204030204" pitchFamily="34" charset="0"/>
              </a:rPr>
              <a:t>, Giorgi</a:t>
            </a:r>
          </a:p>
          <a:p>
            <a:r>
              <a:rPr lang="en-US" altLang="en-US" dirty="0">
                <a:solidFill>
                  <a:srgbClr val="000000"/>
                </a:solidFill>
                <a:latin typeface="Calibri Light" panose="020F0302020204030204" pitchFamily="34" charset="0"/>
              </a:rPr>
              <a:t>“A context-sensitive and transdisciplinary form of inquiry into </a:t>
            </a:r>
            <a:r>
              <a:rPr lang="en-US" altLang="en-US" b="1" dirty="0">
                <a:solidFill>
                  <a:srgbClr val="000000"/>
                </a:solidFill>
                <a:latin typeface="Calibri Light" panose="020F0302020204030204" pitchFamily="34" charset="0"/>
              </a:rPr>
              <a:t>lived experience”</a:t>
            </a:r>
            <a:endParaRPr lang="en-US" altLang="en-US" dirty="0">
              <a:latin typeface="Calibri Light" panose="020F0302020204030204" pitchFamily="34" charset="0"/>
            </a:endParaRPr>
          </a:p>
          <a:p>
            <a:r>
              <a:rPr lang="en-US" altLang="en-US" dirty="0">
                <a:latin typeface="Calibri Light" panose="020F0302020204030204" pitchFamily="34" charset="0"/>
              </a:rPr>
              <a:t>“An attitude or disposition of sensitivity and openness to everyday, experienced meanings as opposed to theoretical ones”</a:t>
            </a:r>
            <a:br>
              <a:rPr lang="en-US" altLang="en-US" dirty="0">
                <a:latin typeface="Calibri Light" panose="020F0302020204030204" pitchFamily="34" charset="0"/>
              </a:rPr>
            </a:br>
            <a:r>
              <a:rPr lang="en-US" altLang="en-US" sz="2000" dirty="0" smtClean="0">
                <a:latin typeface="Calibri Light" panose="020F0302020204030204" pitchFamily="34" charset="0"/>
              </a:rPr>
              <a:t>(from: Max van </a:t>
            </a:r>
            <a:r>
              <a:rPr lang="en-US" altLang="en-US" sz="2000" dirty="0" err="1" smtClean="0">
                <a:latin typeface="Calibri Light" panose="020F0302020204030204" pitchFamily="34" charset="0"/>
              </a:rPr>
              <a:t>Manen</a:t>
            </a:r>
            <a:r>
              <a:rPr lang="en-US" altLang="en-US" sz="2000" dirty="0" smtClean="0">
                <a:latin typeface="Calibri Light" panose="020F0302020204030204" pitchFamily="34" charset="0"/>
              </a:rPr>
              <a:t>, </a:t>
            </a:r>
            <a:r>
              <a:rPr lang="en-US" altLang="en-US" sz="2000" dirty="0" smtClean="0">
                <a:latin typeface="Calibri Light" panose="020F0302020204030204" pitchFamily="34" charset="0"/>
                <a:hlinkClick r:id="rId2"/>
              </a:rPr>
              <a:t>www.phenomenologyonline.com</a:t>
            </a:r>
            <a:r>
              <a:rPr lang="en-US" altLang="en-US" sz="2000" dirty="0" smtClean="0">
                <a:latin typeface="Calibri Light" panose="020F0302020204030204" pitchFamily="34" charset="0"/>
              </a:rPr>
              <a:t>)</a:t>
            </a:r>
          </a:p>
          <a:p>
            <a:pPr marL="0" indent="0">
              <a:buNone/>
            </a:pPr>
            <a:endParaRPr lang="en-CA" dirty="0"/>
          </a:p>
        </p:txBody>
      </p:sp>
    </p:spTree>
    <p:extLst>
      <p:ext uri="{BB962C8B-B14F-4D97-AF65-F5344CB8AC3E}">
        <p14:creationId xmlns:p14="http://schemas.microsoft.com/office/powerpoint/2010/main" val="1781371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Phenomenology: Characteristics</a:t>
            </a:r>
            <a:endParaRPr lang="en-CA" dirty="0"/>
          </a:p>
        </p:txBody>
      </p:sp>
      <p:sp>
        <p:nvSpPr>
          <p:cNvPr id="3" name="Content Placeholder 2"/>
          <p:cNvSpPr>
            <a:spLocks noGrp="1"/>
          </p:cNvSpPr>
          <p:nvPr>
            <p:ph sz="half" idx="1"/>
          </p:nvPr>
        </p:nvSpPr>
        <p:spPr/>
        <p:txBody>
          <a:bodyPr>
            <a:normAutofit fontScale="85000" lnSpcReduction="10000"/>
          </a:bodyPr>
          <a:lstStyle/>
          <a:p>
            <a:r>
              <a:rPr lang="en-US" altLang="en-US" sz="3300" b="1" dirty="0" smtClean="0">
                <a:latin typeface="Calibri Light" panose="020F0302020204030204" pitchFamily="34" charset="0"/>
              </a:rPr>
              <a:t>Starting point: </a:t>
            </a:r>
            <a:r>
              <a:rPr lang="en-US" altLang="en-US" sz="3300" dirty="0" smtClean="0">
                <a:latin typeface="Calibri Light" panose="020F0302020204030204" pitchFamily="34" charset="0"/>
              </a:rPr>
              <a:t>the intuitive experience of phenomena (what presents itself to us in conscious experience) </a:t>
            </a:r>
          </a:p>
          <a:p>
            <a:r>
              <a:rPr lang="en-US" altLang="en-US" sz="3300" dirty="0" smtClean="0">
                <a:latin typeface="Calibri Light" panose="020F0302020204030204" pitchFamily="34" charset="0"/>
              </a:rPr>
              <a:t>tries to extract from it the essential features of experiences</a:t>
            </a:r>
            <a:endParaRPr lang="en-US" altLang="en-US" sz="3300" dirty="0" smtClean="0">
              <a:solidFill>
                <a:srgbClr val="000000"/>
              </a:solidFill>
              <a:latin typeface="Calibri Light" panose="020F0302020204030204" pitchFamily="34" charset="0"/>
            </a:endParaRPr>
          </a:p>
          <a:p>
            <a:r>
              <a:rPr lang="en-US" altLang="en-US" sz="3300" dirty="0" smtClean="0">
                <a:solidFill>
                  <a:srgbClr val="000000"/>
                </a:solidFill>
                <a:latin typeface="Calibri Light" panose="020F0302020204030204" pitchFamily="34" charset="0"/>
              </a:rPr>
              <a:t>A wide range of schools and approaches</a:t>
            </a:r>
          </a:p>
          <a:p>
            <a:r>
              <a:rPr lang="en-US" altLang="en-US" sz="3300" b="1" dirty="0" smtClean="0">
                <a:solidFill>
                  <a:srgbClr val="000000"/>
                </a:solidFill>
                <a:latin typeface="Calibri Light" panose="020F0302020204030204" pitchFamily="34" charset="0"/>
              </a:rPr>
              <a:t>Description is important in all/most cases</a:t>
            </a:r>
            <a:endParaRPr lang="en-US" altLang="en-US" sz="3300" dirty="0" smtClean="0">
              <a:solidFill>
                <a:srgbClr val="000000"/>
              </a:solidFill>
              <a:latin typeface="Calibri Light" panose="020F0302020204030204" pitchFamily="34" charset="0"/>
            </a:endParaRPr>
          </a:p>
          <a:p>
            <a:endParaRPr lang="en-CA" dirty="0">
              <a:latin typeface="Calibri Light" panose="020F0302020204030204" pitchFamily="34" charset="0"/>
            </a:endParaRPr>
          </a:p>
        </p:txBody>
      </p:sp>
      <p:sp>
        <p:nvSpPr>
          <p:cNvPr id="4" name="Content Placeholder 3"/>
          <p:cNvSpPr>
            <a:spLocks noGrp="1"/>
          </p:cNvSpPr>
          <p:nvPr>
            <p:ph sz="half" idx="2"/>
          </p:nvPr>
        </p:nvSpPr>
        <p:spPr>
          <a:xfrm>
            <a:off x="6172200" y="1571625"/>
            <a:ext cx="5181600" cy="4605338"/>
          </a:xfrm>
        </p:spPr>
        <p:txBody>
          <a:bodyPr>
            <a:normAutofit fontScale="85000" lnSpcReduction="10000"/>
          </a:bodyPr>
          <a:lstStyle/>
          <a:p>
            <a:pPr marL="0" indent="0">
              <a:lnSpc>
                <a:spcPct val="110000"/>
              </a:lnSpc>
              <a:buNone/>
            </a:pPr>
            <a:r>
              <a:rPr lang="en-US" dirty="0" smtClean="0">
                <a:latin typeface="Calibri Light" panose="020F0302020204030204" pitchFamily="34" charset="0"/>
              </a:rPr>
              <a:t>“</a:t>
            </a:r>
            <a:r>
              <a:rPr lang="en-CA" dirty="0">
                <a:latin typeface="Calibri Light" panose="020F0302020204030204" pitchFamily="34" charset="0"/>
              </a:rPr>
              <a:t>Phenomenology is an influential and complex philosophic tradition that has given rise to various related philosophical movements such as existentialism, </a:t>
            </a:r>
            <a:r>
              <a:rPr lang="en-CA" dirty="0" err="1">
                <a:latin typeface="Calibri Light" panose="020F0302020204030204" pitchFamily="34" charset="0"/>
              </a:rPr>
              <a:t>poststructuralism</a:t>
            </a:r>
            <a:r>
              <a:rPr lang="en-CA" dirty="0">
                <a:latin typeface="Calibri Light" panose="020F0302020204030204" pitchFamily="34" charset="0"/>
              </a:rPr>
              <a:t>, postmodernism, feminism, culture critique, and various forms of analytical and new theory. Major contemporary figures such as Foucault, </a:t>
            </a:r>
            <a:r>
              <a:rPr lang="en-CA" dirty="0" smtClean="0">
                <a:latin typeface="Calibri Light" panose="020F0302020204030204" pitchFamily="34" charset="0"/>
              </a:rPr>
              <a:t>and Derrida find </a:t>
            </a:r>
            <a:r>
              <a:rPr lang="en-CA" dirty="0">
                <a:latin typeface="Calibri Light" panose="020F0302020204030204" pitchFamily="34" charset="0"/>
              </a:rPr>
              <a:t>the impetus and sources of their writings in earlier </a:t>
            </a:r>
            <a:r>
              <a:rPr lang="en-CA" dirty="0" smtClean="0">
                <a:latin typeface="Calibri Light" panose="020F0302020204030204" pitchFamily="34" charset="0"/>
              </a:rPr>
              <a:t>phenomenological works, especially Heidegger.”</a:t>
            </a:r>
            <a:endParaRPr lang="en-CA" dirty="0">
              <a:latin typeface="Calibri Light" panose="020F0302020204030204" pitchFamily="34" charset="0"/>
            </a:endParaRPr>
          </a:p>
        </p:txBody>
      </p:sp>
    </p:spTree>
    <p:extLst>
      <p:ext uri="{BB962C8B-B14F-4D97-AF65-F5344CB8AC3E}">
        <p14:creationId xmlns:p14="http://schemas.microsoft.com/office/powerpoint/2010/main" val="512153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2303</Words>
  <Application>Microsoft Office PowerPoint</Application>
  <PresentationFormat>Widescreen</PresentationFormat>
  <Paragraphs>137</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Calibri Light</vt:lpstr>
      <vt:lpstr>Wingdings</vt:lpstr>
      <vt:lpstr>Office Theme</vt:lpstr>
      <vt:lpstr>Hermeneutic Phenomenological Research &amp; Writing: Intro</vt:lpstr>
      <vt:lpstr>Overview</vt:lpstr>
      <vt:lpstr>Purpose</vt:lpstr>
      <vt:lpstr>Schedule</vt:lpstr>
      <vt:lpstr>Assignments</vt:lpstr>
      <vt:lpstr>Criteria</vt:lpstr>
      <vt:lpstr>Readings &amp; Sources: </vt:lpstr>
      <vt:lpstr>What are Phenomenology &amp; Hermeneutics? </vt:lpstr>
      <vt:lpstr>Phenomenology: Characteristics</vt:lpstr>
      <vt:lpstr>Hermeneutics</vt:lpstr>
      <vt:lpstr>Why Phenomenology</vt:lpstr>
      <vt:lpstr>Phenomenology as a Method</vt:lpstr>
      <vt:lpstr>Phenomenology as a Method</vt:lpstr>
      <vt:lpstr>Descriptive, but not Ethnography or a “Case”</vt:lpstr>
      <vt:lpstr>No final Meanings, but can be Validated</vt:lpstr>
      <vt:lpstr>Relates to Practice</vt:lpstr>
      <vt:lpstr>Shaking Hands…</vt:lpstr>
      <vt:lpstr>Shaking Hands</vt:lpstr>
      <vt:lpstr>PowerPoint Presentation</vt:lpstr>
      <vt:lpstr>PowerPoint Presentation</vt:lpstr>
      <vt:lpstr>PowerPoint Presentation</vt:lpstr>
      <vt:lpstr>Anecdotes – Examples: name forgetting</vt:lpstr>
      <vt:lpstr>Anecdote – Pedagogical Glance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Hermeneutic Phenomenological Research &amp; Writing: Intro</dc:title>
  <dc:creator>test</dc:creator>
  <cp:lastModifiedBy>test</cp:lastModifiedBy>
  <cp:revision>12</cp:revision>
  <dcterms:created xsi:type="dcterms:W3CDTF">2015-01-06T23:57:24Z</dcterms:created>
  <dcterms:modified xsi:type="dcterms:W3CDTF">2015-01-07T06:26:18Z</dcterms:modified>
</cp:coreProperties>
</file>