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9" r:id="rId3"/>
    <p:sldId id="271" r:id="rId4"/>
    <p:sldId id="274" r:id="rId5"/>
    <p:sldId id="263" r:id="rId6"/>
    <p:sldId id="272" r:id="rId7"/>
    <p:sldId id="273" r:id="rId8"/>
    <p:sldId id="284" r:id="rId9"/>
    <p:sldId id="267" r:id="rId10"/>
    <p:sldId id="264" r:id="rId11"/>
    <p:sldId id="280" r:id="rId12"/>
    <p:sldId id="282" r:id="rId13"/>
    <p:sldId id="283" r:id="rId14"/>
    <p:sldId id="276" r:id="rId15"/>
    <p:sldId id="279" r:id="rId16"/>
    <p:sldId id="281" r:id="rId17"/>
    <p:sldId id="266" r:id="rId18"/>
    <p:sldId id="265"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C887F-BACC-49F6-BB42-617F292CACD0}" type="datetimeFigureOut">
              <a:rPr lang="en-CA" smtClean="0"/>
              <a:t>2015-01-22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A3BEBA-3A1E-453B-B419-CF7B15ACBAB0}" type="slidenum">
              <a:rPr lang="en-CA" smtClean="0"/>
              <a:t>‹#›</a:t>
            </a:fld>
            <a:endParaRPr lang="en-CA"/>
          </a:p>
        </p:txBody>
      </p:sp>
    </p:spTree>
    <p:extLst>
      <p:ext uri="{BB962C8B-B14F-4D97-AF65-F5344CB8AC3E}">
        <p14:creationId xmlns:p14="http://schemas.microsoft.com/office/powerpoint/2010/main" val="1385795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CD000C-9C18-482D-8D3C-6945F36E77BB}" type="slidenum">
              <a:rPr lang="en-US" altLang="en-US"/>
              <a:pPr>
                <a:spcBef>
                  <a:spcPct val="0"/>
                </a:spcBef>
              </a:pPr>
              <a:t>1</a:t>
            </a:fld>
            <a:endParaRPr lang="en-US" altLang="en-US"/>
          </a:p>
        </p:txBody>
      </p:sp>
    </p:spTree>
    <p:extLst>
      <p:ext uri="{BB962C8B-B14F-4D97-AF65-F5344CB8AC3E}">
        <p14:creationId xmlns:p14="http://schemas.microsoft.com/office/powerpoint/2010/main" val="2963243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4A96D4-E8EA-4FCF-BD53-4AFB82BED1B9}" type="slidenum">
              <a:rPr lang="en-US" altLang="en-US"/>
              <a:pPr>
                <a:spcBef>
                  <a:spcPct val="0"/>
                </a:spcBef>
              </a:pPr>
              <a:t>18</a:t>
            </a:fld>
            <a:endParaRPr lang="en-US" altLang="en-US"/>
          </a:p>
        </p:txBody>
      </p:sp>
    </p:spTree>
    <p:extLst>
      <p:ext uri="{BB962C8B-B14F-4D97-AF65-F5344CB8AC3E}">
        <p14:creationId xmlns:p14="http://schemas.microsoft.com/office/powerpoint/2010/main" val="1932999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3150BB-FE83-4949-A416-66473E229ABA}" type="slidenum">
              <a:rPr lang="en-US" altLang="en-US"/>
              <a:pPr>
                <a:spcBef>
                  <a:spcPct val="0"/>
                </a:spcBef>
              </a:pPr>
              <a:t>2</a:t>
            </a:fld>
            <a:endParaRPr lang="en-US" altLang="en-US"/>
          </a:p>
        </p:txBody>
      </p:sp>
    </p:spTree>
    <p:extLst>
      <p:ext uri="{BB962C8B-B14F-4D97-AF65-F5344CB8AC3E}">
        <p14:creationId xmlns:p14="http://schemas.microsoft.com/office/powerpoint/2010/main" val="423883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82A304-7464-4DA9-92D8-33897250D05A}" type="slidenum">
              <a:rPr lang="en-US" altLang="en-US"/>
              <a:pPr>
                <a:spcBef>
                  <a:spcPct val="0"/>
                </a:spcBef>
              </a:pPr>
              <a:t>9</a:t>
            </a:fld>
            <a:endParaRPr lang="en-US" altLang="en-US"/>
          </a:p>
        </p:txBody>
      </p:sp>
    </p:spTree>
    <p:extLst>
      <p:ext uri="{BB962C8B-B14F-4D97-AF65-F5344CB8AC3E}">
        <p14:creationId xmlns:p14="http://schemas.microsoft.com/office/powerpoint/2010/main" val="210775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535752-A479-4E68-B8B5-2C075D463B2C}" type="slidenum">
              <a:rPr lang="en-US" altLang="en-US"/>
              <a:pPr>
                <a:spcBef>
                  <a:spcPct val="0"/>
                </a:spcBef>
              </a:pPr>
              <a:t>10</a:t>
            </a:fld>
            <a:endParaRPr lang="en-US" altLang="en-US"/>
          </a:p>
        </p:txBody>
      </p:sp>
    </p:spTree>
    <p:extLst>
      <p:ext uri="{BB962C8B-B14F-4D97-AF65-F5344CB8AC3E}">
        <p14:creationId xmlns:p14="http://schemas.microsoft.com/office/powerpoint/2010/main" val="1562173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B28802-5B5C-430B-8CEF-D048E4D49A76}" type="slidenum">
              <a:rPr lang="en-US" altLang="en-US"/>
              <a:pPr>
                <a:spcBef>
                  <a:spcPct val="0"/>
                </a:spcBef>
              </a:pPr>
              <a:t>11</a:t>
            </a:fld>
            <a:endParaRPr lang="en-US" altLang="en-US"/>
          </a:p>
        </p:txBody>
      </p:sp>
    </p:spTree>
    <p:extLst>
      <p:ext uri="{BB962C8B-B14F-4D97-AF65-F5344CB8AC3E}">
        <p14:creationId xmlns:p14="http://schemas.microsoft.com/office/powerpoint/2010/main" val="762265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26D7C7-A977-4404-9214-0F5A0DE5BC2B}" type="slidenum">
              <a:rPr lang="en-US" altLang="en-US"/>
              <a:pPr>
                <a:spcBef>
                  <a:spcPct val="0"/>
                </a:spcBef>
              </a:pPr>
              <a:t>14</a:t>
            </a:fld>
            <a:endParaRPr lang="en-US" altLang="en-US"/>
          </a:p>
        </p:txBody>
      </p:sp>
    </p:spTree>
    <p:extLst>
      <p:ext uri="{BB962C8B-B14F-4D97-AF65-F5344CB8AC3E}">
        <p14:creationId xmlns:p14="http://schemas.microsoft.com/office/powerpoint/2010/main" val="2821410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74BE65-7570-4541-89F1-555C715A295D}" type="slidenum">
              <a:rPr lang="en-US" altLang="en-US"/>
              <a:pPr>
                <a:spcBef>
                  <a:spcPct val="0"/>
                </a:spcBef>
              </a:pPr>
              <a:t>15</a:t>
            </a:fld>
            <a:endParaRPr lang="en-US" altLang="en-US"/>
          </a:p>
        </p:txBody>
      </p:sp>
    </p:spTree>
    <p:extLst>
      <p:ext uri="{BB962C8B-B14F-4D97-AF65-F5344CB8AC3E}">
        <p14:creationId xmlns:p14="http://schemas.microsoft.com/office/powerpoint/2010/main" val="515244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4B179D-AE4A-493E-A7FF-FE754A038C3D}"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2189370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285C01-2880-43D0-8974-D700783406F8}" type="slidenum">
              <a:rPr lang="en-US" altLang="en-US"/>
              <a:pPr>
                <a:spcBef>
                  <a:spcPct val="0"/>
                </a:spcBef>
              </a:pPr>
              <a:t>17</a:t>
            </a:fld>
            <a:endParaRPr lang="en-US" altLang="en-US"/>
          </a:p>
        </p:txBody>
      </p:sp>
    </p:spTree>
    <p:extLst>
      <p:ext uri="{BB962C8B-B14F-4D97-AF65-F5344CB8AC3E}">
        <p14:creationId xmlns:p14="http://schemas.microsoft.com/office/powerpoint/2010/main" val="1938122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610FC84-CDF0-4D67-B43C-04A182182AF3}" type="datetimeFigureOut">
              <a:rPr lang="en-CA" smtClean="0"/>
              <a:t>2015-01-22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822129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10FC84-CDF0-4D67-B43C-04A182182AF3}" type="datetimeFigureOut">
              <a:rPr lang="en-CA" smtClean="0"/>
              <a:t>2015-01-22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255537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10FC84-CDF0-4D67-B43C-04A182182AF3}" type="datetimeFigureOut">
              <a:rPr lang="en-CA" smtClean="0"/>
              <a:t>2015-01-22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68624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610FC84-CDF0-4D67-B43C-04A182182AF3}" type="datetimeFigureOut">
              <a:rPr lang="en-CA" smtClean="0"/>
              <a:t>2015-01-22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4219663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10FC84-CDF0-4D67-B43C-04A182182AF3}" type="datetimeFigureOut">
              <a:rPr lang="en-CA" smtClean="0"/>
              <a:t>2015-01-22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348778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610FC84-CDF0-4D67-B43C-04A182182AF3}" type="datetimeFigureOut">
              <a:rPr lang="en-CA" smtClean="0"/>
              <a:t>2015-01-22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340548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610FC84-CDF0-4D67-B43C-04A182182AF3}" type="datetimeFigureOut">
              <a:rPr lang="en-CA" smtClean="0"/>
              <a:t>2015-01-22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127090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610FC84-CDF0-4D67-B43C-04A182182AF3}" type="datetimeFigureOut">
              <a:rPr lang="en-CA" smtClean="0"/>
              <a:t>2015-01-22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221961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0FC84-CDF0-4D67-B43C-04A182182AF3}" type="datetimeFigureOut">
              <a:rPr lang="en-CA" smtClean="0"/>
              <a:t>2015-01-22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95060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0FC84-CDF0-4D67-B43C-04A182182AF3}" type="datetimeFigureOut">
              <a:rPr lang="en-CA" smtClean="0"/>
              <a:t>2015-01-22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90746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0FC84-CDF0-4D67-B43C-04A182182AF3}" type="datetimeFigureOut">
              <a:rPr lang="en-CA" smtClean="0"/>
              <a:t>2015-01-22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0A5D0B2-E5B1-470F-81CB-AC45784A3107}" type="slidenum">
              <a:rPr lang="en-CA" smtClean="0"/>
              <a:t>‹#›</a:t>
            </a:fld>
            <a:endParaRPr lang="en-CA"/>
          </a:p>
        </p:txBody>
      </p:sp>
    </p:spTree>
    <p:extLst>
      <p:ext uri="{BB962C8B-B14F-4D97-AF65-F5344CB8AC3E}">
        <p14:creationId xmlns:p14="http://schemas.microsoft.com/office/powerpoint/2010/main" val="2922778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0FC84-CDF0-4D67-B43C-04A182182AF3}" type="datetimeFigureOut">
              <a:rPr lang="en-CA" smtClean="0"/>
              <a:t>2015-01-22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5D0B2-E5B1-470F-81CB-AC45784A3107}" type="slidenum">
              <a:rPr lang="en-CA" smtClean="0"/>
              <a:t>‹#›</a:t>
            </a:fld>
            <a:endParaRPr lang="en-CA"/>
          </a:p>
        </p:txBody>
      </p:sp>
    </p:spTree>
    <p:extLst>
      <p:ext uri="{BB962C8B-B14F-4D97-AF65-F5344CB8AC3E}">
        <p14:creationId xmlns:p14="http://schemas.microsoft.com/office/powerpoint/2010/main" val="597629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journals.library.ualberta.ca/index.php/pandpr/article/view/20640"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altLang="en-US" dirty="0" smtClean="0"/>
              <a:t>Pathos &amp; </a:t>
            </a:r>
            <a:r>
              <a:rPr lang="en-US" altLang="en-US" dirty="0" err="1" smtClean="0"/>
              <a:t>Pathic</a:t>
            </a:r>
            <a:r>
              <a:rPr lang="en-US" altLang="en-US" dirty="0" smtClean="0"/>
              <a:t> Knowledge</a:t>
            </a:r>
          </a:p>
        </p:txBody>
      </p:sp>
      <p:sp>
        <p:nvSpPr>
          <p:cNvPr id="3" name="Subtitle 2"/>
          <p:cNvSpPr>
            <a:spLocks noGrp="1"/>
          </p:cNvSpPr>
          <p:nvPr>
            <p:ph type="subTitle" idx="1"/>
          </p:nvPr>
        </p:nvSpPr>
        <p:spPr/>
        <p:txBody>
          <a:bodyPr rtlCol="0">
            <a:normAutofit/>
          </a:bodyPr>
          <a:lstStyle/>
          <a:p>
            <a:pPr>
              <a:defRPr/>
            </a:pPr>
            <a:r>
              <a:rPr lang="en-US" dirty="0" smtClean="0"/>
              <a:t>Norm Friesen</a:t>
            </a:r>
          </a:p>
        </p:txBody>
      </p:sp>
    </p:spTree>
    <p:extLst>
      <p:ext uri="{BB962C8B-B14F-4D97-AF65-F5344CB8AC3E}">
        <p14:creationId xmlns:p14="http://schemas.microsoft.com/office/powerpoint/2010/main" val="3706692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b="1" dirty="0" err="1" smtClean="0"/>
              <a:t>Pathic</a:t>
            </a:r>
            <a:r>
              <a:rPr lang="en-US" altLang="en-US" b="1" dirty="0" smtClean="0"/>
              <a:t> </a:t>
            </a:r>
            <a:r>
              <a:rPr lang="en-US" altLang="en-US" dirty="0" smtClean="0"/>
              <a:t>Knowledge</a:t>
            </a:r>
          </a:p>
        </p:txBody>
      </p:sp>
      <p:sp>
        <p:nvSpPr>
          <p:cNvPr id="19459" name="Content Placeholder 2"/>
          <p:cNvSpPr>
            <a:spLocks noGrp="1"/>
          </p:cNvSpPr>
          <p:nvPr>
            <p:ph idx="1"/>
          </p:nvPr>
        </p:nvSpPr>
        <p:spPr/>
        <p:txBody>
          <a:bodyPr>
            <a:normAutofit/>
          </a:bodyPr>
          <a:lstStyle/>
          <a:p>
            <a:pPr eaLnBrk="1" hangingPunct="1">
              <a:lnSpc>
                <a:spcPct val="120000"/>
              </a:lnSpc>
            </a:pPr>
            <a:r>
              <a:rPr lang="en-US" altLang="en-US" dirty="0" err="1" smtClean="0">
                <a:latin typeface="+mj-lt"/>
              </a:rPr>
              <a:t>pathic</a:t>
            </a:r>
            <a:r>
              <a:rPr lang="en-US" altLang="en-US" dirty="0" smtClean="0">
                <a:latin typeface="+mj-lt"/>
              </a:rPr>
              <a:t> </a:t>
            </a:r>
            <a:r>
              <a:rPr lang="en-US" altLang="en-US" dirty="0">
                <a:latin typeface="+mj-lt"/>
              </a:rPr>
              <a:t>refers to the general mood, </a:t>
            </a:r>
            <a:r>
              <a:rPr lang="en-US" altLang="en-US" dirty="0" smtClean="0">
                <a:latin typeface="+mj-lt"/>
              </a:rPr>
              <a:t>sensibility; felt </a:t>
            </a:r>
            <a:r>
              <a:rPr lang="en-US" altLang="en-US" dirty="0">
                <a:latin typeface="+mj-lt"/>
              </a:rPr>
              <a:t>sense of being in the </a:t>
            </a:r>
            <a:r>
              <a:rPr lang="en-US" altLang="en-US" dirty="0" smtClean="0">
                <a:latin typeface="+mj-lt"/>
              </a:rPr>
              <a:t>world</a:t>
            </a:r>
          </a:p>
          <a:p>
            <a:pPr eaLnBrk="1" hangingPunct="1">
              <a:lnSpc>
                <a:spcPct val="120000"/>
              </a:lnSpc>
            </a:pPr>
            <a:r>
              <a:rPr lang="en-US" altLang="en-US" dirty="0" smtClean="0">
                <a:latin typeface="+mj-lt"/>
              </a:rPr>
              <a:t>Heidegger</a:t>
            </a:r>
            <a:r>
              <a:rPr lang="en-US" altLang="en-US" dirty="0">
                <a:latin typeface="+mj-lt"/>
              </a:rPr>
              <a:t>: </a:t>
            </a:r>
            <a:r>
              <a:rPr lang="en-US" altLang="en-US" b="1" dirty="0" err="1">
                <a:latin typeface="+mj-lt"/>
              </a:rPr>
              <a:t>Befindlichkeit</a:t>
            </a:r>
            <a:r>
              <a:rPr lang="en-US" altLang="en-US" dirty="0">
                <a:latin typeface="+mj-lt"/>
              </a:rPr>
              <a:t> ("the way one finds oneself“) to refer to the sense that we have of ourselves in </a:t>
            </a:r>
            <a:r>
              <a:rPr lang="en-US" altLang="en-US" dirty="0" smtClean="0">
                <a:latin typeface="+mj-lt"/>
              </a:rPr>
              <a:t>situations; the </a:t>
            </a:r>
            <a:r>
              <a:rPr lang="en-US" altLang="en-US" dirty="0">
                <a:latin typeface="+mj-lt"/>
              </a:rPr>
              <a:t>implicit felt understanding of ourselves in </a:t>
            </a:r>
            <a:r>
              <a:rPr lang="en-US" altLang="en-US" dirty="0" smtClean="0">
                <a:latin typeface="+mj-lt"/>
              </a:rPr>
              <a:t>situations</a:t>
            </a:r>
          </a:p>
          <a:p>
            <a:pPr>
              <a:lnSpc>
                <a:spcPct val="120000"/>
              </a:lnSpc>
              <a:defRPr/>
            </a:pPr>
            <a:r>
              <a:rPr lang="en-US" dirty="0" smtClean="0">
                <a:latin typeface="+mj-lt"/>
              </a:rPr>
              <a:t>E. </a:t>
            </a:r>
            <a:r>
              <a:rPr lang="en-US" dirty="0" err="1" smtClean="0">
                <a:latin typeface="+mj-lt"/>
              </a:rPr>
              <a:t>Gendlin</a:t>
            </a:r>
            <a:r>
              <a:rPr lang="en-US" dirty="0">
                <a:latin typeface="+mj-lt"/>
              </a:rPr>
              <a:t>: "It is sensed or felt, rather than thought--and it may not even be sensed or felt directly with attention</a:t>
            </a:r>
            <a:r>
              <a:rPr lang="en-US" dirty="0" smtClean="0">
                <a:latin typeface="+mj-lt"/>
              </a:rPr>
              <a:t>.”</a:t>
            </a:r>
            <a:endParaRPr lang="en-US" dirty="0">
              <a:latin typeface="+mj-lt"/>
            </a:endParaRPr>
          </a:p>
        </p:txBody>
      </p:sp>
    </p:spTree>
    <p:extLst>
      <p:ext uri="{BB962C8B-B14F-4D97-AF65-F5344CB8AC3E}">
        <p14:creationId xmlns:p14="http://schemas.microsoft.com/office/powerpoint/2010/main" val="2254974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3125" y="3409950"/>
            <a:ext cx="2428875"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rtlCol="0">
            <a:normAutofit/>
          </a:bodyPr>
          <a:lstStyle/>
          <a:p>
            <a:pPr>
              <a:defRPr/>
            </a:pPr>
            <a:r>
              <a:rPr lang="en-US" dirty="0" smtClean="0"/>
              <a:t>The limits of positive, explicit knowledge</a:t>
            </a:r>
          </a:p>
        </p:txBody>
      </p:sp>
      <p:sp>
        <p:nvSpPr>
          <p:cNvPr id="11268" name="Content Placeholder 2"/>
          <p:cNvSpPr>
            <a:spLocks noGrp="1"/>
          </p:cNvSpPr>
          <p:nvPr>
            <p:ph idx="1"/>
          </p:nvPr>
        </p:nvSpPr>
        <p:spPr>
          <a:xfrm>
            <a:off x="838199" y="1825624"/>
            <a:ext cx="8924925" cy="4604205"/>
          </a:xfrm>
        </p:spPr>
        <p:txBody>
          <a:bodyPr>
            <a:noAutofit/>
          </a:bodyPr>
          <a:lstStyle/>
          <a:p>
            <a:pPr marL="0" indent="0">
              <a:lnSpc>
                <a:spcPct val="120000"/>
              </a:lnSpc>
              <a:buNone/>
            </a:pPr>
            <a:r>
              <a:rPr lang="en-CA" b="1" dirty="0" smtClean="0">
                <a:latin typeface="+mj-lt"/>
              </a:rPr>
              <a:t>476</a:t>
            </a:r>
            <a:r>
              <a:rPr lang="en-CA" dirty="0">
                <a:latin typeface="+mj-lt"/>
              </a:rPr>
              <a:t>. Children do not learn that books exist, that armchairs </a:t>
            </a:r>
            <a:r>
              <a:rPr lang="en-CA" dirty="0" smtClean="0">
                <a:latin typeface="+mj-lt"/>
              </a:rPr>
              <a:t>exist[.  T]hey </a:t>
            </a:r>
            <a:r>
              <a:rPr lang="en-CA" dirty="0">
                <a:latin typeface="+mj-lt"/>
              </a:rPr>
              <a:t>learn to fetch books, sit in armchairs</a:t>
            </a:r>
            <a:r>
              <a:rPr lang="en-CA" dirty="0" smtClean="0">
                <a:latin typeface="+mj-lt"/>
              </a:rPr>
              <a:t>, etc…</a:t>
            </a:r>
            <a:br>
              <a:rPr lang="en-CA" dirty="0" smtClean="0">
                <a:latin typeface="+mj-lt"/>
              </a:rPr>
            </a:br>
            <a:r>
              <a:rPr lang="en-CA" b="1" dirty="0" smtClean="0">
                <a:latin typeface="+mj-lt"/>
              </a:rPr>
              <a:t>478</a:t>
            </a:r>
            <a:r>
              <a:rPr lang="en-CA" dirty="0">
                <a:latin typeface="+mj-lt"/>
              </a:rPr>
              <a:t>. Does a child believe that milk exists? Or does it know that milk exists? Does a cat know that a mouse exists?</a:t>
            </a:r>
            <a:r>
              <a:rPr lang="en-CA" dirty="0" smtClean="0">
                <a:latin typeface="+mj-lt"/>
              </a:rPr>
              <a:t/>
            </a:r>
            <a:br>
              <a:rPr lang="en-CA" dirty="0" smtClean="0">
                <a:latin typeface="+mj-lt"/>
              </a:rPr>
            </a:br>
            <a:r>
              <a:rPr lang="en-CA" b="1" dirty="0">
                <a:latin typeface="+mj-lt"/>
              </a:rPr>
              <a:t>479</a:t>
            </a:r>
            <a:r>
              <a:rPr lang="en-CA" dirty="0">
                <a:latin typeface="+mj-lt"/>
              </a:rPr>
              <a:t>. Are we to say that the knowledge that there are physical objects comes very early or very late</a:t>
            </a:r>
            <a:r>
              <a:rPr lang="en-CA" dirty="0" smtClean="0">
                <a:latin typeface="+mj-lt"/>
              </a:rPr>
              <a:t>?...</a:t>
            </a:r>
            <a:r>
              <a:rPr lang="en-CA" dirty="0">
                <a:latin typeface="+mj-lt"/>
              </a:rPr>
              <a:t> </a:t>
            </a:r>
            <a:endParaRPr lang="en-CA" dirty="0" smtClean="0">
              <a:latin typeface="+mj-lt"/>
            </a:endParaRPr>
          </a:p>
          <a:p>
            <a:pPr marL="0" indent="0">
              <a:lnSpc>
                <a:spcPct val="120000"/>
              </a:lnSpc>
              <a:buNone/>
            </a:pPr>
            <a:r>
              <a:rPr lang="en-US" altLang="en-US" b="1" dirty="0" smtClean="0">
                <a:latin typeface="+mj-lt"/>
              </a:rPr>
              <a:t>480</a:t>
            </a:r>
            <a:r>
              <a:rPr lang="en-US" altLang="en-US" dirty="0" smtClean="0">
                <a:latin typeface="+mj-lt"/>
              </a:rPr>
              <a:t>. …</a:t>
            </a:r>
            <a:r>
              <a:rPr lang="en-CA" altLang="en-US" dirty="0" smtClean="0">
                <a:latin typeface="+mj-lt"/>
              </a:rPr>
              <a:t>Admittedly it’s true that ‘knowing something’ doesn’t [necessarily] involve thinking about it.” (On Certainty)</a:t>
            </a:r>
            <a:endParaRPr lang="en-US" altLang="en-US" dirty="0" smtClean="0">
              <a:latin typeface="+mj-lt"/>
            </a:endParaRPr>
          </a:p>
        </p:txBody>
      </p:sp>
    </p:spTree>
    <p:extLst>
      <p:ext uri="{BB962C8B-B14F-4D97-AF65-F5344CB8AC3E}">
        <p14:creationId xmlns:p14="http://schemas.microsoft.com/office/powerpoint/2010/main" val="374839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Modalities </a:t>
            </a:r>
            <a:r>
              <a:rPr lang="en-CA" dirty="0"/>
              <a:t>of </a:t>
            </a:r>
            <a:r>
              <a:rPr lang="en-CA" dirty="0" err="1" smtClean="0"/>
              <a:t>Pathic</a:t>
            </a:r>
            <a:r>
              <a:rPr lang="en-CA" dirty="0" smtClean="0"/>
              <a:t> Understanding (van </a:t>
            </a:r>
            <a:r>
              <a:rPr lang="en-CA" dirty="0" err="1" smtClean="0"/>
              <a:t>Manen</a:t>
            </a:r>
            <a:r>
              <a:rPr lang="en-CA" dirty="0" smtClean="0"/>
              <a:t>, 2010)</a:t>
            </a:r>
            <a:endParaRPr lang="en-CA" dirty="0"/>
          </a:p>
        </p:txBody>
      </p:sp>
      <p:sp>
        <p:nvSpPr>
          <p:cNvPr id="3" name="Content Placeholder 2"/>
          <p:cNvSpPr>
            <a:spLocks noGrp="1"/>
          </p:cNvSpPr>
          <p:nvPr>
            <p:ph idx="1"/>
          </p:nvPr>
        </p:nvSpPr>
        <p:spPr/>
        <p:txBody>
          <a:bodyPr>
            <a:normAutofit fontScale="92500" lnSpcReduction="10000"/>
          </a:bodyPr>
          <a:lstStyle/>
          <a:p>
            <a:pPr>
              <a:lnSpc>
                <a:spcPct val="100000"/>
              </a:lnSpc>
            </a:pPr>
            <a:r>
              <a:rPr lang="en-CA" b="1" dirty="0" err="1" smtClean="0">
                <a:latin typeface="+mj-lt"/>
              </a:rPr>
              <a:t>Actional</a:t>
            </a:r>
            <a:r>
              <a:rPr lang="en-CA" b="1" dirty="0" smtClean="0">
                <a:latin typeface="+mj-lt"/>
              </a:rPr>
              <a:t>: </a:t>
            </a:r>
            <a:r>
              <a:rPr lang="en-CA" dirty="0" smtClean="0">
                <a:latin typeface="+mj-lt"/>
              </a:rPr>
              <a:t>In our professional practices we may distinguish several modalities of </a:t>
            </a:r>
            <a:r>
              <a:rPr lang="en-CA" dirty="0" err="1" smtClean="0">
                <a:latin typeface="+mj-lt"/>
              </a:rPr>
              <a:t>pathic</a:t>
            </a:r>
            <a:r>
              <a:rPr lang="en-CA" dirty="0" smtClean="0">
                <a:latin typeface="+mj-lt"/>
              </a:rPr>
              <a:t> understanding: situated, relational, embodied, and enactive.</a:t>
            </a:r>
          </a:p>
          <a:p>
            <a:pPr>
              <a:lnSpc>
                <a:spcPct val="100000"/>
              </a:lnSpc>
            </a:pPr>
            <a:r>
              <a:rPr lang="en-CA" b="1" dirty="0" smtClean="0">
                <a:latin typeface="+mj-lt"/>
              </a:rPr>
              <a:t>Embodied:  </a:t>
            </a:r>
            <a:r>
              <a:rPr lang="en-CA" dirty="0" smtClean="0">
                <a:latin typeface="+mj-lt"/>
              </a:rPr>
              <a:t>“the body knows” how to do things. And if we wanted to gain intellectual control of this “knowledge”, we might in fact hamper our ability to do the things we are doing as embodied beings.	</a:t>
            </a:r>
          </a:p>
          <a:p>
            <a:pPr>
              <a:lnSpc>
                <a:spcPct val="100000"/>
              </a:lnSpc>
            </a:pPr>
            <a:r>
              <a:rPr lang="en-US" b="1" dirty="0" smtClean="0">
                <a:latin typeface="+mj-lt"/>
              </a:rPr>
              <a:t>Relational: </a:t>
            </a:r>
            <a:r>
              <a:rPr lang="en-CA" dirty="0" smtClean="0">
                <a:latin typeface="+mj-lt"/>
              </a:rPr>
              <a:t>in </a:t>
            </a:r>
            <a:r>
              <a:rPr lang="en-CA" dirty="0">
                <a:latin typeface="+mj-lt"/>
              </a:rPr>
              <a:t>the presence of one person we may feel totally stupid while in discussion with an other person we may feel really smart? </a:t>
            </a:r>
            <a:r>
              <a:rPr lang="en-CA" dirty="0" smtClean="0">
                <a:latin typeface="+mj-lt"/>
              </a:rPr>
              <a:t>…saying or telling something –and as the words fall from our tongue we hear ourselves speak, and we think, “Not bad!” We may be surprised at our own thought and eloquence. …Thus, </a:t>
            </a:r>
            <a:r>
              <a:rPr lang="en-CA" dirty="0" err="1" smtClean="0">
                <a:latin typeface="+mj-lt"/>
              </a:rPr>
              <a:t>Merleau-Ponty</a:t>
            </a:r>
            <a:r>
              <a:rPr lang="en-CA" dirty="0" smtClean="0">
                <a:latin typeface="+mj-lt"/>
              </a:rPr>
              <a:t> can say, “my spoken words surprise me myself and teach me my thought.”</a:t>
            </a:r>
          </a:p>
        </p:txBody>
      </p:sp>
    </p:spTree>
    <p:extLst>
      <p:ext uri="{BB962C8B-B14F-4D97-AF65-F5344CB8AC3E}">
        <p14:creationId xmlns:p14="http://schemas.microsoft.com/office/powerpoint/2010/main" val="1630175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Modalities of </a:t>
            </a:r>
            <a:r>
              <a:rPr lang="en-CA" dirty="0" err="1" smtClean="0"/>
              <a:t>Pathic</a:t>
            </a:r>
            <a:r>
              <a:rPr lang="en-CA" dirty="0" smtClean="0"/>
              <a:t> Understanding</a:t>
            </a:r>
            <a:endParaRPr lang="en-CA" b="1" dirty="0"/>
          </a:p>
        </p:txBody>
      </p:sp>
      <p:sp>
        <p:nvSpPr>
          <p:cNvPr id="3" name="Content Placeholder 2"/>
          <p:cNvSpPr>
            <a:spLocks noGrp="1"/>
          </p:cNvSpPr>
          <p:nvPr>
            <p:ph idx="1"/>
          </p:nvPr>
        </p:nvSpPr>
        <p:spPr/>
        <p:txBody>
          <a:bodyPr/>
          <a:lstStyle/>
          <a:p>
            <a:pPr>
              <a:lnSpc>
                <a:spcPct val="100000"/>
              </a:lnSpc>
            </a:pPr>
            <a:r>
              <a:rPr lang="en-CA" sz="3200" b="1" dirty="0">
                <a:latin typeface="+mj-lt"/>
              </a:rPr>
              <a:t>Situational: </a:t>
            </a:r>
            <a:r>
              <a:rPr lang="en-CA" sz="3200" dirty="0">
                <a:latin typeface="+mj-lt"/>
              </a:rPr>
              <a:t>in a strange environment or unfamiliar world, we may not only feel disoriented but also quite stupid, naive, ignorant. For example, many teachers know how a positive atmosphere, trustful habits, and productive routines seem, in part, to be a function of the room, the physical space, the social ambience, and the cultural ecology of the school where they feel comfortable and at home.</a:t>
            </a:r>
          </a:p>
          <a:p>
            <a:endParaRPr lang="en-CA" dirty="0"/>
          </a:p>
        </p:txBody>
      </p:sp>
    </p:spTree>
    <p:extLst>
      <p:ext uri="{BB962C8B-B14F-4D97-AF65-F5344CB8AC3E}">
        <p14:creationId xmlns:p14="http://schemas.microsoft.com/office/powerpoint/2010/main" val="2852650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dirty="0" smtClean="0"/>
              <a:t>Practice</a:t>
            </a:r>
          </a:p>
        </p:txBody>
      </p:sp>
      <p:sp>
        <p:nvSpPr>
          <p:cNvPr id="7171" name="Content Placeholder 2"/>
          <p:cNvSpPr>
            <a:spLocks noGrp="1"/>
          </p:cNvSpPr>
          <p:nvPr>
            <p:ph idx="1"/>
          </p:nvPr>
        </p:nvSpPr>
        <p:spPr/>
        <p:txBody>
          <a:bodyPr>
            <a:normAutofit/>
          </a:bodyPr>
          <a:lstStyle/>
          <a:p>
            <a:pPr marL="0" indent="0">
              <a:buNone/>
            </a:pPr>
            <a:r>
              <a:rPr lang="en-US" altLang="en-US" b="1" dirty="0" smtClean="0">
                <a:latin typeface="+mj-lt"/>
              </a:rPr>
              <a:t>The novice wonders…</a:t>
            </a:r>
          </a:p>
          <a:p>
            <a:pPr eaLnBrk="1" hangingPunct="1"/>
            <a:r>
              <a:rPr lang="en-US" altLang="en-US" dirty="0" smtClean="0">
                <a:latin typeface="+mj-lt"/>
              </a:rPr>
              <a:t>"</a:t>
            </a:r>
            <a:r>
              <a:rPr lang="en-US" altLang="en-US" dirty="0">
                <a:latin typeface="+mj-lt"/>
              </a:rPr>
              <a:t>How can it be that I try so hard to put into practice what I learned about motivation and enrichment--but feel totally deflated when I overhear a student saying she’s bored with the program?" </a:t>
            </a:r>
          </a:p>
          <a:p>
            <a:pPr eaLnBrk="1" hangingPunct="1"/>
            <a:r>
              <a:rPr lang="en-US" altLang="en-US" dirty="0">
                <a:latin typeface="+mj-lt"/>
              </a:rPr>
              <a:t>“I worked for hours to put that lesson together: why did that class go so badly?”</a:t>
            </a:r>
          </a:p>
          <a:p>
            <a:pPr eaLnBrk="1" hangingPunct="1"/>
            <a:r>
              <a:rPr lang="en-US" altLang="en-US" dirty="0">
                <a:latin typeface="+mj-lt"/>
              </a:rPr>
              <a:t>Why is it that I received top marks in my courses on educational psychology--but when Jane broke down and told me to leave her alone when I tried to help her, I did not know what to say?“  (adapted from van </a:t>
            </a:r>
            <a:r>
              <a:rPr lang="en-US" altLang="en-US" dirty="0" err="1">
                <a:latin typeface="+mj-lt"/>
              </a:rPr>
              <a:t>Manen</a:t>
            </a:r>
            <a:r>
              <a:rPr lang="en-US" altLang="en-US" dirty="0">
                <a:latin typeface="+mj-lt"/>
              </a:rPr>
              <a:t>, 1996).</a:t>
            </a:r>
          </a:p>
        </p:txBody>
      </p:sp>
    </p:spTree>
    <p:extLst>
      <p:ext uri="{BB962C8B-B14F-4D97-AF65-F5344CB8AC3E}">
        <p14:creationId xmlns:p14="http://schemas.microsoft.com/office/powerpoint/2010/main" val="3390184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dirty="0" smtClean="0"/>
              <a:t>Aspects of Practice and Knowing</a:t>
            </a:r>
          </a:p>
        </p:txBody>
      </p:sp>
      <p:sp>
        <p:nvSpPr>
          <p:cNvPr id="9219" name="Content Placeholder 2"/>
          <p:cNvSpPr>
            <a:spLocks noGrp="1"/>
          </p:cNvSpPr>
          <p:nvPr>
            <p:ph idx="1"/>
          </p:nvPr>
        </p:nvSpPr>
        <p:spPr/>
        <p:txBody>
          <a:bodyPr>
            <a:normAutofit fontScale="77500" lnSpcReduction="20000"/>
          </a:bodyPr>
          <a:lstStyle/>
          <a:p>
            <a:pPr eaLnBrk="1" hangingPunct="1">
              <a:lnSpc>
                <a:spcPct val="120000"/>
              </a:lnSpc>
            </a:pPr>
            <a:r>
              <a:rPr lang="en-US" altLang="en-US" sz="4400" dirty="0" smtClean="0">
                <a:latin typeface="+mj-lt"/>
              </a:rPr>
              <a:t>“practices as </a:t>
            </a:r>
            <a:r>
              <a:rPr lang="en-US" altLang="en-US" sz="4400" i="1" dirty="0" smtClean="0">
                <a:latin typeface="+mj-lt"/>
              </a:rPr>
              <a:t>embodied</a:t>
            </a:r>
            <a:r>
              <a:rPr lang="en-US" altLang="en-US" sz="4400" dirty="0" smtClean="0">
                <a:latin typeface="+mj-lt"/>
              </a:rPr>
              <a:t>, materially mediated arrays of human activity centrally organized around shared practical understanding.” </a:t>
            </a:r>
            <a:r>
              <a:rPr lang="en-US" altLang="en-US" sz="3300" dirty="0" smtClean="0">
                <a:latin typeface="+mj-lt"/>
              </a:rPr>
              <a:t>(</a:t>
            </a:r>
            <a:r>
              <a:rPr lang="en-US" altLang="en-US" sz="3300" dirty="0" err="1" smtClean="0">
                <a:latin typeface="+mj-lt"/>
              </a:rPr>
              <a:t>Schatzki</a:t>
            </a:r>
            <a:r>
              <a:rPr lang="en-US" altLang="en-US" sz="3300" dirty="0" smtClean="0">
                <a:latin typeface="+mj-lt"/>
              </a:rPr>
              <a:t>, 2001, 2)  </a:t>
            </a:r>
          </a:p>
          <a:p>
            <a:pPr eaLnBrk="1" hangingPunct="1">
              <a:lnSpc>
                <a:spcPct val="120000"/>
              </a:lnSpc>
            </a:pPr>
            <a:r>
              <a:rPr lang="en-US" altLang="en-US" sz="4400" dirty="0" smtClean="0">
                <a:latin typeface="+mj-lt"/>
              </a:rPr>
              <a:t>“practice brings into view activities which are situated, corporeal, and shaped by habits without reflection.” </a:t>
            </a:r>
            <a:br>
              <a:rPr lang="en-US" altLang="en-US" sz="4400" dirty="0" smtClean="0">
                <a:latin typeface="+mj-lt"/>
              </a:rPr>
            </a:br>
            <a:r>
              <a:rPr lang="en-US" altLang="en-US" sz="3300" dirty="0" smtClean="0">
                <a:latin typeface="+mj-lt"/>
              </a:rPr>
              <a:t>(</a:t>
            </a:r>
            <a:r>
              <a:rPr lang="en-US" altLang="en-US" sz="3300" dirty="0" err="1" smtClean="0">
                <a:latin typeface="+mj-lt"/>
              </a:rPr>
              <a:t>Thévenot</a:t>
            </a:r>
            <a:r>
              <a:rPr lang="en-US" altLang="en-US" sz="3300" dirty="0" smtClean="0">
                <a:latin typeface="+mj-lt"/>
              </a:rPr>
              <a:t>, 2000, p. 64)</a:t>
            </a:r>
          </a:p>
          <a:p>
            <a:pPr>
              <a:lnSpc>
                <a:spcPct val="120000"/>
              </a:lnSpc>
            </a:pPr>
            <a:r>
              <a:rPr lang="en-US" altLang="en-US" sz="3600" dirty="0" smtClean="0">
                <a:latin typeface="+mj-lt"/>
              </a:rPr>
              <a:t>Wenger</a:t>
            </a:r>
            <a:r>
              <a:rPr lang="en-US" altLang="en-US" sz="3600" dirty="0">
                <a:latin typeface="+mj-lt"/>
              </a:rPr>
              <a:t>: “Geography” and “landscape” of practice</a:t>
            </a:r>
            <a:r>
              <a:rPr lang="en-US" altLang="en-US" sz="3600" dirty="0" smtClean="0">
                <a:latin typeface="+mj-lt"/>
              </a:rPr>
              <a:t>.</a:t>
            </a:r>
            <a:endParaRPr lang="en-US" altLang="en-US" sz="3600" dirty="0">
              <a:latin typeface="+mj-lt"/>
            </a:endParaRPr>
          </a:p>
        </p:txBody>
      </p:sp>
    </p:spTree>
    <p:extLst>
      <p:ext uri="{BB962C8B-B14F-4D97-AF65-F5344CB8AC3E}">
        <p14:creationId xmlns:p14="http://schemas.microsoft.com/office/powerpoint/2010/main" val="2405863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nSpc>
                <a:spcPct val="120000"/>
              </a:lnSpc>
            </a:pPr>
            <a:r>
              <a:rPr lang="en-US" altLang="en-US" dirty="0" smtClean="0"/>
              <a:t>But we are limited only to a </a:t>
            </a:r>
            <a:r>
              <a:rPr lang="en-US" altLang="en-US" i="1" dirty="0" smtClean="0"/>
              <a:t>topology</a:t>
            </a:r>
            <a:endParaRPr lang="en-US" altLang="en-US" i="1" dirty="0"/>
          </a:p>
        </p:txBody>
      </p:sp>
      <p:sp>
        <p:nvSpPr>
          <p:cNvPr id="18435" name="Content Placeholder 2"/>
          <p:cNvSpPr>
            <a:spLocks noGrp="1"/>
          </p:cNvSpPr>
          <p:nvPr>
            <p:ph idx="1"/>
          </p:nvPr>
        </p:nvSpPr>
        <p:spPr/>
        <p:txBody>
          <a:bodyPr>
            <a:normAutofit lnSpcReduction="10000"/>
          </a:bodyPr>
          <a:lstStyle/>
          <a:p>
            <a:pPr>
              <a:lnSpc>
                <a:spcPct val="120000"/>
              </a:lnSpc>
            </a:pPr>
            <a:r>
              <a:rPr lang="en-US" altLang="en-US" sz="3600" dirty="0" smtClean="0">
                <a:latin typeface="+mj-lt"/>
              </a:rPr>
              <a:t>Is </a:t>
            </a:r>
            <a:r>
              <a:rPr lang="en-US" altLang="en-US" sz="3600" dirty="0">
                <a:latin typeface="+mj-lt"/>
              </a:rPr>
              <a:t>by definition shared and experienced together</a:t>
            </a:r>
          </a:p>
          <a:p>
            <a:pPr>
              <a:lnSpc>
                <a:spcPct val="120000"/>
              </a:lnSpc>
            </a:pPr>
            <a:r>
              <a:rPr lang="en-US" altLang="en-US" sz="3600" dirty="0">
                <a:latin typeface="+mj-lt"/>
              </a:rPr>
              <a:t>Is something pointed to</a:t>
            </a:r>
          </a:p>
          <a:p>
            <a:pPr>
              <a:lnSpc>
                <a:spcPct val="120000"/>
              </a:lnSpc>
            </a:pPr>
            <a:r>
              <a:rPr lang="en-US" altLang="en-US" sz="3600" dirty="0">
                <a:latin typeface="+mj-lt"/>
              </a:rPr>
              <a:t>Is a part of the tacit background</a:t>
            </a:r>
          </a:p>
          <a:p>
            <a:pPr>
              <a:lnSpc>
                <a:spcPct val="120000"/>
              </a:lnSpc>
            </a:pPr>
            <a:r>
              <a:rPr lang="en-US" altLang="en-US" sz="3600" dirty="0">
                <a:latin typeface="+mj-lt"/>
              </a:rPr>
              <a:t>But determines what we do, how we interact</a:t>
            </a:r>
          </a:p>
          <a:p>
            <a:pPr>
              <a:lnSpc>
                <a:spcPct val="120000"/>
              </a:lnSpc>
            </a:pPr>
            <a:r>
              <a:rPr lang="en-US" altLang="en-US" sz="3600" dirty="0">
                <a:latin typeface="+mj-lt"/>
              </a:rPr>
              <a:t>We can experience only a part at a time, not as a map from above</a:t>
            </a:r>
          </a:p>
          <a:p>
            <a:pPr lvl="1" eaLnBrk="1" hangingPunct="1"/>
            <a:endParaRPr lang="en-US" altLang="en-US" dirty="0" smtClean="0"/>
          </a:p>
          <a:p>
            <a:pPr eaLnBrk="1" hangingPunct="1"/>
            <a:endParaRPr lang="en-US" altLang="en-US" i="1" dirty="0" smtClean="0"/>
          </a:p>
          <a:p>
            <a:pPr eaLnBrk="1" hangingPunct="1"/>
            <a:endParaRPr lang="en-US" altLang="en-US" dirty="0" smtClean="0"/>
          </a:p>
          <a:p>
            <a:pPr eaLnBrk="1" hangingPunct="1"/>
            <a:endParaRPr lang="en-US" altLang="en-US" dirty="0" smtClean="0"/>
          </a:p>
          <a:p>
            <a:pPr eaLnBrk="1" hangingPunct="1">
              <a:buFont typeface="Arial" panose="020B0604020202020204" pitchFamily="34" charset="0"/>
              <a:buNone/>
            </a:pPr>
            <a:endParaRPr lang="en-US" altLang="en-US" dirty="0" smtClean="0"/>
          </a:p>
        </p:txBody>
      </p:sp>
    </p:spTree>
    <p:extLst>
      <p:ext uri="{BB962C8B-B14F-4D97-AF65-F5344CB8AC3E}">
        <p14:creationId xmlns:p14="http://schemas.microsoft.com/office/powerpoint/2010/main" val="3587296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Patricia Hawley, Nurse:</a:t>
            </a:r>
            <a:endParaRPr lang="en-CA" dirty="0"/>
          </a:p>
        </p:txBody>
      </p:sp>
      <p:sp>
        <p:nvSpPr>
          <p:cNvPr id="23554" name="Content Placeholder 2"/>
          <p:cNvSpPr>
            <a:spLocks noGrp="1"/>
          </p:cNvSpPr>
          <p:nvPr>
            <p:ph idx="1"/>
          </p:nvPr>
        </p:nvSpPr>
        <p:spPr/>
        <p:txBody>
          <a:bodyPr>
            <a:normAutofit/>
          </a:bodyPr>
          <a:lstStyle/>
          <a:p>
            <a:pPr>
              <a:lnSpc>
                <a:spcPct val="110000"/>
              </a:lnSpc>
            </a:pPr>
            <a:r>
              <a:rPr lang="en-US" altLang="en-US" dirty="0">
                <a:latin typeface="+mj-lt"/>
              </a:rPr>
              <a:t>I have a patient, Bob, a high school teacher and soccer coach. He is 29 years old. He was admitted to our neurosurgical ICU with a broken neck. It was the last day of school. The teachers were having a party at the principal's cottage at the lake. Bob dived into shallow water.</a:t>
            </a:r>
          </a:p>
          <a:p>
            <a:pPr eaLnBrk="1" hangingPunct="1">
              <a:lnSpc>
                <a:spcPct val="110000"/>
              </a:lnSpc>
            </a:pPr>
            <a:r>
              <a:rPr lang="en-US" altLang="en-US" dirty="0" smtClean="0">
                <a:latin typeface="+mj-lt"/>
              </a:rPr>
              <a:t>One day an independent, active man, whole and mobile. The next, he lies in a hospital bed, motionless. His head suspended in traction. Mouth, face and eyes are the only body parts moving. </a:t>
            </a:r>
          </a:p>
        </p:txBody>
      </p:sp>
    </p:spTree>
    <p:extLst>
      <p:ext uri="{BB962C8B-B14F-4D97-AF65-F5344CB8AC3E}">
        <p14:creationId xmlns:p14="http://schemas.microsoft.com/office/powerpoint/2010/main" val="1895852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lstStyle/>
          <a:p>
            <a:pPr eaLnBrk="1" hangingPunct="1"/>
            <a:endParaRPr lang="en-US" altLang="en-US" dirty="0" smtClean="0"/>
          </a:p>
        </p:txBody>
      </p:sp>
      <p:sp>
        <p:nvSpPr>
          <p:cNvPr id="21507" name="Content Placeholder 2"/>
          <p:cNvSpPr>
            <a:spLocks noGrp="1"/>
          </p:cNvSpPr>
          <p:nvPr>
            <p:ph idx="1"/>
          </p:nvPr>
        </p:nvSpPr>
        <p:spPr/>
        <p:txBody>
          <a:bodyPr/>
          <a:lstStyle/>
          <a:p>
            <a:pPr>
              <a:lnSpc>
                <a:spcPct val="100000"/>
              </a:lnSpc>
            </a:pPr>
            <a:r>
              <a:rPr lang="en-US" altLang="en-US" dirty="0">
                <a:latin typeface="+mj-lt"/>
              </a:rPr>
              <a:t>One day I sensed that Bob was having a [specially] rough time-I just knew. I could feel the tension. He was experiencing a lot of pent-up frustration. Just before leaving I bent over and said, "Bob, when I go for coffee ... I'll scream for you.“ (Hawley, 2002</a:t>
            </a:r>
            <a:r>
              <a:rPr lang="en-US" altLang="en-US" dirty="0" smtClean="0">
                <a:latin typeface="+mj-lt"/>
              </a:rPr>
              <a:t>)</a:t>
            </a:r>
            <a:endParaRPr lang="en-US" altLang="en-US" dirty="0">
              <a:latin typeface="+mj-lt"/>
            </a:endParaRPr>
          </a:p>
        </p:txBody>
      </p:sp>
    </p:spTree>
    <p:extLst>
      <p:ext uri="{BB962C8B-B14F-4D97-AF65-F5344CB8AC3E}">
        <p14:creationId xmlns:p14="http://schemas.microsoft.com/office/powerpoint/2010/main" val="2014371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Lived experience and reflection from a “Shop” Teacher</a:t>
            </a:r>
            <a:endParaRPr lang="en-CA" dirty="0"/>
          </a:p>
        </p:txBody>
      </p:sp>
      <p:sp>
        <p:nvSpPr>
          <p:cNvPr id="3" name="Content Placeholder 2"/>
          <p:cNvSpPr>
            <a:spLocks noGrp="1"/>
          </p:cNvSpPr>
          <p:nvPr>
            <p:ph idx="1"/>
          </p:nvPr>
        </p:nvSpPr>
        <p:spPr/>
        <p:txBody>
          <a:bodyPr/>
          <a:lstStyle/>
          <a:p>
            <a:pPr>
              <a:lnSpc>
                <a:spcPct val="100000"/>
              </a:lnSpc>
            </a:pPr>
            <a:r>
              <a:rPr lang="en-CA" dirty="0">
                <a:latin typeface="+mj-lt"/>
              </a:rPr>
              <a:t>After cramming the 76th panel into the thickness planer, I had learned the idiosyncrasies of the machine. It pulled just a little to the left as it snapped the wood down onto the feeder bed and inhaled it to slice away the top with whirring spinning knives. Stuck at this task for four days, I began to wonder about the usefulness of a class project. Was I just learning the pull and whine of the planer or was there deeper learning that I was missing? How could a production project of this kind be utilized to foster motivation in a shop class? I found a few answers.</a:t>
            </a:r>
          </a:p>
        </p:txBody>
      </p:sp>
    </p:spTree>
    <p:extLst>
      <p:ext uri="{BB962C8B-B14F-4D97-AF65-F5344CB8AC3E}">
        <p14:creationId xmlns:p14="http://schemas.microsoft.com/office/powerpoint/2010/main" val="2247133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Overview</a:t>
            </a:r>
          </a:p>
        </p:txBody>
      </p:sp>
      <p:sp>
        <p:nvSpPr>
          <p:cNvPr id="2" name="Content Placeholder 1"/>
          <p:cNvSpPr>
            <a:spLocks noGrp="1"/>
          </p:cNvSpPr>
          <p:nvPr>
            <p:ph idx="1"/>
          </p:nvPr>
        </p:nvSpPr>
        <p:spPr/>
        <p:txBody>
          <a:bodyPr/>
          <a:lstStyle/>
          <a:p>
            <a:r>
              <a:rPr lang="en-US" dirty="0" smtClean="0">
                <a:latin typeface="+mj-lt"/>
              </a:rPr>
              <a:t>Etymology</a:t>
            </a:r>
          </a:p>
          <a:p>
            <a:r>
              <a:rPr lang="en-US" dirty="0" err="1" smtClean="0">
                <a:latin typeface="+mj-lt"/>
              </a:rPr>
              <a:t>Waldenfels</a:t>
            </a:r>
            <a:r>
              <a:rPr lang="en-US" dirty="0" smtClean="0">
                <a:latin typeface="+mj-lt"/>
              </a:rPr>
              <a:t> on Pathos; </a:t>
            </a:r>
            <a:r>
              <a:rPr lang="en-US" dirty="0" err="1" smtClean="0">
                <a:latin typeface="+mj-lt"/>
              </a:rPr>
              <a:t>Widerfahrnis</a:t>
            </a:r>
            <a:endParaRPr lang="en-US" dirty="0" smtClean="0">
              <a:latin typeface="+mj-lt"/>
            </a:endParaRPr>
          </a:p>
          <a:p>
            <a:r>
              <a:rPr lang="en-US" dirty="0" err="1" smtClean="0">
                <a:latin typeface="+mj-lt"/>
              </a:rPr>
              <a:t>Pathic</a:t>
            </a:r>
            <a:r>
              <a:rPr lang="en-US" dirty="0" smtClean="0">
                <a:latin typeface="+mj-lt"/>
              </a:rPr>
              <a:t> knowledge and L. Wittgenstein</a:t>
            </a:r>
          </a:p>
          <a:p>
            <a:r>
              <a:rPr lang="en-US" dirty="0" err="1" smtClean="0">
                <a:latin typeface="+mj-lt"/>
              </a:rPr>
              <a:t>Pathic</a:t>
            </a:r>
            <a:r>
              <a:rPr lang="en-US" dirty="0" smtClean="0">
                <a:latin typeface="+mj-lt"/>
              </a:rPr>
              <a:t> Practice</a:t>
            </a:r>
          </a:p>
          <a:p>
            <a:r>
              <a:rPr lang="en-US" dirty="0" smtClean="0">
                <a:latin typeface="+mj-lt"/>
              </a:rPr>
              <a:t>Two examples</a:t>
            </a:r>
            <a:endParaRPr lang="en-CA" dirty="0">
              <a:latin typeface="+mj-lt"/>
            </a:endParaRPr>
          </a:p>
        </p:txBody>
      </p:sp>
    </p:spTree>
    <p:extLst>
      <p:ext uri="{BB962C8B-B14F-4D97-AF65-F5344CB8AC3E}">
        <p14:creationId xmlns:p14="http://schemas.microsoft.com/office/powerpoint/2010/main" val="2167211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 What is it?</a:t>
            </a:r>
            <a:endParaRPr lang="en-CA" dirty="0"/>
          </a:p>
        </p:txBody>
      </p:sp>
      <p:sp>
        <p:nvSpPr>
          <p:cNvPr id="3" name="Content Placeholder 2"/>
          <p:cNvSpPr>
            <a:spLocks noGrp="1"/>
          </p:cNvSpPr>
          <p:nvPr>
            <p:ph idx="1"/>
          </p:nvPr>
        </p:nvSpPr>
        <p:spPr/>
        <p:txBody>
          <a:bodyPr/>
          <a:lstStyle/>
          <a:p>
            <a:pPr marL="0" indent="0">
              <a:lnSpc>
                <a:spcPct val="150000"/>
              </a:lnSpc>
              <a:buNone/>
            </a:pPr>
            <a:r>
              <a:rPr lang="en-CA" b="0" i="0" dirty="0" smtClean="0">
                <a:solidFill>
                  <a:srgbClr val="000000"/>
                </a:solidFill>
                <a:effectLst/>
                <a:latin typeface="Georgia" panose="02040502050405020303" pitchFamily="18" charset="0"/>
              </a:rPr>
              <a:t>"quality that arouses pity or sorrow," 1660s, from Greek </a:t>
            </a:r>
            <a:r>
              <a:rPr lang="en-CA" b="0" i="1" dirty="0" smtClean="0">
                <a:solidFill>
                  <a:srgbClr val="000000"/>
                </a:solidFill>
                <a:effectLst/>
                <a:latin typeface="Georgia" panose="02040502050405020303" pitchFamily="18" charset="0"/>
              </a:rPr>
              <a:t>pathos</a:t>
            </a:r>
            <a:r>
              <a:rPr lang="en-CA" b="0" i="0" dirty="0" smtClean="0">
                <a:solidFill>
                  <a:srgbClr val="000000"/>
                </a:solidFill>
                <a:effectLst/>
                <a:latin typeface="Georgia" panose="02040502050405020303" pitchFamily="18" charset="0"/>
              </a:rPr>
              <a:t> "suffering, feeling, emotion, calamity," literally "what befalls one," related to </a:t>
            </a:r>
            <a:r>
              <a:rPr lang="en-CA" b="0" i="1" dirty="0" err="1" smtClean="0">
                <a:solidFill>
                  <a:srgbClr val="000000"/>
                </a:solidFill>
                <a:effectLst/>
                <a:latin typeface="Georgia" panose="02040502050405020303" pitchFamily="18" charset="0"/>
              </a:rPr>
              <a:t>paskhein</a:t>
            </a:r>
            <a:r>
              <a:rPr lang="en-CA" b="0" i="0" dirty="0" smtClean="0">
                <a:solidFill>
                  <a:srgbClr val="000000"/>
                </a:solidFill>
                <a:effectLst/>
                <a:latin typeface="Georgia" panose="02040502050405020303" pitchFamily="18" charset="0"/>
              </a:rPr>
              <a:t> "to suffer," and </a:t>
            </a:r>
            <a:r>
              <a:rPr lang="en-CA" b="0" i="1" dirty="0" err="1" smtClean="0">
                <a:solidFill>
                  <a:srgbClr val="000000"/>
                </a:solidFill>
                <a:effectLst/>
                <a:latin typeface="Georgia" panose="02040502050405020303" pitchFamily="18" charset="0"/>
              </a:rPr>
              <a:t>penthos</a:t>
            </a:r>
            <a:r>
              <a:rPr lang="en-CA" b="0" i="0" dirty="0" smtClean="0">
                <a:solidFill>
                  <a:srgbClr val="000000"/>
                </a:solidFill>
                <a:effectLst/>
                <a:latin typeface="Georgia" panose="02040502050405020303" pitchFamily="18" charset="0"/>
              </a:rPr>
              <a:t> "grief, sorrow;" from PIE root </a:t>
            </a:r>
            <a:r>
              <a:rPr lang="en-CA" b="0" i="1" dirty="0" smtClean="0">
                <a:solidFill>
                  <a:srgbClr val="000000"/>
                </a:solidFill>
                <a:effectLst/>
                <a:latin typeface="Georgia" panose="02040502050405020303" pitchFamily="18" charset="0"/>
              </a:rPr>
              <a:t>*</a:t>
            </a:r>
            <a:r>
              <a:rPr lang="en-CA" b="0" i="1" dirty="0" err="1" smtClean="0">
                <a:solidFill>
                  <a:srgbClr val="000000"/>
                </a:solidFill>
                <a:effectLst/>
                <a:latin typeface="Georgia" panose="02040502050405020303" pitchFamily="18" charset="0"/>
              </a:rPr>
              <a:t>kwent</a:t>
            </a:r>
            <a:r>
              <a:rPr lang="en-CA" b="0" i="1" dirty="0" smtClean="0">
                <a:solidFill>
                  <a:srgbClr val="000000"/>
                </a:solidFill>
                <a:effectLst/>
                <a:latin typeface="Georgia" panose="02040502050405020303" pitchFamily="18" charset="0"/>
              </a:rPr>
              <a:t>(h)-</a:t>
            </a:r>
            <a:r>
              <a:rPr lang="en-CA" b="0" i="0" dirty="0" smtClean="0">
                <a:solidFill>
                  <a:srgbClr val="000000"/>
                </a:solidFill>
                <a:effectLst/>
                <a:latin typeface="Georgia" panose="02040502050405020303" pitchFamily="18" charset="0"/>
              </a:rPr>
              <a:t> "to suffer, endure" (cognates: Old </a:t>
            </a:r>
            <a:r>
              <a:rPr lang="en-CA" b="0" i="0" dirty="0" err="1" smtClean="0">
                <a:solidFill>
                  <a:srgbClr val="000000"/>
                </a:solidFill>
                <a:effectLst/>
                <a:latin typeface="Georgia" panose="02040502050405020303" pitchFamily="18" charset="0"/>
              </a:rPr>
              <a:t>Irish</a:t>
            </a:r>
            <a:r>
              <a:rPr lang="en-CA" b="0" i="1" dirty="0" err="1" smtClean="0">
                <a:solidFill>
                  <a:srgbClr val="000000"/>
                </a:solidFill>
                <a:effectLst/>
                <a:latin typeface="Georgia" panose="02040502050405020303" pitchFamily="18" charset="0"/>
              </a:rPr>
              <a:t>cessaim</a:t>
            </a:r>
            <a:r>
              <a:rPr lang="en-CA" b="0" i="0" dirty="0" smtClean="0">
                <a:solidFill>
                  <a:srgbClr val="000000"/>
                </a:solidFill>
                <a:effectLst/>
                <a:latin typeface="Georgia" panose="02040502050405020303" pitchFamily="18" charset="0"/>
              </a:rPr>
              <a:t> "I suffer," Lithuanian </a:t>
            </a:r>
            <a:r>
              <a:rPr lang="en-CA" b="0" i="1" dirty="0" err="1" smtClean="0">
                <a:solidFill>
                  <a:srgbClr val="000000"/>
                </a:solidFill>
                <a:effectLst/>
                <a:latin typeface="Georgia" panose="02040502050405020303" pitchFamily="18" charset="0"/>
              </a:rPr>
              <a:t>kenčiu</a:t>
            </a:r>
            <a:r>
              <a:rPr lang="en-CA" b="0" i="0" dirty="0" smtClean="0">
                <a:solidFill>
                  <a:srgbClr val="000000"/>
                </a:solidFill>
                <a:effectLst/>
                <a:latin typeface="Georgia" panose="02040502050405020303" pitchFamily="18" charset="0"/>
              </a:rPr>
              <a:t> "to suffer," </a:t>
            </a:r>
            <a:r>
              <a:rPr lang="en-CA" b="0" i="1" dirty="0" err="1" smtClean="0">
                <a:solidFill>
                  <a:srgbClr val="000000"/>
                </a:solidFill>
                <a:effectLst/>
                <a:latin typeface="Georgia" panose="02040502050405020303" pitchFamily="18" charset="0"/>
              </a:rPr>
              <a:t>pakanta</a:t>
            </a:r>
            <a:r>
              <a:rPr lang="en-CA" b="0" i="0" dirty="0" smtClean="0">
                <a:solidFill>
                  <a:srgbClr val="000000"/>
                </a:solidFill>
                <a:effectLst/>
                <a:latin typeface="Georgia" panose="02040502050405020303" pitchFamily="18" charset="0"/>
              </a:rPr>
              <a:t> "patience").</a:t>
            </a:r>
            <a:endParaRPr lang="en-CA" dirty="0" smtClean="0"/>
          </a:p>
          <a:p>
            <a:pPr marL="0" indent="0">
              <a:buNone/>
            </a:pPr>
            <a:endParaRPr lang="en-CA" dirty="0"/>
          </a:p>
        </p:txBody>
      </p:sp>
    </p:spTree>
    <p:extLst>
      <p:ext uri="{BB962C8B-B14F-4D97-AF65-F5344CB8AC3E}">
        <p14:creationId xmlns:p14="http://schemas.microsoft.com/office/powerpoint/2010/main" val="219996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t>
            </a:r>
            <a:r>
              <a:rPr lang="en-US" dirty="0" err="1" smtClean="0"/>
              <a:t>Waldenfels</a:t>
            </a:r>
            <a:r>
              <a:rPr lang="en-US" dirty="0" smtClean="0"/>
              <a:t> (1934 - )</a:t>
            </a:r>
            <a:endParaRPr lang="en-CA" dirty="0"/>
          </a:p>
        </p:txBody>
      </p:sp>
      <p:sp>
        <p:nvSpPr>
          <p:cNvPr id="3" name="Content Placeholder 2"/>
          <p:cNvSpPr>
            <a:spLocks noGrp="1"/>
          </p:cNvSpPr>
          <p:nvPr>
            <p:ph idx="1"/>
          </p:nvPr>
        </p:nvSpPr>
        <p:spPr>
          <a:xfrm>
            <a:off x="566058" y="1825625"/>
            <a:ext cx="6923314" cy="4351338"/>
          </a:xfrm>
        </p:spPr>
        <p:txBody>
          <a:bodyPr>
            <a:normAutofit fontScale="92500" lnSpcReduction="20000"/>
          </a:bodyPr>
          <a:lstStyle/>
          <a:p>
            <a:pPr>
              <a:lnSpc>
                <a:spcPct val="120000"/>
              </a:lnSpc>
            </a:pPr>
            <a:r>
              <a:rPr lang="en-CA" dirty="0" smtClean="0">
                <a:latin typeface="+mj-lt"/>
              </a:rPr>
              <a:t>intentionality as “</a:t>
            </a:r>
            <a:r>
              <a:rPr lang="en-CA" i="1" dirty="0" smtClean="0">
                <a:latin typeface="+mj-lt"/>
              </a:rPr>
              <a:t>something </a:t>
            </a:r>
            <a:r>
              <a:rPr lang="en-CA" dirty="0" smtClean="0">
                <a:latin typeface="+mj-lt"/>
              </a:rPr>
              <a:t>show[</a:t>
            </a:r>
            <a:r>
              <a:rPr lang="en-CA" dirty="0" err="1" smtClean="0">
                <a:latin typeface="+mj-lt"/>
              </a:rPr>
              <a:t>ing</a:t>
            </a:r>
            <a:r>
              <a:rPr lang="en-CA" dirty="0" smtClean="0">
                <a:latin typeface="+mj-lt"/>
              </a:rPr>
              <a:t>] itself </a:t>
            </a:r>
            <a:r>
              <a:rPr lang="en-CA" i="1" dirty="0" smtClean="0">
                <a:latin typeface="+mj-lt"/>
              </a:rPr>
              <a:t>as something,</a:t>
            </a:r>
            <a:r>
              <a:rPr lang="en-CA" dirty="0" smtClean="0">
                <a:latin typeface="+mj-lt"/>
              </a:rPr>
              <a:t>” </a:t>
            </a:r>
          </a:p>
          <a:p>
            <a:pPr>
              <a:lnSpc>
                <a:spcPct val="120000"/>
              </a:lnSpc>
            </a:pPr>
            <a:r>
              <a:rPr lang="en-CA" dirty="0" smtClean="0">
                <a:latin typeface="+mj-lt"/>
              </a:rPr>
              <a:t>What is “given, apprehended, understood or interpreted </a:t>
            </a:r>
            <a:r>
              <a:rPr lang="en-CA" i="1" dirty="0" smtClean="0">
                <a:latin typeface="+mj-lt"/>
              </a:rPr>
              <a:t>as something </a:t>
            </a:r>
            <a:r>
              <a:rPr lang="en-CA" dirty="0" smtClean="0">
                <a:latin typeface="+mj-lt"/>
              </a:rPr>
              <a:t>i.e. endowed with a certain sense” (2007, p. 72). </a:t>
            </a:r>
          </a:p>
          <a:p>
            <a:pPr>
              <a:lnSpc>
                <a:spcPct val="120000"/>
              </a:lnSpc>
            </a:pPr>
            <a:r>
              <a:rPr lang="en-CA" i="1" dirty="0">
                <a:latin typeface="+mj-lt"/>
              </a:rPr>
              <a:t>Bernhard </a:t>
            </a:r>
            <a:r>
              <a:rPr lang="en-CA" i="1" dirty="0" err="1">
                <a:latin typeface="+mj-lt"/>
              </a:rPr>
              <a:t>Waldenfels</a:t>
            </a:r>
            <a:r>
              <a:rPr lang="en-CA" i="1" dirty="0">
                <a:latin typeface="+mj-lt"/>
              </a:rPr>
              <a:t>’ Responsive </a:t>
            </a:r>
            <a:r>
              <a:rPr lang="en-CA" dirty="0">
                <a:latin typeface="+mj-lt"/>
              </a:rPr>
              <a:t>Phenomenology of the Alien</a:t>
            </a:r>
            <a:r>
              <a:rPr lang="en-CA" i="1" dirty="0">
                <a:latin typeface="+mj-lt"/>
              </a:rPr>
              <a:t>: An Introduction and </a:t>
            </a:r>
            <a:r>
              <a:rPr lang="en-CA" i="1" dirty="0" smtClean="0">
                <a:latin typeface="+mj-lt"/>
              </a:rPr>
              <a:t>Review </a:t>
            </a:r>
            <a:r>
              <a:rPr lang="en-CA" i="1" dirty="0" smtClean="0">
                <a:latin typeface="+mj-lt"/>
                <a:hlinkClick r:id="rId2"/>
              </a:rPr>
              <a:t>http://ejournals.library.ualberta.ca/index.php/pandpr/article/view/20640</a:t>
            </a:r>
            <a:r>
              <a:rPr lang="en-CA" i="1" dirty="0" smtClean="0">
                <a:latin typeface="+mj-lt"/>
              </a:rPr>
              <a:t>  </a:t>
            </a:r>
            <a:endParaRPr lang="en-CA" i="1" dirty="0">
              <a:latin typeface="+mj-lt"/>
            </a:endParaRPr>
          </a:p>
          <a:p>
            <a:pPr>
              <a:lnSpc>
                <a:spcPct val="120000"/>
              </a:lnSpc>
            </a:pPr>
            <a:endParaRPr lang="en-CA" dirty="0" smtClean="0"/>
          </a:p>
          <a:p>
            <a:endParaRPr lang="en-CA" dirty="0"/>
          </a:p>
        </p:txBody>
      </p:sp>
      <p:pic>
        <p:nvPicPr>
          <p:cNvPr id="4" name="Picture 2" descr="http://www.husserlarchiv.de/bernhard-waldenfels-archiv/fotos/bwparis"/>
          <p:cNvPicPr>
            <a:picLocks noChangeAspect="1" noChangeArrowheads="1"/>
          </p:cNvPicPr>
          <p:nvPr/>
        </p:nvPicPr>
        <p:blipFill rotWithShape="1">
          <a:blip r:embed="rId3">
            <a:extLst>
              <a:ext uri="{28A0092B-C50C-407E-A947-70E740481C1C}">
                <a14:useLocalDpi xmlns:a14="http://schemas.microsoft.com/office/drawing/2010/main" val="0"/>
              </a:ext>
            </a:extLst>
          </a:blip>
          <a:srcRect b="13514"/>
          <a:stretch/>
        </p:blipFill>
        <p:spPr bwMode="auto">
          <a:xfrm>
            <a:off x="7714988" y="288132"/>
            <a:ext cx="4477011" cy="2714220"/>
          </a:xfrm>
          <a:prstGeom prst="rect">
            <a:avLst/>
          </a:prstGeom>
          <a:noFill/>
          <a:extLst>
            <a:ext uri="{909E8E84-426E-40DD-AFC4-6F175D3DCCD1}">
              <a14:hiddenFill xmlns:a14="http://schemas.microsoft.com/office/drawing/2010/main">
                <a:solidFill>
                  <a:srgbClr val="FFFFFF"/>
                </a:solidFill>
              </a14:hiddenFill>
            </a:ext>
          </a:extLst>
        </p:spPr>
      </p:pic>
      <p:pic>
        <p:nvPicPr>
          <p:cNvPr id="26626" name="Picture 2" descr="http://www.husserlarchiv.de/bernhard-waldenfels-archiv/fotos/bwlehresw"/>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423"/>
          <a:stretch/>
        </p:blipFill>
        <p:spPr bwMode="auto">
          <a:xfrm>
            <a:off x="7714989" y="3170238"/>
            <a:ext cx="4858204" cy="3409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994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Waldenfels</a:t>
            </a:r>
            <a:r>
              <a:rPr lang="en-US" dirty="0" smtClean="0"/>
              <a:t> on Pathos</a:t>
            </a:r>
            <a:endParaRPr lang="en-CA" dirty="0"/>
          </a:p>
        </p:txBody>
      </p:sp>
      <p:sp>
        <p:nvSpPr>
          <p:cNvPr id="3" name="Content Placeholder 2"/>
          <p:cNvSpPr>
            <a:spLocks noGrp="1"/>
          </p:cNvSpPr>
          <p:nvPr>
            <p:ph idx="1"/>
          </p:nvPr>
        </p:nvSpPr>
        <p:spPr/>
        <p:txBody>
          <a:bodyPr>
            <a:normAutofit/>
          </a:bodyPr>
          <a:lstStyle/>
          <a:p>
            <a:pPr marL="0" indent="0">
              <a:lnSpc>
                <a:spcPct val="120000"/>
              </a:lnSpc>
              <a:buNone/>
            </a:pPr>
            <a:r>
              <a:rPr lang="en-CA" dirty="0" smtClean="0">
                <a:latin typeface="+mj-lt"/>
              </a:rPr>
              <a:t>The </a:t>
            </a:r>
            <a:r>
              <a:rPr lang="en-CA" dirty="0">
                <a:latin typeface="+mj-lt"/>
              </a:rPr>
              <a:t>moment </a:t>
            </a:r>
            <a:r>
              <a:rPr lang="en-CA" dirty="0" smtClean="0">
                <a:latin typeface="+mj-lt"/>
              </a:rPr>
              <a:t>of the now is simply an “</a:t>
            </a:r>
            <a:r>
              <a:rPr lang="en-CA" dirty="0">
                <a:latin typeface="+mj-lt"/>
              </a:rPr>
              <a:t>event,” one in which intentionality (taking “something </a:t>
            </a:r>
            <a:r>
              <a:rPr lang="en-CA" i="1" dirty="0">
                <a:latin typeface="+mj-lt"/>
              </a:rPr>
              <a:t>as something</a:t>
            </a:r>
            <a:r>
              <a:rPr lang="en-CA" dirty="0">
                <a:latin typeface="+mj-lt"/>
              </a:rPr>
              <a:t>”) may certainly be </a:t>
            </a:r>
            <a:r>
              <a:rPr lang="en-CA" dirty="0" smtClean="0">
                <a:latin typeface="+mj-lt"/>
              </a:rPr>
              <a:t>present but </a:t>
            </a:r>
            <a:r>
              <a:rPr lang="en-CA" dirty="0">
                <a:latin typeface="+mj-lt"/>
              </a:rPr>
              <a:t>is not dominant:</a:t>
            </a:r>
          </a:p>
          <a:p>
            <a:pPr marL="457200" lvl="1" indent="0">
              <a:lnSpc>
                <a:spcPct val="120000"/>
              </a:lnSpc>
              <a:buNone/>
            </a:pPr>
            <a:r>
              <a:rPr lang="en-CA" dirty="0">
                <a:latin typeface="+mj-lt"/>
              </a:rPr>
              <a:t>In sum, everything that appears </a:t>
            </a:r>
            <a:r>
              <a:rPr lang="en-CA" dirty="0" smtClean="0">
                <a:latin typeface="+mj-lt"/>
              </a:rPr>
              <a:t>as </a:t>
            </a:r>
            <a:r>
              <a:rPr lang="en-CA" dirty="0">
                <a:latin typeface="+mj-lt"/>
              </a:rPr>
              <a:t>something has to be described not simply </a:t>
            </a:r>
            <a:r>
              <a:rPr lang="en-CA" dirty="0" smtClean="0">
                <a:latin typeface="+mj-lt"/>
              </a:rPr>
              <a:t>as something </a:t>
            </a:r>
            <a:r>
              <a:rPr lang="en-CA" dirty="0">
                <a:latin typeface="+mj-lt"/>
              </a:rPr>
              <a:t>which receives a sense, but as something which provokes sense without </a:t>
            </a:r>
            <a:r>
              <a:rPr lang="en-CA" dirty="0" smtClean="0">
                <a:latin typeface="+mj-lt"/>
              </a:rPr>
              <a:t>being meaningful </a:t>
            </a:r>
            <a:r>
              <a:rPr lang="en-CA" dirty="0">
                <a:latin typeface="+mj-lt"/>
              </a:rPr>
              <a:t>itself yet still as something </a:t>
            </a:r>
            <a:r>
              <a:rPr lang="en-CA" i="1" dirty="0">
                <a:latin typeface="+mj-lt"/>
              </a:rPr>
              <a:t>by which </a:t>
            </a:r>
            <a:r>
              <a:rPr lang="en-CA" dirty="0">
                <a:latin typeface="+mj-lt"/>
              </a:rPr>
              <a:t>we are touched, affected, stimulated</a:t>
            </a:r>
            <a:r>
              <a:rPr lang="en-CA" dirty="0" smtClean="0">
                <a:latin typeface="+mj-lt"/>
              </a:rPr>
              <a:t>, surprised </a:t>
            </a:r>
            <a:r>
              <a:rPr lang="en-CA" dirty="0">
                <a:latin typeface="+mj-lt"/>
              </a:rPr>
              <a:t>and to some extent violated. I call this happening </a:t>
            </a:r>
            <a:r>
              <a:rPr lang="en-CA" i="1" dirty="0">
                <a:latin typeface="+mj-lt"/>
              </a:rPr>
              <a:t>pathos</a:t>
            </a:r>
            <a:r>
              <a:rPr lang="en-CA" dirty="0">
                <a:latin typeface="+mj-lt"/>
              </a:rPr>
              <a:t>, </a:t>
            </a:r>
            <a:r>
              <a:rPr lang="en-CA" i="1" dirty="0" err="1">
                <a:latin typeface="+mj-lt"/>
              </a:rPr>
              <a:t>Widerfahrnis</a:t>
            </a:r>
            <a:r>
              <a:rPr lang="en-CA" i="1" dirty="0">
                <a:latin typeface="+mj-lt"/>
              </a:rPr>
              <a:t> </a:t>
            </a:r>
            <a:r>
              <a:rPr lang="en-CA" dirty="0">
                <a:latin typeface="+mj-lt"/>
              </a:rPr>
              <a:t>or affect</a:t>
            </a:r>
            <a:r>
              <a:rPr lang="en-CA" dirty="0" smtClean="0">
                <a:latin typeface="+mj-lt"/>
              </a:rPr>
              <a:t>, marked </a:t>
            </a:r>
            <a:r>
              <a:rPr lang="en-CA" dirty="0">
                <a:latin typeface="+mj-lt"/>
              </a:rPr>
              <a:t>by a hyphen in order to suggest that something is done </a:t>
            </a:r>
            <a:r>
              <a:rPr lang="en-CA" i="1" dirty="0">
                <a:latin typeface="+mj-lt"/>
              </a:rPr>
              <a:t>to us. </a:t>
            </a:r>
            <a:r>
              <a:rPr lang="en-CA" dirty="0">
                <a:latin typeface="+mj-lt"/>
              </a:rPr>
              <a:t>(2007, p. </a:t>
            </a:r>
            <a:r>
              <a:rPr lang="en-CA" dirty="0" smtClean="0">
                <a:latin typeface="+mj-lt"/>
              </a:rPr>
              <a:t>74)</a:t>
            </a:r>
            <a:endParaRPr lang="en-CA" dirty="0">
              <a:latin typeface="+mj-lt"/>
            </a:endParaRPr>
          </a:p>
        </p:txBody>
      </p:sp>
    </p:spTree>
    <p:extLst>
      <p:ext uri="{BB962C8B-B14F-4D97-AF65-F5344CB8AC3E}">
        <p14:creationId xmlns:p14="http://schemas.microsoft.com/office/powerpoint/2010/main" val="783756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r>
              <a:rPr lang="en-CA" i="1" dirty="0" err="1" smtClean="0"/>
              <a:t>Widerfahrnis</a:t>
            </a:r>
            <a:r>
              <a:rPr lang="en-CA" i="1" dirty="0" smtClean="0"/>
              <a:t>” &amp; Pathos</a:t>
            </a:r>
            <a:endParaRPr lang="en-CA" dirty="0"/>
          </a:p>
        </p:txBody>
      </p:sp>
      <p:sp>
        <p:nvSpPr>
          <p:cNvPr id="3" name="Content Placeholder 2"/>
          <p:cNvSpPr>
            <a:spLocks noGrp="1"/>
          </p:cNvSpPr>
          <p:nvPr>
            <p:ph idx="1"/>
          </p:nvPr>
        </p:nvSpPr>
        <p:spPr/>
        <p:txBody>
          <a:bodyPr>
            <a:normAutofit fontScale="85000" lnSpcReduction="20000"/>
          </a:bodyPr>
          <a:lstStyle/>
          <a:p>
            <a:pPr marL="0" indent="0">
              <a:lnSpc>
                <a:spcPct val="120000"/>
              </a:lnSpc>
              <a:spcBef>
                <a:spcPts val="0"/>
              </a:spcBef>
              <a:buNone/>
            </a:pPr>
            <a:r>
              <a:rPr lang="en-US" sz="3800" b="1" i="1" dirty="0" smtClean="0">
                <a:latin typeface="+mj-lt"/>
              </a:rPr>
              <a:t>Wider-</a:t>
            </a:r>
            <a:r>
              <a:rPr lang="en-US" sz="3800" b="1" i="1" dirty="0" err="1" smtClean="0">
                <a:latin typeface="+mj-lt"/>
              </a:rPr>
              <a:t>fahr</a:t>
            </a:r>
            <a:r>
              <a:rPr lang="en-US" sz="3800" b="1" i="1" dirty="0" smtClean="0">
                <a:latin typeface="+mj-lt"/>
              </a:rPr>
              <a:t>-</a:t>
            </a:r>
            <a:r>
              <a:rPr lang="en-US" sz="3800" b="1" i="1" dirty="0" err="1" smtClean="0">
                <a:latin typeface="+mj-lt"/>
              </a:rPr>
              <a:t>nis</a:t>
            </a:r>
            <a:endParaRPr lang="en-CA" sz="3800" b="1" i="1" dirty="0" smtClean="0">
              <a:latin typeface="+mj-lt"/>
            </a:endParaRPr>
          </a:p>
          <a:p>
            <a:pPr>
              <a:lnSpc>
                <a:spcPct val="120000"/>
              </a:lnSpc>
              <a:spcBef>
                <a:spcPts val="0"/>
              </a:spcBef>
            </a:pPr>
            <a:r>
              <a:rPr lang="en-CA" i="1" dirty="0" smtClean="0">
                <a:latin typeface="+mj-lt"/>
              </a:rPr>
              <a:t>Wider</a:t>
            </a:r>
            <a:r>
              <a:rPr lang="en-CA" dirty="0" smtClean="0">
                <a:latin typeface="+mj-lt"/>
              </a:rPr>
              <a:t>  “against” </a:t>
            </a:r>
          </a:p>
          <a:p>
            <a:pPr>
              <a:lnSpc>
                <a:spcPct val="120000"/>
              </a:lnSpc>
              <a:spcBef>
                <a:spcPts val="0"/>
              </a:spcBef>
            </a:pPr>
            <a:r>
              <a:rPr lang="en-CA" i="1" dirty="0" err="1" smtClean="0">
                <a:latin typeface="+mj-lt"/>
              </a:rPr>
              <a:t>fahren</a:t>
            </a:r>
            <a:r>
              <a:rPr lang="en-CA" dirty="0" smtClean="0">
                <a:latin typeface="+mj-lt"/>
              </a:rPr>
              <a:t> to travel the verb for experience = </a:t>
            </a:r>
            <a:r>
              <a:rPr lang="en-CA" i="1" dirty="0" err="1" smtClean="0">
                <a:latin typeface="+mj-lt"/>
              </a:rPr>
              <a:t>erfahren</a:t>
            </a:r>
            <a:r>
              <a:rPr lang="en-CA" i="1" dirty="0" smtClean="0">
                <a:latin typeface="+mj-lt"/>
              </a:rPr>
              <a:t>; </a:t>
            </a:r>
            <a:r>
              <a:rPr lang="en-CA" dirty="0" smtClean="0">
                <a:latin typeface="+mj-lt"/>
              </a:rPr>
              <a:t>“-</a:t>
            </a:r>
            <a:r>
              <a:rPr lang="en-CA" dirty="0" err="1" smtClean="0">
                <a:latin typeface="+mj-lt"/>
              </a:rPr>
              <a:t>nis</a:t>
            </a:r>
            <a:r>
              <a:rPr lang="en-CA" dirty="0" smtClean="0">
                <a:latin typeface="+mj-lt"/>
              </a:rPr>
              <a:t>” </a:t>
            </a:r>
            <a:r>
              <a:rPr lang="en-CA" dirty="0" err="1" smtClean="0">
                <a:latin typeface="+mj-lt"/>
              </a:rPr>
              <a:t>meants</a:t>
            </a:r>
            <a:r>
              <a:rPr lang="en-CA" dirty="0" smtClean="0">
                <a:latin typeface="+mj-lt"/>
              </a:rPr>
              <a:t> it is a “thing;” </a:t>
            </a:r>
          </a:p>
          <a:p>
            <a:pPr>
              <a:lnSpc>
                <a:spcPct val="120000"/>
              </a:lnSpc>
              <a:spcBef>
                <a:spcPts val="0"/>
              </a:spcBef>
            </a:pPr>
            <a:r>
              <a:rPr lang="en-CA" dirty="0" smtClean="0">
                <a:latin typeface="+mj-lt"/>
              </a:rPr>
              <a:t>Drives </a:t>
            </a:r>
            <a:r>
              <a:rPr lang="en-CA" i="1" dirty="0" smtClean="0">
                <a:latin typeface="+mj-lt"/>
              </a:rPr>
              <a:t>against</a:t>
            </a:r>
            <a:r>
              <a:rPr lang="en-CA" dirty="0" smtClean="0">
                <a:latin typeface="+mj-lt"/>
              </a:rPr>
              <a:t> one, against the grain, despite oneself; an experiential “friction”</a:t>
            </a:r>
          </a:p>
          <a:p>
            <a:pPr marL="0" indent="0">
              <a:lnSpc>
                <a:spcPct val="120000"/>
              </a:lnSpc>
              <a:spcBef>
                <a:spcPts val="0"/>
              </a:spcBef>
              <a:buNone/>
            </a:pPr>
            <a:r>
              <a:rPr lang="en-US" sz="3700" b="1" dirty="0" smtClean="0">
                <a:latin typeface="+mj-lt"/>
              </a:rPr>
              <a:t>Exemplified in the Event</a:t>
            </a:r>
            <a:endParaRPr lang="en-CA" sz="3700" b="1" dirty="0">
              <a:latin typeface="+mj-lt"/>
            </a:endParaRPr>
          </a:p>
          <a:p>
            <a:pPr>
              <a:lnSpc>
                <a:spcPct val="120000"/>
              </a:lnSpc>
              <a:spcBef>
                <a:spcPts val="0"/>
              </a:spcBef>
            </a:pPr>
            <a:r>
              <a:rPr lang="en-CA" dirty="0" smtClean="0">
                <a:latin typeface="+mj-lt"/>
              </a:rPr>
              <a:t>It happens to us jolts us, is negative, shakes us up, rattles us.</a:t>
            </a:r>
          </a:p>
          <a:p>
            <a:pPr>
              <a:lnSpc>
                <a:spcPct val="120000"/>
              </a:lnSpc>
              <a:spcBef>
                <a:spcPts val="0"/>
              </a:spcBef>
            </a:pPr>
            <a:r>
              <a:rPr lang="en-CA" dirty="0" smtClean="0"/>
              <a:t>Arises through one’s </a:t>
            </a:r>
            <a:r>
              <a:rPr lang="en-CA" i="1" dirty="0" smtClean="0"/>
              <a:t>passivity</a:t>
            </a:r>
            <a:r>
              <a:rPr lang="en-CA" dirty="0" smtClean="0"/>
              <a:t>. </a:t>
            </a:r>
            <a:endParaRPr lang="en-CA" dirty="0" smtClean="0">
              <a:latin typeface="+mj-lt"/>
            </a:endParaRPr>
          </a:p>
          <a:p>
            <a:pPr>
              <a:lnSpc>
                <a:spcPct val="120000"/>
              </a:lnSpc>
              <a:spcBef>
                <a:spcPts val="0"/>
              </a:spcBef>
            </a:pPr>
            <a:r>
              <a:rPr lang="en-CA" dirty="0" smtClean="0"/>
              <a:t>O</a:t>
            </a:r>
            <a:r>
              <a:rPr lang="en-CA" dirty="0"/>
              <a:t>ngoing, a part of every </a:t>
            </a:r>
            <a:r>
              <a:rPr lang="en-CA" dirty="0" smtClean="0"/>
              <a:t>event: </a:t>
            </a:r>
            <a:r>
              <a:rPr lang="en-CA" dirty="0" smtClean="0">
                <a:latin typeface="+mj-lt"/>
              </a:rPr>
              <a:t>“Everything that happens to us, right up to the limit events of birth and death which are repeated in our life in different ways, may be called </a:t>
            </a:r>
            <a:r>
              <a:rPr lang="en-CA" i="1" dirty="0" smtClean="0">
                <a:latin typeface="+mj-lt"/>
              </a:rPr>
              <a:t>pathos</a:t>
            </a:r>
            <a:r>
              <a:rPr lang="en-CA" dirty="0" smtClean="0">
                <a:latin typeface="+mj-lt"/>
              </a:rPr>
              <a:t>, which is to be understood as what in German is called </a:t>
            </a:r>
            <a:r>
              <a:rPr lang="en-CA" i="1" dirty="0" err="1" smtClean="0">
                <a:latin typeface="+mj-lt"/>
              </a:rPr>
              <a:t>Widerfahrnis</a:t>
            </a:r>
            <a:r>
              <a:rPr lang="en-CA" dirty="0" smtClean="0">
                <a:latin typeface="+mj-lt"/>
              </a:rPr>
              <a:t>” (2007, p. 45).</a:t>
            </a:r>
            <a:endParaRPr lang="en-CA" dirty="0">
              <a:latin typeface="+mj-lt"/>
            </a:endParaRPr>
          </a:p>
        </p:txBody>
      </p:sp>
    </p:spTree>
    <p:extLst>
      <p:ext uri="{BB962C8B-B14F-4D97-AF65-F5344CB8AC3E}">
        <p14:creationId xmlns:p14="http://schemas.microsoft.com/office/powerpoint/2010/main" val="2976419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a:t>
            </a:r>
            <a:r>
              <a:rPr lang="en-CA" i="1" smtClean="0"/>
              <a:t>Widerfahrnis” &amp; Pathos</a:t>
            </a:r>
            <a:endParaRPr lang="en-CA" dirty="0"/>
          </a:p>
        </p:txBody>
      </p:sp>
      <p:sp>
        <p:nvSpPr>
          <p:cNvPr id="3" name="Content Placeholder 2"/>
          <p:cNvSpPr>
            <a:spLocks noGrp="1"/>
          </p:cNvSpPr>
          <p:nvPr>
            <p:ph idx="1"/>
          </p:nvPr>
        </p:nvSpPr>
        <p:spPr/>
        <p:txBody>
          <a:bodyPr>
            <a:normAutofit/>
          </a:bodyPr>
          <a:lstStyle/>
          <a:p>
            <a:r>
              <a:rPr lang="en-CA" dirty="0" smtClean="0">
                <a:latin typeface="+mj-lt"/>
              </a:rPr>
              <a:t>our response to the “event” is not one of sense-making or ordering. </a:t>
            </a:r>
          </a:p>
          <a:p>
            <a:r>
              <a:rPr lang="en-CA" dirty="0" smtClean="0">
                <a:latin typeface="+mj-lt"/>
              </a:rPr>
              <a:t>A reaction; a sensing and feeling that exceeds and envelops cognition:</a:t>
            </a:r>
            <a:br>
              <a:rPr lang="en-CA" dirty="0" smtClean="0">
                <a:latin typeface="+mj-lt"/>
              </a:rPr>
            </a:br>
            <a:endParaRPr lang="en-CA" dirty="0" smtClean="0">
              <a:latin typeface="+mj-lt"/>
            </a:endParaRPr>
          </a:p>
          <a:p>
            <a:pPr marL="457200" lvl="1" indent="0">
              <a:buNone/>
            </a:pPr>
            <a:r>
              <a:rPr lang="en-CA" sz="2800" dirty="0" smtClean="0">
                <a:latin typeface="+mj-lt"/>
              </a:rPr>
              <a:t>Responsivity goes beyond every intentionality because responding to that which happens to us cannot be exhausted in the meaning, understanding, or truth of our response. All this is not restricted to the affective background of our cognitive and practical modes of comportment; it concerns these modes in their essence… (2011, p. 28)</a:t>
            </a:r>
          </a:p>
          <a:p>
            <a:endParaRPr lang="en-CA" dirty="0"/>
          </a:p>
        </p:txBody>
      </p:sp>
    </p:spTree>
    <p:extLst>
      <p:ext uri="{BB962C8B-B14F-4D97-AF65-F5344CB8AC3E}">
        <p14:creationId xmlns:p14="http://schemas.microsoft.com/office/powerpoint/2010/main" val="1865715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Heidegger, M. (1982). On the way to </a:t>
            </a:r>
            <a:r>
              <a:rPr lang="en-CA" dirty="0" smtClean="0"/>
              <a:t>language</a:t>
            </a:r>
            <a:endParaRPr lang="en-CA" dirty="0"/>
          </a:p>
        </p:txBody>
      </p:sp>
      <p:sp>
        <p:nvSpPr>
          <p:cNvPr id="3" name="Content Placeholder 2"/>
          <p:cNvSpPr>
            <a:spLocks noGrp="1"/>
          </p:cNvSpPr>
          <p:nvPr>
            <p:ph idx="1"/>
          </p:nvPr>
        </p:nvSpPr>
        <p:spPr/>
        <p:txBody>
          <a:bodyPr>
            <a:normAutofit/>
          </a:bodyPr>
          <a:lstStyle/>
          <a:p>
            <a:pPr marL="457200" lvl="1" indent="0">
              <a:buNone/>
            </a:pPr>
            <a:r>
              <a:rPr lang="en-CA" sz="3600" dirty="0">
                <a:latin typeface="+mj-lt"/>
              </a:rPr>
              <a:t>To undergo an experience with something… means that this something befalls us, strikes us, comes over us, overwhelms us, and transforms us. When we talk of “undergoing” an experience we mean specifically that the experience is not of our making. To undergo here means that we endure it, suffer it, receive it as it strikes us, and submit to it. (1971, p. 57</a:t>
            </a:r>
            <a:r>
              <a:rPr lang="en-CA" sz="3600" dirty="0" smtClean="0">
                <a:latin typeface="+mj-lt"/>
              </a:rPr>
              <a:t>)</a:t>
            </a:r>
          </a:p>
        </p:txBody>
      </p:sp>
    </p:spTree>
    <p:extLst>
      <p:ext uri="{BB962C8B-B14F-4D97-AF65-F5344CB8AC3E}">
        <p14:creationId xmlns:p14="http://schemas.microsoft.com/office/powerpoint/2010/main" val="3305426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i="1" dirty="0" err="1" smtClean="0"/>
              <a:t>Widerfahrnis</a:t>
            </a:r>
            <a:r>
              <a:rPr lang="en-US" dirty="0" smtClean="0"/>
              <a:t>: “In praise of tiredness”</a:t>
            </a:r>
          </a:p>
        </p:txBody>
      </p:sp>
      <p:sp>
        <p:nvSpPr>
          <p:cNvPr id="3" name="Content Placeholder 2"/>
          <p:cNvSpPr>
            <a:spLocks noGrp="1"/>
          </p:cNvSpPr>
          <p:nvPr>
            <p:ph idx="1"/>
          </p:nvPr>
        </p:nvSpPr>
        <p:spPr/>
        <p:txBody>
          <a:bodyPr rtlCol="0">
            <a:normAutofit fontScale="92500" lnSpcReduction="20000"/>
          </a:bodyPr>
          <a:lstStyle/>
          <a:p>
            <a:pPr marL="0" indent="0">
              <a:lnSpc>
                <a:spcPct val="120000"/>
              </a:lnSpc>
              <a:buNone/>
              <a:defRPr/>
            </a:pPr>
            <a:r>
              <a:rPr lang="en-GB" dirty="0" smtClean="0">
                <a:latin typeface="+mj-lt"/>
              </a:rPr>
              <a:t>[It] is the tired person, rather than the person who [is] fresh and wide-awake who is the most sensitive to flows and atmospheres. Of course, there are many forms of tiredness, such as tense or nervous exhaustion which can make one weak, and can prevent sleep. But our concern here is with a more benevolent form of tiredness, one that slackens the whole body without leaving any knots or points of tension whatever. In this kind of tiredness, the body comes to its own, the breath flows steadily and independently. [...] This kind of tiredness not only increases emotional alertness, it also boosts one’s capability for empathic embodied communication. (Schmitz, as quoted in: </a:t>
            </a:r>
            <a:r>
              <a:rPr lang="en-GB" dirty="0" err="1" smtClean="0">
                <a:latin typeface="+mj-lt"/>
              </a:rPr>
              <a:t>Soentgen</a:t>
            </a:r>
            <a:r>
              <a:rPr lang="en-GB" dirty="0" smtClean="0">
                <a:latin typeface="+mj-lt"/>
              </a:rPr>
              <a:t> 1998, p. 75)</a:t>
            </a:r>
            <a:endParaRPr lang="en-US" dirty="0" smtClean="0">
              <a:latin typeface="+mj-lt"/>
            </a:endParaRPr>
          </a:p>
        </p:txBody>
      </p:sp>
    </p:spTree>
    <p:extLst>
      <p:ext uri="{BB962C8B-B14F-4D97-AF65-F5344CB8AC3E}">
        <p14:creationId xmlns:p14="http://schemas.microsoft.com/office/powerpoint/2010/main" val="3469633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1351</Words>
  <Application>Microsoft Office PowerPoint</Application>
  <PresentationFormat>Widescreen</PresentationFormat>
  <Paragraphs>81</Paragraphs>
  <Slides>19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Georgia</vt:lpstr>
      <vt:lpstr>Office Theme</vt:lpstr>
      <vt:lpstr>Pathos &amp; Pathic Knowledge</vt:lpstr>
      <vt:lpstr>Overview</vt:lpstr>
      <vt:lpstr>Pathos: What is it?</vt:lpstr>
      <vt:lpstr>B. Waldenfels (1934 - )</vt:lpstr>
      <vt:lpstr>Waldenfels on Pathos</vt:lpstr>
      <vt:lpstr>“Widerfahrnis” &amp; Pathos</vt:lpstr>
      <vt:lpstr>“Widerfahrnis” &amp; Pathos</vt:lpstr>
      <vt:lpstr>Heidegger, M. (1982). On the way to language</vt:lpstr>
      <vt:lpstr>Widerfahrnis: “In praise of tiredness”</vt:lpstr>
      <vt:lpstr>Pathic Knowledge</vt:lpstr>
      <vt:lpstr>The limits of positive, explicit knowledge</vt:lpstr>
      <vt:lpstr>Modalities of Pathic Understanding (van Manen, 2010)</vt:lpstr>
      <vt:lpstr>Modalities of Pathic Understanding</vt:lpstr>
      <vt:lpstr>Practice</vt:lpstr>
      <vt:lpstr>Aspects of Practice and Knowing</vt:lpstr>
      <vt:lpstr>But we are limited only to a topology</vt:lpstr>
      <vt:lpstr>Patricia Hawley, Nurse:</vt:lpstr>
      <vt:lpstr>PowerPoint Presentation</vt:lpstr>
      <vt:lpstr>Lived experience and reflection from a “Shop” Teacher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Pathos, Pathic Knowledge, “Knowing” and Practice</dc:title>
  <dc:creator>test</dc:creator>
  <cp:lastModifiedBy>test</cp:lastModifiedBy>
  <cp:revision>26</cp:revision>
  <dcterms:created xsi:type="dcterms:W3CDTF">2015-01-19T18:16:36Z</dcterms:created>
  <dcterms:modified xsi:type="dcterms:W3CDTF">2015-01-22T21:29:27Z</dcterms:modified>
</cp:coreProperties>
</file>