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5" r:id="rId17"/>
    <p:sldId id="274" r:id="rId18"/>
    <p:sldId id="284" r:id="rId19"/>
    <p:sldId id="278" r:id="rId20"/>
    <p:sldId id="285" r:id="rId21"/>
    <p:sldId id="281" r:id="rId22"/>
    <p:sldId id="282"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51" autoAdjust="0"/>
  </p:normalViewPr>
  <p:slideViewPr>
    <p:cSldViewPr snapToGrid="0">
      <p:cViewPr varScale="1">
        <p:scale>
          <a:sx n="97" d="100"/>
          <a:sy n="97" d="100"/>
        </p:scale>
        <p:origin x="258"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1F0E1-1F61-4C12-8A9C-3DC95A113B36}" type="datetimeFigureOut">
              <a:rPr lang="en-CA" smtClean="0"/>
              <a:t>2015-01-14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0CEC5-7EBF-474E-95C8-C9BEF927A846}" type="slidenum">
              <a:rPr lang="en-CA" smtClean="0"/>
              <a:t>‹#›</a:t>
            </a:fld>
            <a:endParaRPr lang="en-CA"/>
          </a:p>
        </p:txBody>
      </p:sp>
    </p:spTree>
    <p:extLst>
      <p:ext uri="{BB962C8B-B14F-4D97-AF65-F5344CB8AC3E}">
        <p14:creationId xmlns:p14="http://schemas.microsoft.com/office/powerpoint/2010/main" val="428294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6CDD5-8A3A-4755-BF8A-BF6E799A159D}" type="slidenum">
              <a:rPr lang="en-US" altLang="en-US"/>
              <a:pPr/>
              <a:t>2</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ltLang="en-US"/>
              <a:t>malevolent demon </a:t>
            </a:r>
          </a:p>
        </p:txBody>
      </p:sp>
    </p:spTree>
    <p:extLst>
      <p:ext uri="{BB962C8B-B14F-4D97-AF65-F5344CB8AC3E}">
        <p14:creationId xmlns:p14="http://schemas.microsoft.com/office/powerpoint/2010/main" val="246856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78C255C-06BA-439A-92CF-E6C044A8765D}" type="datetimeFigureOut">
              <a:rPr lang="en-CA" smtClean="0"/>
              <a:t>2015-01-14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2C62B7C-8F79-4251-8BB3-6D3C8C076A08}" type="slidenum">
              <a:rPr lang="en-CA" smtClean="0"/>
              <a:t>‹#›</a:t>
            </a:fld>
            <a:endParaRPr lang="en-CA"/>
          </a:p>
        </p:txBody>
      </p:sp>
    </p:spTree>
    <p:extLst>
      <p:ext uri="{BB962C8B-B14F-4D97-AF65-F5344CB8AC3E}">
        <p14:creationId xmlns:p14="http://schemas.microsoft.com/office/powerpoint/2010/main" val="3579266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78C255C-06BA-439A-92CF-E6C044A8765D}" type="datetimeFigureOut">
              <a:rPr lang="en-CA" smtClean="0"/>
              <a:t>2015-01-14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2C62B7C-8F79-4251-8BB3-6D3C8C076A08}" type="slidenum">
              <a:rPr lang="en-CA" smtClean="0"/>
              <a:t>‹#›</a:t>
            </a:fld>
            <a:endParaRPr lang="en-CA"/>
          </a:p>
        </p:txBody>
      </p:sp>
    </p:spTree>
    <p:extLst>
      <p:ext uri="{BB962C8B-B14F-4D97-AF65-F5344CB8AC3E}">
        <p14:creationId xmlns:p14="http://schemas.microsoft.com/office/powerpoint/2010/main" val="215939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78C255C-06BA-439A-92CF-E6C044A8765D}" type="datetimeFigureOut">
              <a:rPr lang="en-CA" smtClean="0"/>
              <a:t>2015-01-14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2C62B7C-8F79-4251-8BB3-6D3C8C076A08}" type="slidenum">
              <a:rPr lang="en-CA" smtClean="0"/>
              <a:t>‹#›</a:t>
            </a:fld>
            <a:endParaRPr lang="en-CA"/>
          </a:p>
        </p:txBody>
      </p:sp>
    </p:spTree>
    <p:extLst>
      <p:ext uri="{BB962C8B-B14F-4D97-AF65-F5344CB8AC3E}">
        <p14:creationId xmlns:p14="http://schemas.microsoft.com/office/powerpoint/2010/main" val="2554349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CA"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CA"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D14583CA-E9AE-4BC9-BDD7-56C1384C7930}" type="slidenum">
              <a:rPr lang="en-CA" altLang="en-US"/>
              <a:pPr/>
              <a:t>‹#›</a:t>
            </a:fld>
            <a:endParaRPr lang="en-CA" altLang="en-US"/>
          </a:p>
        </p:txBody>
      </p:sp>
    </p:spTree>
    <p:extLst>
      <p:ext uri="{BB962C8B-B14F-4D97-AF65-F5344CB8AC3E}">
        <p14:creationId xmlns:p14="http://schemas.microsoft.com/office/powerpoint/2010/main" val="407018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78C255C-06BA-439A-92CF-E6C044A8765D}" type="datetimeFigureOut">
              <a:rPr lang="en-CA" smtClean="0"/>
              <a:t>2015-01-14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2C62B7C-8F79-4251-8BB3-6D3C8C076A08}" type="slidenum">
              <a:rPr lang="en-CA" smtClean="0"/>
              <a:t>‹#›</a:t>
            </a:fld>
            <a:endParaRPr lang="en-CA"/>
          </a:p>
        </p:txBody>
      </p:sp>
    </p:spTree>
    <p:extLst>
      <p:ext uri="{BB962C8B-B14F-4D97-AF65-F5344CB8AC3E}">
        <p14:creationId xmlns:p14="http://schemas.microsoft.com/office/powerpoint/2010/main" val="92424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8C255C-06BA-439A-92CF-E6C044A8765D}" type="datetimeFigureOut">
              <a:rPr lang="en-CA" smtClean="0"/>
              <a:t>2015-01-14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2C62B7C-8F79-4251-8BB3-6D3C8C076A08}" type="slidenum">
              <a:rPr lang="en-CA" smtClean="0"/>
              <a:t>‹#›</a:t>
            </a:fld>
            <a:endParaRPr lang="en-CA"/>
          </a:p>
        </p:txBody>
      </p:sp>
    </p:spTree>
    <p:extLst>
      <p:ext uri="{BB962C8B-B14F-4D97-AF65-F5344CB8AC3E}">
        <p14:creationId xmlns:p14="http://schemas.microsoft.com/office/powerpoint/2010/main" val="143677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78C255C-06BA-439A-92CF-E6C044A8765D}" type="datetimeFigureOut">
              <a:rPr lang="en-CA" smtClean="0"/>
              <a:t>2015-01-14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2C62B7C-8F79-4251-8BB3-6D3C8C076A08}" type="slidenum">
              <a:rPr lang="en-CA" smtClean="0"/>
              <a:t>‹#›</a:t>
            </a:fld>
            <a:endParaRPr lang="en-CA"/>
          </a:p>
        </p:txBody>
      </p:sp>
    </p:spTree>
    <p:extLst>
      <p:ext uri="{BB962C8B-B14F-4D97-AF65-F5344CB8AC3E}">
        <p14:creationId xmlns:p14="http://schemas.microsoft.com/office/powerpoint/2010/main" val="407653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78C255C-06BA-439A-92CF-E6C044A8765D}" type="datetimeFigureOut">
              <a:rPr lang="en-CA" smtClean="0"/>
              <a:t>2015-01-14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2C62B7C-8F79-4251-8BB3-6D3C8C076A08}" type="slidenum">
              <a:rPr lang="en-CA" smtClean="0"/>
              <a:t>‹#›</a:t>
            </a:fld>
            <a:endParaRPr lang="en-CA"/>
          </a:p>
        </p:txBody>
      </p:sp>
    </p:spTree>
    <p:extLst>
      <p:ext uri="{BB962C8B-B14F-4D97-AF65-F5344CB8AC3E}">
        <p14:creationId xmlns:p14="http://schemas.microsoft.com/office/powerpoint/2010/main" val="2779317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78C255C-06BA-439A-92CF-E6C044A8765D}" type="datetimeFigureOut">
              <a:rPr lang="en-CA" smtClean="0"/>
              <a:t>2015-01-14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2C62B7C-8F79-4251-8BB3-6D3C8C076A08}" type="slidenum">
              <a:rPr lang="en-CA" smtClean="0"/>
              <a:t>‹#›</a:t>
            </a:fld>
            <a:endParaRPr lang="en-CA"/>
          </a:p>
        </p:txBody>
      </p:sp>
    </p:spTree>
    <p:extLst>
      <p:ext uri="{BB962C8B-B14F-4D97-AF65-F5344CB8AC3E}">
        <p14:creationId xmlns:p14="http://schemas.microsoft.com/office/powerpoint/2010/main" val="128729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C255C-06BA-439A-92CF-E6C044A8765D}" type="datetimeFigureOut">
              <a:rPr lang="en-CA" smtClean="0"/>
              <a:t>2015-01-14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2C62B7C-8F79-4251-8BB3-6D3C8C076A08}" type="slidenum">
              <a:rPr lang="en-CA" smtClean="0"/>
              <a:t>‹#›</a:t>
            </a:fld>
            <a:endParaRPr lang="en-CA"/>
          </a:p>
        </p:txBody>
      </p:sp>
    </p:spTree>
    <p:extLst>
      <p:ext uri="{BB962C8B-B14F-4D97-AF65-F5344CB8AC3E}">
        <p14:creationId xmlns:p14="http://schemas.microsoft.com/office/powerpoint/2010/main" val="40464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8C255C-06BA-439A-92CF-E6C044A8765D}" type="datetimeFigureOut">
              <a:rPr lang="en-CA" smtClean="0"/>
              <a:t>2015-01-14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2C62B7C-8F79-4251-8BB3-6D3C8C076A08}" type="slidenum">
              <a:rPr lang="en-CA" smtClean="0"/>
              <a:t>‹#›</a:t>
            </a:fld>
            <a:endParaRPr lang="en-CA"/>
          </a:p>
        </p:txBody>
      </p:sp>
    </p:spTree>
    <p:extLst>
      <p:ext uri="{BB962C8B-B14F-4D97-AF65-F5344CB8AC3E}">
        <p14:creationId xmlns:p14="http://schemas.microsoft.com/office/powerpoint/2010/main" val="272680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8C255C-06BA-439A-92CF-E6C044A8765D}" type="datetimeFigureOut">
              <a:rPr lang="en-CA" smtClean="0"/>
              <a:t>2015-01-14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2C62B7C-8F79-4251-8BB3-6D3C8C076A08}" type="slidenum">
              <a:rPr lang="en-CA" smtClean="0"/>
              <a:t>‹#›</a:t>
            </a:fld>
            <a:endParaRPr lang="en-CA"/>
          </a:p>
        </p:txBody>
      </p:sp>
    </p:spTree>
    <p:extLst>
      <p:ext uri="{BB962C8B-B14F-4D97-AF65-F5344CB8AC3E}">
        <p14:creationId xmlns:p14="http://schemas.microsoft.com/office/powerpoint/2010/main" val="361838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C255C-06BA-439A-92CF-E6C044A8765D}" type="datetimeFigureOut">
              <a:rPr lang="en-CA" smtClean="0"/>
              <a:t>2015-01-14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62B7C-8F79-4251-8BB3-6D3C8C076A08}" type="slidenum">
              <a:rPr lang="en-CA" smtClean="0"/>
              <a:t>‹#›</a:t>
            </a:fld>
            <a:endParaRPr lang="en-CA"/>
          </a:p>
        </p:txBody>
      </p:sp>
    </p:spTree>
    <p:extLst>
      <p:ext uri="{BB962C8B-B14F-4D97-AF65-F5344CB8AC3E}">
        <p14:creationId xmlns:p14="http://schemas.microsoft.com/office/powerpoint/2010/main" val="4131974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brocku.ca/english/courses/4F70/ph.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hyperlink" Target="http://www.disclose.tv/action/viewvideo/151991/Being_in_the_world_Documentary"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oebner.net/Prizef/TuringArticle.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1421184" y="1289050"/>
            <a:ext cx="9144000" cy="1916113"/>
          </a:xfrm>
        </p:spPr>
        <p:txBody>
          <a:bodyPr vert="horz" wrap="square" lIns="91440" tIns="45720" rIns="91440" bIns="45720" numCol="1" rtlCol="0" anchor="ctr" anchorCtr="0" compatLnSpc="1">
            <a:prstTxWarp prst="textNoShape">
              <a:avLst/>
            </a:prstTxWarp>
            <a:normAutofit/>
          </a:bodyPr>
          <a:lstStyle/>
          <a:p>
            <a:r>
              <a:rPr lang="en-US" altLang="en-US" sz="4400" dirty="0" smtClean="0">
                <a:latin typeface="+mj-lt"/>
              </a:rPr>
              <a:t>Hermeneutic Phenomenology</a:t>
            </a:r>
            <a:br>
              <a:rPr lang="en-US" altLang="en-US" sz="4400" dirty="0" smtClean="0">
                <a:latin typeface="+mj-lt"/>
              </a:rPr>
            </a:br>
            <a:r>
              <a:rPr lang="en-US" altLang="en-US" sz="4400" dirty="0" smtClean="0"/>
              <a:t>vs. “Cartesian” </a:t>
            </a:r>
            <a:r>
              <a:rPr lang="en-US" altLang="en-US" sz="4400" dirty="0" err="1" smtClean="0"/>
              <a:t>Cognitivism</a:t>
            </a:r>
            <a:r>
              <a:rPr lang="en-US" altLang="en-US" sz="4400" dirty="0" smtClean="0">
                <a:latin typeface="+mj-lt"/>
              </a:rPr>
              <a:t>:  </a:t>
            </a:r>
            <a:br>
              <a:rPr lang="en-US" altLang="en-US" sz="4400" dirty="0" smtClean="0">
                <a:latin typeface="+mj-lt"/>
              </a:rPr>
            </a:br>
            <a:r>
              <a:rPr lang="en-US" altLang="en-US" sz="4400" dirty="0" smtClean="0">
                <a:latin typeface="+mj-lt"/>
              </a:rPr>
              <a:t>Theoretical </a:t>
            </a:r>
            <a:r>
              <a:rPr lang="en-US" altLang="en-US" sz="4400" dirty="0">
                <a:latin typeface="+mj-lt"/>
              </a:rPr>
              <a:t>Implications</a:t>
            </a:r>
            <a:endParaRPr lang="en-CA" altLang="en-US" sz="4400" dirty="0">
              <a:latin typeface="+mj-lt"/>
            </a:endParaRPr>
          </a:p>
        </p:txBody>
      </p:sp>
      <p:sp>
        <p:nvSpPr>
          <p:cNvPr id="2" name="Subtitle 1"/>
          <p:cNvSpPr>
            <a:spLocks noGrp="1"/>
          </p:cNvSpPr>
          <p:nvPr>
            <p:ph type="subTitle" idx="1"/>
          </p:nvPr>
        </p:nvSpPr>
        <p:spPr>
          <a:xfrm>
            <a:off x="1524000" y="3602038"/>
            <a:ext cx="9144000" cy="714323"/>
          </a:xfrm>
        </p:spPr>
        <p:txBody>
          <a:bodyPr>
            <a:normAutofit fontScale="92500" lnSpcReduction="20000"/>
          </a:bodyPr>
          <a:lstStyle/>
          <a:p>
            <a:r>
              <a:rPr lang="en-US" dirty="0" smtClean="0"/>
              <a:t>EDCP 585-D </a:t>
            </a:r>
          </a:p>
          <a:p>
            <a:r>
              <a:rPr lang="en-US" dirty="0" smtClean="0"/>
              <a:t>January 14, 2015</a:t>
            </a:r>
            <a:endParaRPr lang="en-CA" dirty="0"/>
          </a:p>
        </p:txBody>
      </p:sp>
    </p:spTree>
    <p:extLst>
      <p:ext uri="{BB962C8B-B14F-4D97-AF65-F5344CB8AC3E}">
        <p14:creationId xmlns:p14="http://schemas.microsoft.com/office/powerpoint/2010/main" val="3295629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2209800" y="609600"/>
            <a:ext cx="77724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r>
              <a:rPr lang="en-US" altLang="en-US" dirty="0">
                <a:latin typeface="+mj-lt"/>
              </a:rPr>
              <a:t>Heidegger on Descartes</a:t>
            </a:r>
          </a:p>
        </p:txBody>
      </p:sp>
      <p:sp>
        <p:nvSpPr>
          <p:cNvPr id="60419" name="Rectangle 3"/>
          <p:cNvSpPr>
            <a:spLocks noGrp="1" noChangeArrowheads="1"/>
          </p:cNvSpPr>
          <p:nvPr>
            <p:ph type="body" idx="1"/>
          </p:nvPr>
        </p:nvSpPr>
        <p:spPr>
          <a:xfrm>
            <a:off x="550606" y="1752600"/>
            <a:ext cx="9888794" cy="5105400"/>
          </a:xfrm>
        </p:spPr>
        <p:txBody>
          <a:bodyPr>
            <a:normAutofit/>
          </a:bodyPr>
          <a:lstStyle/>
          <a:p>
            <a:pPr indent="-4763">
              <a:buNone/>
            </a:pPr>
            <a:r>
              <a:rPr lang="en-US" altLang="en-US" sz="3200" dirty="0">
                <a:latin typeface="+mj-lt"/>
              </a:rPr>
              <a:t>If the ‘</a:t>
            </a:r>
            <a:r>
              <a:rPr lang="en-US" altLang="en-US" sz="3200" i="1" dirty="0">
                <a:latin typeface="+mj-lt"/>
              </a:rPr>
              <a:t>cogito</a:t>
            </a:r>
            <a:r>
              <a:rPr lang="en-US" altLang="en-US" sz="3200" dirty="0">
                <a:latin typeface="+mj-lt"/>
              </a:rPr>
              <a:t> </a:t>
            </a:r>
            <a:r>
              <a:rPr lang="en-US" altLang="en-US" sz="3200" i="1" dirty="0">
                <a:latin typeface="+mj-lt"/>
              </a:rPr>
              <a:t>sum</a:t>
            </a:r>
            <a:r>
              <a:rPr lang="en-US" altLang="en-US" sz="3200" dirty="0">
                <a:latin typeface="+mj-lt"/>
              </a:rPr>
              <a:t>’ is to serve as the point of </a:t>
            </a:r>
            <a:r>
              <a:rPr lang="en-US" altLang="en-US" sz="3200" dirty="0" smtClean="0">
                <a:latin typeface="+mj-lt"/>
              </a:rPr>
              <a:t>departure for </a:t>
            </a:r>
            <a:r>
              <a:rPr lang="en-US" altLang="en-US" sz="3200" dirty="0">
                <a:latin typeface="+mj-lt"/>
              </a:rPr>
              <a:t>the existential analytic of </a:t>
            </a:r>
            <a:r>
              <a:rPr lang="en-US" altLang="en-US" sz="3200" i="1" dirty="0" err="1">
                <a:latin typeface="+mj-lt"/>
              </a:rPr>
              <a:t>dasein</a:t>
            </a:r>
            <a:r>
              <a:rPr lang="en-US" altLang="en-US" sz="3200" dirty="0">
                <a:latin typeface="+mj-lt"/>
              </a:rPr>
              <a:t> then it needs to be turned around, and furthermore needs new </a:t>
            </a:r>
            <a:r>
              <a:rPr lang="en-US" altLang="en-US" sz="3200" dirty="0" err="1">
                <a:latin typeface="+mj-lt"/>
              </a:rPr>
              <a:t>ontologico</a:t>
            </a:r>
            <a:r>
              <a:rPr lang="en-US" altLang="en-US" sz="3200" dirty="0">
                <a:latin typeface="+mj-lt"/>
              </a:rPr>
              <a:t>-phenomenal confirmation. The “</a:t>
            </a:r>
            <a:r>
              <a:rPr lang="en-US" altLang="en-US" sz="3200" i="1" dirty="0">
                <a:latin typeface="+mj-lt"/>
              </a:rPr>
              <a:t>sum</a:t>
            </a:r>
            <a:r>
              <a:rPr lang="en-US" altLang="en-US" sz="3200" dirty="0">
                <a:latin typeface="+mj-lt"/>
              </a:rPr>
              <a:t>” is then asserted first, and indeed in the sense that “I am in a world.”   </a:t>
            </a:r>
            <a:r>
              <a:rPr lang="en-US" altLang="en-US" sz="3200" i="1" dirty="0">
                <a:latin typeface="+mj-lt"/>
              </a:rPr>
              <a:t>-Being &amp; Time</a:t>
            </a:r>
            <a:r>
              <a:rPr lang="en-US" altLang="en-US" sz="3200" dirty="0">
                <a:latin typeface="+mj-lt"/>
              </a:rPr>
              <a:t>, p. 254</a:t>
            </a:r>
          </a:p>
          <a:p>
            <a:pPr indent="-4763">
              <a:buNone/>
            </a:pPr>
            <a:r>
              <a:rPr lang="en-US" altLang="en-US" sz="3200" dirty="0">
                <a:latin typeface="+mj-lt"/>
              </a:rPr>
              <a:t>  </a:t>
            </a:r>
          </a:p>
          <a:p>
            <a:pPr indent="-4763">
              <a:buNone/>
            </a:pPr>
            <a:r>
              <a:rPr lang="en-US" altLang="en-US" sz="3200" dirty="0">
                <a:latin typeface="+mj-lt"/>
              </a:rPr>
              <a:t>How I “am” (ontology), rather than how I perceive (epistemology) as fundamental</a:t>
            </a:r>
          </a:p>
        </p:txBody>
      </p:sp>
    </p:spTree>
    <p:extLst>
      <p:ext uri="{BB962C8B-B14F-4D97-AF65-F5344CB8AC3E}">
        <p14:creationId xmlns:p14="http://schemas.microsoft.com/office/powerpoint/2010/main" val="27204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2114550" y="457200"/>
            <a:ext cx="77724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r>
              <a:rPr lang="en-US" altLang="en-US" dirty="0">
                <a:latin typeface="+mj-lt"/>
              </a:rPr>
              <a:t>“Existential analytic”: Background</a:t>
            </a:r>
          </a:p>
        </p:txBody>
      </p:sp>
      <p:sp>
        <p:nvSpPr>
          <p:cNvPr id="55299" name="Rectangle 3"/>
          <p:cNvSpPr>
            <a:spLocks noGrp="1" noChangeArrowheads="1"/>
          </p:cNvSpPr>
          <p:nvPr>
            <p:ph type="body" idx="1"/>
          </p:nvPr>
        </p:nvSpPr>
        <p:spPr>
          <a:xfrm>
            <a:off x="973394" y="1752600"/>
            <a:ext cx="9237406" cy="4724400"/>
          </a:xfrm>
        </p:spPr>
        <p:txBody>
          <a:bodyPr/>
          <a:lstStyle/>
          <a:p>
            <a:pPr marL="4763" indent="-4763">
              <a:buNone/>
            </a:pPr>
            <a:r>
              <a:rPr lang="en-CA" altLang="en-US" dirty="0">
                <a:latin typeface="+mj-lt"/>
                <a:ea typeface="SimSun" panose="02010600030101010101" pitchFamily="2" charset="-122"/>
              </a:rPr>
              <a:t>we are always already in a context which cannot be completely explicated or </a:t>
            </a:r>
            <a:r>
              <a:rPr lang="en-CA" altLang="en-US" dirty="0" smtClean="0">
                <a:latin typeface="+mj-lt"/>
                <a:ea typeface="SimSun" panose="02010600030101010101" pitchFamily="2" charset="-122"/>
              </a:rPr>
              <a:t>formalized</a:t>
            </a:r>
          </a:p>
          <a:p>
            <a:pPr marL="4763" indent="-4763">
              <a:buNone/>
            </a:pPr>
            <a:endParaRPr lang="en-CA" altLang="en-US" dirty="0">
              <a:latin typeface="+mj-lt"/>
              <a:ea typeface="SimSun" panose="02010600030101010101" pitchFamily="2" charset="-122"/>
            </a:endParaRPr>
          </a:p>
          <a:p>
            <a:pPr marL="4763" indent="-4763">
              <a:buNone/>
            </a:pPr>
            <a:r>
              <a:rPr lang="en-CA" altLang="en-US" dirty="0">
                <a:latin typeface="+mj-lt"/>
                <a:ea typeface="SimSun" panose="02010600030101010101" pitchFamily="2" charset="-122"/>
              </a:rPr>
              <a:t>“An attempt to explicate all the content of a background is bound to failure since every step of such an explication would introduce new expressions which would require a further explication, and so ad infinitum. On the other hand, assertions without a background would have no meanings (i.e. no </a:t>
            </a:r>
            <a:r>
              <a:rPr lang="en-CA" altLang="en-US" i="1" dirty="0">
                <a:latin typeface="+mj-lt"/>
                <a:ea typeface="SimSun" panose="02010600030101010101" pitchFamily="2" charset="-122"/>
              </a:rPr>
              <a:t>interpretation</a:t>
            </a:r>
            <a:r>
              <a:rPr lang="en-CA" altLang="en-US" dirty="0">
                <a:latin typeface="+mj-lt"/>
                <a:ea typeface="SimSun" panose="02010600030101010101" pitchFamily="2" charset="-122"/>
              </a:rPr>
              <a:t>) at all.”</a:t>
            </a:r>
          </a:p>
          <a:p>
            <a:pPr marL="4763" indent="-4763">
              <a:buNone/>
            </a:pPr>
            <a:r>
              <a:rPr lang="en-US" altLang="en-US" dirty="0">
                <a:latin typeface="+mj-lt"/>
                <a:ea typeface="SimSun" panose="02010600030101010101" pitchFamily="2" charset="-122"/>
              </a:rPr>
              <a:t>  - </a:t>
            </a:r>
            <a:r>
              <a:rPr lang="en-US" altLang="en-US" dirty="0" err="1">
                <a:latin typeface="+mj-lt"/>
                <a:ea typeface="SimSun" panose="02010600030101010101" pitchFamily="2" charset="-122"/>
              </a:rPr>
              <a:t>Schweizer</a:t>
            </a:r>
            <a:r>
              <a:rPr lang="en-US" altLang="en-US" dirty="0">
                <a:latin typeface="+mj-lt"/>
                <a:ea typeface="SimSun" panose="02010600030101010101" pitchFamily="2" charset="-122"/>
              </a:rPr>
              <a:t>, 1997</a:t>
            </a:r>
          </a:p>
        </p:txBody>
      </p:sp>
    </p:spTree>
    <p:extLst>
      <p:ext uri="{BB962C8B-B14F-4D97-AF65-F5344CB8AC3E}">
        <p14:creationId xmlns:p14="http://schemas.microsoft.com/office/powerpoint/2010/main" val="2097468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2209800" y="609600"/>
            <a:ext cx="77724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r>
              <a:rPr lang="en-US" altLang="en-US" dirty="0">
                <a:latin typeface="+mj-lt"/>
              </a:rPr>
              <a:t>Background: Example</a:t>
            </a:r>
          </a:p>
        </p:txBody>
      </p:sp>
      <p:sp>
        <p:nvSpPr>
          <p:cNvPr id="61443" name="Rectangle 3"/>
          <p:cNvSpPr>
            <a:spLocks noGrp="1" noChangeArrowheads="1"/>
          </p:cNvSpPr>
          <p:nvPr>
            <p:ph type="body" sz="half" idx="1"/>
          </p:nvPr>
        </p:nvSpPr>
        <p:spPr>
          <a:xfrm>
            <a:off x="1828800" y="1600201"/>
            <a:ext cx="4191000" cy="4525963"/>
          </a:xfrm>
        </p:spPr>
        <p:txBody>
          <a:bodyPr/>
          <a:lstStyle/>
          <a:p>
            <a:pPr>
              <a:lnSpc>
                <a:spcPct val="90000"/>
              </a:lnSpc>
              <a:buFontTx/>
              <a:buNone/>
            </a:pPr>
            <a:r>
              <a:rPr lang="en-US" altLang="en-US" b="1" dirty="0">
                <a:latin typeface="+mj-lt"/>
              </a:rPr>
              <a:t>What was actually said</a:t>
            </a:r>
            <a:endParaRPr lang="en-US" altLang="en-US" sz="2400" dirty="0">
              <a:latin typeface="+mj-lt"/>
            </a:endParaRPr>
          </a:p>
          <a:p>
            <a:pPr>
              <a:lnSpc>
                <a:spcPct val="90000"/>
              </a:lnSpc>
              <a:buFontTx/>
              <a:buNone/>
            </a:pPr>
            <a:endParaRPr lang="en-US" altLang="en-US" sz="2400" dirty="0">
              <a:latin typeface="+mj-lt"/>
            </a:endParaRPr>
          </a:p>
          <a:p>
            <a:pPr>
              <a:lnSpc>
                <a:spcPct val="90000"/>
              </a:lnSpc>
              <a:buFontTx/>
              <a:buNone/>
            </a:pPr>
            <a:r>
              <a:rPr lang="en-US" altLang="en-US" dirty="0">
                <a:latin typeface="+mj-lt"/>
              </a:rPr>
              <a:t>I got some new shoe laces for my shoes.</a:t>
            </a:r>
          </a:p>
          <a:p>
            <a:pPr>
              <a:lnSpc>
                <a:spcPct val="90000"/>
              </a:lnSpc>
              <a:buFontTx/>
              <a:buNone/>
            </a:pPr>
            <a:endParaRPr lang="en-US" altLang="en-US" dirty="0">
              <a:latin typeface="+mj-lt"/>
            </a:endParaRPr>
          </a:p>
          <a:p>
            <a:pPr>
              <a:lnSpc>
                <a:spcPct val="90000"/>
              </a:lnSpc>
              <a:buFontTx/>
              <a:buNone/>
            </a:pPr>
            <a:endParaRPr lang="en-US" altLang="en-US" dirty="0">
              <a:latin typeface="+mj-lt"/>
            </a:endParaRPr>
          </a:p>
          <a:p>
            <a:pPr>
              <a:lnSpc>
                <a:spcPct val="90000"/>
              </a:lnSpc>
              <a:buFontTx/>
              <a:buNone/>
            </a:pPr>
            <a:r>
              <a:rPr lang="en-US" altLang="en-US" dirty="0">
                <a:latin typeface="+mj-lt"/>
              </a:rPr>
              <a:t>Your loafers need new heels badly.</a:t>
            </a:r>
            <a:endParaRPr lang="en-US" altLang="en-US" sz="2400" dirty="0">
              <a:latin typeface="+mj-lt"/>
            </a:endParaRPr>
          </a:p>
          <a:p>
            <a:pPr>
              <a:lnSpc>
                <a:spcPct val="90000"/>
              </a:lnSpc>
              <a:buFontTx/>
              <a:buNone/>
            </a:pPr>
            <a:endParaRPr lang="en-US" altLang="en-US" sz="2400" dirty="0">
              <a:latin typeface="+mj-lt"/>
            </a:endParaRPr>
          </a:p>
          <a:p>
            <a:pPr>
              <a:lnSpc>
                <a:spcPct val="90000"/>
              </a:lnSpc>
              <a:buFontTx/>
              <a:buNone/>
            </a:pPr>
            <a:endParaRPr lang="en-US" altLang="en-US" sz="2400" dirty="0">
              <a:latin typeface="+mj-lt"/>
            </a:endParaRPr>
          </a:p>
        </p:txBody>
      </p:sp>
      <p:sp>
        <p:nvSpPr>
          <p:cNvPr id="61444" name="Rectangle 4"/>
          <p:cNvSpPr>
            <a:spLocks noGrp="1" noChangeArrowheads="1"/>
          </p:cNvSpPr>
          <p:nvPr>
            <p:ph type="body" sz="half" idx="2"/>
          </p:nvPr>
        </p:nvSpPr>
        <p:spPr>
          <a:xfrm>
            <a:off x="6172200" y="1600200"/>
            <a:ext cx="4495800" cy="4953000"/>
          </a:xfrm>
        </p:spPr>
        <p:txBody>
          <a:bodyPr/>
          <a:lstStyle/>
          <a:p>
            <a:pPr>
              <a:buFontTx/>
              <a:buNone/>
            </a:pPr>
            <a:r>
              <a:rPr lang="en-US" altLang="en-US" b="1" dirty="0">
                <a:latin typeface="+mj-lt"/>
              </a:rPr>
              <a:t>What was understood</a:t>
            </a:r>
            <a:endParaRPr lang="en-US" altLang="en-US" dirty="0">
              <a:latin typeface="+mj-lt"/>
            </a:endParaRPr>
          </a:p>
          <a:p>
            <a:pPr>
              <a:buFontTx/>
              <a:buNone/>
            </a:pPr>
            <a:r>
              <a:rPr lang="en-US" altLang="en-US" sz="2400" dirty="0">
                <a:latin typeface="+mj-lt"/>
              </a:rPr>
              <a:t/>
            </a:r>
            <a:br>
              <a:rPr lang="en-US" altLang="en-US" sz="2400" dirty="0">
                <a:latin typeface="+mj-lt"/>
              </a:rPr>
            </a:br>
            <a:r>
              <a:rPr lang="en-US" altLang="en-US" sz="2400" dirty="0">
                <a:latin typeface="+mj-lt"/>
              </a:rPr>
              <a:t>As you will remember I broke a shoe lace on one of my brown oxfords the other day...</a:t>
            </a:r>
            <a:br>
              <a:rPr lang="en-US" altLang="en-US" sz="2400" dirty="0">
                <a:latin typeface="+mj-lt"/>
              </a:rPr>
            </a:br>
            <a:endParaRPr lang="en-US" altLang="en-US" dirty="0">
              <a:latin typeface="+mj-lt"/>
            </a:endParaRPr>
          </a:p>
          <a:p>
            <a:pPr>
              <a:buFontTx/>
              <a:buNone/>
            </a:pPr>
            <a:r>
              <a:rPr lang="en-US" altLang="en-US" sz="2400" dirty="0">
                <a:latin typeface="+mj-lt"/>
              </a:rPr>
              <a:t>Something else you could have gotten that I was thinking of ... You’d better get them taken care of pretty soon.</a:t>
            </a:r>
          </a:p>
        </p:txBody>
      </p:sp>
      <p:sp>
        <p:nvSpPr>
          <p:cNvPr id="61445" name="Text Box 5"/>
          <p:cNvSpPr txBox="1">
            <a:spLocks noChangeArrowheads="1"/>
          </p:cNvSpPr>
          <p:nvPr/>
        </p:nvSpPr>
        <p:spPr bwMode="auto">
          <a:xfrm>
            <a:off x="3102231" y="5895331"/>
            <a:ext cx="62842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err="1">
                <a:latin typeface="+mj-lt"/>
              </a:rPr>
              <a:t>Garfinkel</a:t>
            </a:r>
            <a:r>
              <a:rPr lang="en-US" altLang="en-US" sz="2800" dirty="0">
                <a:latin typeface="+mj-lt"/>
              </a:rPr>
              <a:t>, H. Studies in Ethnomethodology</a:t>
            </a:r>
          </a:p>
        </p:txBody>
      </p:sp>
    </p:spTree>
    <p:extLst>
      <p:ext uri="{BB962C8B-B14F-4D97-AF65-F5344CB8AC3E}">
        <p14:creationId xmlns:p14="http://schemas.microsoft.com/office/powerpoint/2010/main" val="1702950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2667000" y="285750"/>
            <a:ext cx="68580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0000"/>
          </a:bodyPr>
          <a:lstStyle/>
          <a:p>
            <a:pPr algn="ctr"/>
            <a:r>
              <a:rPr lang="en-US" altLang="en-US" dirty="0">
                <a:latin typeface="+mj-lt"/>
              </a:rPr>
              <a:t>“Existential analytic”: Commitment</a:t>
            </a:r>
          </a:p>
        </p:txBody>
      </p:sp>
      <p:sp>
        <p:nvSpPr>
          <p:cNvPr id="63491" name="Rectangle 3"/>
          <p:cNvSpPr>
            <a:spLocks noGrp="1" noChangeArrowheads="1"/>
          </p:cNvSpPr>
          <p:nvPr>
            <p:ph type="body" idx="1"/>
          </p:nvPr>
        </p:nvSpPr>
        <p:spPr>
          <a:xfrm>
            <a:off x="924232" y="1600200"/>
            <a:ext cx="10815484" cy="4953000"/>
          </a:xfrm>
        </p:spPr>
        <p:txBody>
          <a:bodyPr>
            <a:normAutofit/>
          </a:bodyPr>
          <a:lstStyle/>
          <a:p>
            <a:pPr>
              <a:lnSpc>
                <a:spcPct val="90000"/>
              </a:lnSpc>
              <a:buFontTx/>
              <a:buNone/>
            </a:pPr>
            <a:r>
              <a:rPr lang="en-CA" altLang="en-US" sz="3200" dirty="0">
                <a:latin typeface="+mj-lt"/>
                <a:ea typeface="SimSun" panose="02010600030101010101" pitchFamily="2" charset="-122"/>
              </a:rPr>
              <a:t>human knowledge &amp; communication both consist in </a:t>
            </a:r>
            <a:r>
              <a:rPr lang="en-CA" altLang="en-US" sz="3200" dirty="0" err="1">
                <a:latin typeface="+mj-lt"/>
                <a:ea typeface="SimSun" panose="02010600030101010101" pitchFamily="2" charset="-122"/>
              </a:rPr>
              <a:t>concernful</a:t>
            </a:r>
            <a:r>
              <a:rPr lang="en-CA" altLang="en-US" sz="3200" dirty="0">
                <a:latin typeface="+mj-lt"/>
                <a:ea typeface="SimSun" panose="02010600030101010101" pitchFamily="2" charset="-122"/>
              </a:rPr>
              <a:t> acting, not information processing or transmission</a:t>
            </a:r>
            <a:r>
              <a:rPr lang="en-CA" altLang="en-US" sz="3200" dirty="0" smtClean="0">
                <a:latin typeface="+mj-lt"/>
                <a:ea typeface="SimSun" panose="02010600030101010101" pitchFamily="2" charset="-122"/>
              </a:rPr>
              <a:t>.</a:t>
            </a:r>
          </a:p>
          <a:p>
            <a:pPr>
              <a:lnSpc>
                <a:spcPct val="90000"/>
              </a:lnSpc>
              <a:buFontTx/>
              <a:buNone/>
            </a:pPr>
            <a:endParaRPr lang="en-CA" altLang="en-US" sz="3200" dirty="0">
              <a:latin typeface="+mj-lt"/>
              <a:ea typeface="SimSun" panose="02010600030101010101" pitchFamily="2" charset="-122"/>
            </a:endParaRPr>
          </a:p>
          <a:p>
            <a:pPr>
              <a:lnSpc>
                <a:spcPct val="90000"/>
              </a:lnSpc>
              <a:buFontTx/>
              <a:buNone/>
            </a:pPr>
            <a:r>
              <a:rPr lang="en-CA" altLang="en-US" sz="3200" dirty="0">
                <a:latin typeface="+mj-lt"/>
                <a:ea typeface="SimSun" panose="02010600030101010101" pitchFamily="2" charset="-122"/>
              </a:rPr>
              <a:t>we cannot be said to understand a situation or an assertion (heard or said) without being somehow committed to/by its content.  -</a:t>
            </a:r>
            <a:r>
              <a:rPr lang="en-CA" altLang="en-US" sz="3200" dirty="0" err="1">
                <a:latin typeface="+mj-lt"/>
                <a:ea typeface="SimSun" panose="02010600030101010101" pitchFamily="2" charset="-122"/>
              </a:rPr>
              <a:t>Schweizer</a:t>
            </a:r>
            <a:r>
              <a:rPr lang="en-CA" altLang="en-US" sz="3200" dirty="0">
                <a:latin typeface="+mj-lt"/>
                <a:ea typeface="SimSun" panose="02010600030101010101" pitchFamily="2" charset="-122"/>
              </a:rPr>
              <a:t>, 1997</a:t>
            </a:r>
          </a:p>
          <a:p>
            <a:pPr>
              <a:lnSpc>
                <a:spcPct val="90000"/>
              </a:lnSpc>
              <a:buFontTx/>
              <a:buNone/>
            </a:pPr>
            <a:endParaRPr lang="en-CA" altLang="en-US" sz="3200" dirty="0" smtClean="0">
              <a:latin typeface="+mj-lt"/>
              <a:ea typeface="SimSun" panose="02010600030101010101" pitchFamily="2" charset="-122"/>
            </a:endParaRPr>
          </a:p>
          <a:p>
            <a:pPr>
              <a:lnSpc>
                <a:spcPct val="90000"/>
              </a:lnSpc>
              <a:buFontTx/>
              <a:buNone/>
            </a:pPr>
            <a:r>
              <a:rPr lang="en-CA" altLang="en-US" sz="3200" dirty="0" smtClean="0">
                <a:latin typeface="+mj-lt"/>
                <a:ea typeface="SimSun" panose="02010600030101010101" pitchFamily="2" charset="-122"/>
              </a:rPr>
              <a:t>“</a:t>
            </a:r>
            <a:r>
              <a:rPr lang="en-CA" altLang="en-US" sz="3200" dirty="0">
                <a:latin typeface="+mj-lt"/>
                <a:ea typeface="SimSun" panose="02010600030101010101" pitchFamily="2" charset="-122"/>
              </a:rPr>
              <a:t>You cannot formalize the act of commitment, for you cannot express your commitment non-formally.” -Polanyi, 1966</a:t>
            </a:r>
            <a:endParaRPr lang="en-US" altLang="en-US" sz="3200" dirty="0">
              <a:latin typeface="+mj-lt"/>
              <a:ea typeface="SimSun" panose="02010600030101010101" pitchFamily="2" charset="-122"/>
            </a:endParaRPr>
          </a:p>
        </p:txBody>
      </p:sp>
    </p:spTree>
    <p:extLst>
      <p:ext uri="{BB962C8B-B14F-4D97-AF65-F5344CB8AC3E}">
        <p14:creationId xmlns:p14="http://schemas.microsoft.com/office/powerpoint/2010/main" val="3861091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2505075" y="531813"/>
            <a:ext cx="706755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0000"/>
          </a:bodyPr>
          <a:lstStyle/>
          <a:p>
            <a:pPr algn="ctr"/>
            <a:r>
              <a:rPr lang="en-US" altLang="en-US" sz="4000" dirty="0">
                <a:latin typeface="+mj-lt"/>
              </a:rPr>
              <a:t>Phenom-Hermeneutics &amp; </a:t>
            </a:r>
            <a:r>
              <a:rPr lang="en-US" altLang="en-US" sz="4000" dirty="0" smtClean="0">
                <a:latin typeface="+mj-lt"/>
              </a:rPr>
              <a:t>Language</a:t>
            </a:r>
            <a:br>
              <a:rPr lang="en-US" altLang="en-US" sz="4000" dirty="0" smtClean="0">
                <a:latin typeface="+mj-lt"/>
              </a:rPr>
            </a:br>
            <a:r>
              <a:rPr lang="en-US" altLang="en-US" sz="2000" dirty="0"/>
              <a:t>John Lye, 1996 </a:t>
            </a:r>
            <a:r>
              <a:rPr lang="en-US" altLang="en-US" sz="2200" dirty="0" smtClean="0">
                <a:hlinkClick r:id="rId2"/>
              </a:rPr>
              <a:t>http</a:t>
            </a:r>
            <a:r>
              <a:rPr lang="en-US" altLang="en-US" sz="2200" dirty="0">
                <a:hlinkClick r:id="rId2"/>
              </a:rPr>
              <a:t>://www.brocku.ca/english/courses/4F70/ph.htm</a:t>
            </a:r>
            <a:endParaRPr lang="en-US" altLang="en-US" sz="2200" dirty="0"/>
          </a:p>
        </p:txBody>
      </p:sp>
      <p:sp>
        <p:nvSpPr>
          <p:cNvPr id="68611" name="Rectangle 3"/>
          <p:cNvSpPr>
            <a:spLocks noGrp="1" noChangeArrowheads="1"/>
          </p:cNvSpPr>
          <p:nvPr>
            <p:ph type="body" idx="1"/>
          </p:nvPr>
        </p:nvSpPr>
        <p:spPr>
          <a:xfrm>
            <a:off x="800100" y="1828800"/>
            <a:ext cx="10477500" cy="4624388"/>
          </a:xfrm>
        </p:spPr>
        <p:txBody>
          <a:bodyPr>
            <a:normAutofit fontScale="92500" lnSpcReduction="20000"/>
          </a:bodyPr>
          <a:lstStyle/>
          <a:p>
            <a:pPr>
              <a:lnSpc>
                <a:spcPct val="110000"/>
              </a:lnSpc>
            </a:pPr>
            <a:r>
              <a:rPr lang="en-US" altLang="en-US" dirty="0">
                <a:latin typeface="+mj-lt"/>
              </a:rPr>
              <a:t>Our symbolic world is not separate from our beings </a:t>
            </a:r>
          </a:p>
          <a:p>
            <a:pPr>
              <a:lnSpc>
                <a:spcPct val="110000"/>
              </a:lnSpc>
            </a:pPr>
            <a:r>
              <a:rPr lang="en-US" altLang="en-US" dirty="0">
                <a:latin typeface="+mj-lt"/>
              </a:rPr>
              <a:t>We are not beings who 'use' symbols, but beings who are constituted by their use.</a:t>
            </a:r>
          </a:p>
          <a:p>
            <a:pPr>
              <a:lnSpc>
                <a:spcPct val="110000"/>
              </a:lnSpc>
            </a:pPr>
            <a:r>
              <a:rPr lang="en-US" altLang="en-US" dirty="0">
                <a:latin typeface="+mj-lt"/>
              </a:rPr>
              <a:t>Words and the world are co-emergent; the adequacy of expression is not about correspondence between word and object in the </a:t>
            </a:r>
            <a:r>
              <a:rPr lang="en-US" altLang="en-US" dirty="0" smtClean="0">
                <a:latin typeface="+mj-lt"/>
              </a:rPr>
              <a:t>world</a:t>
            </a:r>
          </a:p>
          <a:p>
            <a:pPr>
              <a:lnSpc>
                <a:spcPct val="110000"/>
              </a:lnSpc>
            </a:pPr>
            <a:r>
              <a:rPr lang="en-US" altLang="en-US" dirty="0"/>
              <a:t>We live in the world: in history, in concretion: we do not live </a:t>
            </a:r>
            <a:r>
              <a:rPr lang="en-US" altLang="en-US" dirty="0" smtClean="0"/>
              <a:t>anywhere </a:t>
            </a:r>
            <a:r>
              <a:rPr lang="en-US" altLang="en-US" dirty="0"/>
              <a:t>else, and all meaning is only meaning in relation to particular, concrete, historical existence</a:t>
            </a:r>
            <a:r>
              <a:rPr lang="en-US" altLang="en-US" dirty="0" smtClean="0"/>
              <a:t>.</a:t>
            </a:r>
          </a:p>
          <a:p>
            <a:pPr>
              <a:lnSpc>
                <a:spcPct val="110000"/>
              </a:lnSpc>
            </a:pPr>
            <a:r>
              <a:rPr lang="en-US" altLang="en-US" dirty="0"/>
              <a:t>Our existence as beings includes: our situation; our tools-to-hand with and through which we manipulate and articulate the world; and our fore-understandings of the world.  </a:t>
            </a:r>
          </a:p>
          <a:p>
            <a:endParaRPr lang="en-US" altLang="en-US" dirty="0"/>
          </a:p>
          <a:p>
            <a:endParaRPr lang="en-US" altLang="en-US" dirty="0">
              <a:latin typeface="+mj-lt"/>
            </a:endParaRPr>
          </a:p>
        </p:txBody>
      </p:sp>
    </p:spTree>
    <p:extLst>
      <p:ext uri="{BB962C8B-B14F-4D97-AF65-F5344CB8AC3E}">
        <p14:creationId xmlns:p14="http://schemas.microsoft.com/office/powerpoint/2010/main" val="1382914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3143250" y="274638"/>
            <a:ext cx="706755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0000"/>
          </a:bodyPr>
          <a:lstStyle/>
          <a:p>
            <a:pPr algn="l"/>
            <a:r>
              <a:rPr lang="en-US" altLang="en-US" sz="4000" dirty="0">
                <a:latin typeface="+mj-lt"/>
              </a:rPr>
              <a:t>Being in Heidegger &amp; </a:t>
            </a:r>
            <a:r>
              <a:rPr lang="en-US" altLang="en-US" sz="4000" dirty="0" smtClean="0">
                <a:latin typeface="+mj-lt"/>
              </a:rPr>
              <a:t>Dreyfus; </a:t>
            </a:r>
            <a:r>
              <a:rPr lang="en-US" altLang="en-US" sz="4000" dirty="0" err="1" smtClean="0">
                <a:latin typeface="+mj-lt"/>
              </a:rPr>
              <a:t>Winograd</a:t>
            </a:r>
            <a:r>
              <a:rPr lang="en-US" altLang="en-US" sz="4000" dirty="0" smtClean="0">
                <a:latin typeface="+mj-lt"/>
              </a:rPr>
              <a:t> &amp; Flores</a:t>
            </a:r>
            <a:endParaRPr lang="en-US" altLang="en-US" sz="4000" dirty="0">
              <a:latin typeface="+mj-lt"/>
            </a:endParaRPr>
          </a:p>
        </p:txBody>
      </p:sp>
      <p:sp>
        <p:nvSpPr>
          <p:cNvPr id="36867" name="Rectangle 3"/>
          <p:cNvSpPr>
            <a:spLocks noGrp="1" noChangeArrowheads="1"/>
          </p:cNvSpPr>
          <p:nvPr>
            <p:ph type="body" idx="1"/>
          </p:nvPr>
        </p:nvSpPr>
        <p:spPr>
          <a:xfrm>
            <a:off x="1133474" y="1762125"/>
            <a:ext cx="10010775" cy="3886200"/>
          </a:xfrm>
        </p:spPr>
        <p:txBody>
          <a:bodyPr>
            <a:normAutofit fontScale="92500" lnSpcReduction="10000"/>
          </a:bodyPr>
          <a:lstStyle/>
          <a:p>
            <a:r>
              <a:rPr lang="en-US" altLang="en-US" dirty="0">
                <a:latin typeface="+mj-lt"/>
              </a:rPr>
              <a:t>Being: “the intelligibility correlative with our everyday background practices:” </a:t>
            </a:r>
          </a:p>
          <a:p>
            <a:pPr lvl="1"/>
            <a:r>
              <a:rPr lang="en-US" altLang="en-US" b="1" dirty="0">
                <a:latin typeface="+mj-lt"/>
              </a:rPr>
              <a:t>“non-cognitive”</a:t>
            </a:r>
          </a:p>
          <a:p>
            <a:pPr lvl="1"/>
            <a:r>
              <a:rPr lang="en-US" altLang="en-US" b="1" dirty="0">
                <a:latin typeface="+mj-lt"/>
              </a:rPr>
              <a:t>“cannot be spelled </a:t>
            </a:r>
            <a:r>
              <a:rPr lang="en-US" altLang="en-US" b="1" dirty="0" smtClean="0">
                <a:latin typeface="+mj-lt"/>
              </a:rPr>
              <a:t>out </a:t>
            </a:r>
            <a:r>
              <a:rPr lang="en-US" altLang="en-US" b="1" dirty="0">
                <a:latin typeface="+mj-lt"/>
              </a:rPr>
              <a:t>in so definite and context-free a way that they could be communicated to any rational being or represented in a computer</a:t>
            </a:r>
            <a:r>
              <a:rPr lang="en-US" altLang="en-US" b="1" dirty="0" smtClean="0">
                <a:latin typeface="+mj-lt"/>
              </a:rPr>
              <a:t>.”</a:t>
            </a:r>
          </a:p>
          <a:p>
            <a:r>
              <a:rPr lang="en-US" altLang="en-US" dirty="0">
                <a:latin typeface="+mj-lt"/>
              </a:rPr>
              <a:t>computers "are incapable of making commitments and [therefore] cannot themselves enter into language" (</a:t>
            </a:r>
            <a:r>
              <a:rPr lang="en-US" altLang="en-US" dirty="0" err="1">
                <a:latin typeface="+mj-lt"/>
              </a:rPr>
              <a:t>Winograd</a:t>
            </a:r>
            <a:r>
              <a:rPr lang="en-US" altLang="en-US" dirty="0">
                <a:latin typeface="+mj-lt"/>
              </a:rPr>
              <a:t> &amp; Flores, 1986, p. 60)</a:t>
            </a:r>
          </a:p>
          <a:p>
            <a:r>
              <a:rPr lang="en-US" altLang="en-US" dirty="0">
                <a:latin typeface="+mj-lt"/>
              </a:rPr>
              <a:t>"Their power as tools for linguistic action derives from their ability to manipulate formal tokens of the kinds that constitute the structural elements of language (76).</a:t>
            </a:r>
          </a:p>
          <a:p>
            <a:endParaRPr lang="en-US" altLang="en-US" dirty="0">
              <a:latin typeface="+mj-lt"/>
            </a:endParaRPr>
          </a:p>
        </p:txBody>
      </p:sp>
    </p:spTree>
    <p:extLst>
      <p:ext uri="{BB962C8B-B14F-4D97-AF65-F5344CB8AC3E}">
        <p14:creationId xmlns:p14="http://schemas.microsoft.com/office/powerpoint/2010/main" val="151008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359150" y="0"/>
            <a:ext cx="7308850" cy="1417638"/>
          </a:xfrm>
        </p:spPr>
        <p:txBody>
          <a:bodyPr vert="horz" wrap="square" lIns="91440" tIns="45720" rIns="91440" bIns="45720" numCol="1" rtlCol="0" anchor="ctr" anchorCtr="0" compatLnSpc="1">
            <a:prstTxWarp prst="textNoShape">
              <a:avLst/>
            </a:prstTxWarp>
            <a:normAutofit/>
          </a:bodyPr>
          <a:lstStyle/>
          <a:p>
            <a:pPr algn="l"/>
            <a:r>
              <a:rPr lang="en-CA" altLang="en-US" dirty="0">
                <a:latin typeface="+mj-lt"/>
              </a:rPr>
              <a:t>  Words and Worlds</a:t>
            </a:r>
          </a:p>
        </p:txBody>
      </p:sp>
      <p:sp>
        <p:nvSpPr>
          <p:cNvPr id="6147" name="Rectangle 3"/>
          <p:cNvSpPr>
            <a:spLocks noGrp="1" noChangeArrowheads="1"/>
          </p:cNvSpPr>
          <p:nvPr>
            <p:ph type="body" idx="1"/>
          </p:nvPr>
        </p:nvSpPr>
        <p:spPr/>
        <p:txBody>
          <a:bodyPr/>
          <a:lstStyle/>
          <a:p>
            <a:pPr>
              <a:lnSpc>
                <a:spcPct val="120000"/>
              </a:lnSpc>
              <a:buFontTx/>
              <a:buNone/>
            </a:pPr>
            <a:r>
              <a:rPr lang="en-CA" altLang="en-US" b="1" dirty="0">
                <a:latin typeface="+mj-lt"/>
              </a:rPr>
              <a:t>Words are co-emergent with the experiential world of the computer</a:t>
            </a:r>
          </a:p>
          <a:p>
            <a:pPr>
              <a:lnSpc>
                <a:spcPct val="120000"/>
              </a:lnSpc>
            </a:pPr>
            <a:r>
              <a:rPr lang="en-CA" altLang="en-US" b="1" dirty="0">
                <a:latin typeface="+mj-lt"/>
              </a:rPr>
              <a:t>Abstract </a:t>
            </a:r>
            <a:r>
              <a:rPr lang="en-CA" altLang="en-US" b="1" dirty="0">
                <a:latin typeface="+mj-lt"/>
                <a:sym typeface="Wingdings" panose="05000000000000000000" pitchFamily="2" charset="2"/>
              </a:rPr>
              <a:t> Concrete (e.g. “content,” “communication”)</a:t>
            </a:r>
          </a:p>
          <a:p>
            <a:pPr lvl="1">
              <a:lnSpc>
                <a:spcPct val="120000"/>
              </a:lnSpc>
            </a:pPr>
            <a:r>
              <a:rPr lang="en-CA" altLang="en-US" b="1" dirty="0">
                <a:latin typeface="+mj-lt"/>
              </a:rPr>
              <a:t>The word gains cogency, but must be qualified in </a:t>
            </a:r>
            <a:r>
              <a:rPr lang="en-CA" altLang="en-US" b="1" dirty="0" smtClean="0">
                <a:latin typeface="+mj-lt"/>
              </a:rPr>
              <a:t>practice</a:t>
            </a:r>
          </a:p>
          <a:p>
            <a:r>
              <a:rPr lang="en-CA" altLang="en-US" dirty="0"/>
              <a:t>Computational/abstract </a:t>
            </a:r>
            <a:r>
              <a:rPr lang="en-CA" altLang="en-US" dirty="0">
                <a:sym typeface="Wingdings" panose="05000000000000000000" pitchFamily="2" charset="2"/>
              </a:rPr>
              <a:t> Experiential</a:t>
            </a:r>
            <a:r>
              <a:rPr lang="en-CA" altLang="en-US" dirty="0"/>
              <a:t> (e.g. “interaction,” “feedback,” “input,” “output”)</a:t>
            </a:r>
          </a:p>
          <a:p>
            <a:pPr lvl="1"/>
            <a:r>
              <a:rPr lang="en-CA" altLang="en-US" dirty="0"/>
              <a:t>“applies a mechanistic lexicon to human interaction, while describing computer processes in human terms”</a:t>
            </a:r>
          </a:p>
          <a:p>
            <a:r>
              <a:rPr lang="en-CA" altLang="en-US" dirty="0"/>
              <a:t>Words shape the potential of the technology (and vice-versa); orient engagement </a:t>
            </a:r>
          </a:p>
        </p:txBody>
      </p:sp>
    </p:spTree>
    <p:extLst>
      <p:ext uri="{BB962C8B-B14F-4D97-AF65-F5344CB8AC3E}">
        <p14:creationId xmlns:p14="http://schemas.microsoft.com/office/powerpoint/2010/main" val="892007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1981200" y="274638"/>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endParaRPr lang="en-US" altLang="en-US"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2206341733"/>
              </p:ext>
            </p:extLst>
          </p:nvPr>
        </p:nvGraphicFramePr>
        <p:xfrm>
          <a:off x="707924" y="580102"/>
          <a:ext cx="10048566" cy="5574892"/>
        </p:xfrm>
        <a:graphic>
          <a:graphicData uri="http://schemas.openxmlformats.org/drawingml/2006/table">
            <a:tbl>
              <a:tblPr firstRow="1" firstCol="1" bandRow="1">
                <a:tableStyleId>{5C22544A-7EE6-4342-B048-85BDC9FD1C3A}</a:tableStyleId>
              </a:tblPr>
              <a:tblGrid>
                <a:gridCol w="2661754"/>
                <a:gridCol w="3613017"/>
                <a:gridCol w="3773795"/>
              </a:tblGrid>
              <a:tr h="853598">
                <a:tc>
                  <a:txBody>
                    <a:bodyPr/>
                    <a:lstStyle/>
                    <a:p>
                      <a:pPr marL="0" marR="0">
                        <a:lnSpc>
                          <a:spcPct val="105000"/>
                        </a:lnSpc>
                      </a:pPr>
                      <a:r>
                        <a:rPr lang="en-GB" sz="2000" dirty="0">
                          <a:effectLst/>
                        </a:rPr>
                        <a:t> </a:t>
                      </a:r>
                      <a:endParaRPr lang="en-CA" sz="24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5000"/>
                        </a:lnSpc>
                      </a:pPr>
                      <a:r>
                        <a:rPr lang="en-GB" sz="2000" dirty="0">
                          <a:effectLst/>
                        </a:rPr>
                        <a:t>“Covert” or traditional philosophy</a:t>
                      </a:r>
                      <a:endParaRPr lang="en-CA" sz="24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5000"/>
                        </a:lnSpc>
                      </a:pPr>
                      <a:r>
                        <a:rPr lang="en-GB" sz="2000">
                          <a:effectLst/>
                        </a:rPr>
                        <a:t>Hermeneutic Phenomenology</a:t>
                      </a:r>
                      <a:endParaRPr lang="en-CA" sz="2400">
                        <a:effectLst/>
                        <a:latin typeface="Calibri" panose="020F0502020204030204" pitchFamily="34" charset="0"/>
                        <a:ea typeface="Times New Roman" panose="02020603050405020304" pitchFamily="18" charset="0"/>
                      </a:endParaRPr>
                    </a:p>
                  </a:txBody>
                  <a:tcPr marL="68580" marR="68580" marT="0" marB="0"/>
                </a:tc>
              </a:tr>
              <a:tr h="1289232">
                <a:tc>
                  <a:txBody>
                    <a:bodyPr/>
                    <a:lstStyle/>
                    <a:p>
                      <a:pPr marL="0" marR="0">
                        <a:lnSpc>
                          <a:spcPct val="105000"/>
                        </a:lnSpc>
                      </a:pPr>
                      <a:r>
                        <a:rPr lang="en-GB" sz="2000" dirty="0">
                          <a:effectLst/>
                        </a:rPr>
                        <a:t>Nature of Knowledge</a:t>
                      </a:r>
                      <a:endParaRPr lang="en-CA" sz="24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5000"/>
                        </a:lnSpc>
                      </a:pPr>
                      <a:r>
                        <a:rPr lang="en-GB" sz="2000">
                          <a:effectLst/>
                        </a:rPr>
                        <a:t>... as the accumulation of data and the verification of hypotheses</a:t>
                      </a:r>
                      <a:endParaRPr lang="en-CA" sz="24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5000"/>
                        </a:lnSpc>
                      </a:pPr>
                      <a:r>
                        <a:rPr lang="en-GB" sz="2000" dirty="0">
                          <a:effectLst/>
                        </a:rPr>
                        <a:t>... as non-cognitive “</a:t>
                      </a:r>
                      <a:r>
                        <a:rPr lang="en-GB" sz="2000" dirty="0" err="1">
                          <a:effectLst/>
                        </a:rPr>
                        <a:t>attunement</a:t>
                      </a:r>
                      <a:r>
                        <a:rPr lang="en-GB" sz="2000" dirty="0">
                          <a:effectLst/>
                        </a:rPr>
                        <a:t>”</a:t>
                      </a:r>
                      <a:endParaRPr lang="en-CA" sz="2400" dirty="0">
                        <a:effectLst/>
                        <a:latin typeface="Calibri" panose="020F0502020204030204" pitchFamily="34" charset="0"/>
                        <a:ea typeface="Times New Roman" panose="02020603050405020304" pitchFamily="18" charset="0"/>
                      </a:endParaRPr>
                    </a:p>
                  </a:txBody>
                  <a:tcPr marL="68580" marR="68580" marT="0" marB="0"/>
                </a:tc>
              </a:tr>
              <a:tr h="853598">
                <a:tc>
                  <a:txBody>
                    <a:bodyPr/>
                    <a:lstStyle/>
                    <a:p>
                      <a:pPr marL="0" marR="0">
                        <a:lnSpc>
                          <a:spcPct val="105000"/>
                        </a:lnSpc>
                      </a:pPr>
                      <a:r>
                        <a:rPr lang="en-GB" sz="2000">
                          <a:effectLst/>
                        </a:rPr>
                        <a:t>Function of Language</a:t>
                      </a:r>
                      <a:endParaRPr lang="en-CA" sz="24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5000"/>
                        </a:lnSpc>
                      </a:pPr>
                      <a:r>
                        <a:rPr lang="en-GB" sz="2000">
                          <a:effectLst/>
                        </a:rPr>
                        <a:t>Language designates data, facts and hypotheses</a:t>
                      </a:r>
                      <a:endParaRPr lang="en-CA" sz="24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5000"/>
                        </a:lnSpc>
                      </a:pPr>
                      <a:r>
                        <a:rPr lang="en-GB" sz="2000">
                          <a:effectLst/>
                        </a:rPr>
                        <a:t>Language “co-emerges” with the shared lifeworld</a:t>
                      </a:r>
                      <a:endParaRPr lang="en-CA" sz="2400">
                        <a:effectLst/>
                        <a:latin typeface="Calibri" panose="020F0502020204030204" pitchFamily="34" charset="0"/>
                        <a:ea typeface="Times New Roman" panose="02020603050405020304" pitchFamily="18" charset="0"/>
                      </a:endParaRPr>
                    </a:p>
                  </a:txBody>
                  <a:tcPr marL="68580" marR="68580" marT="0" marB="0"/>
                </a:tc>
              </a:tr>
              <a:tr h="1724866">
                <a:tc>
                  <a:txBody>
                    <a:bodyPr/>
                    <a:lstStyle/>
                    <a:p>
                      <a:pPr marL="0" marR="0">
                        <a:lnSpc>
                          <a:spcPct val="105000"/>
                        </a:lnSpc>
                      </a:pPr>
                      <a:r>
                        <a:rPr lang="en-GB" sz="2000" dirty="0">
                          <a:effectLst/>
                        </a:rPr>
                        <a:t>Structure of Experience</a:t>
                      </a:r>
                      <a:endParaRPr lang="en-CA" sz="24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5000"/>
                        </a:lnSpc>
                      </a:pPr>
                      <a:r>
                        <a:rPr lang="en-GB" sz="2000">
                          <a:effectLst/>
                        </a:rPr>
                        <a:t>Data accumulated and hypotheses verified through experience are not qualitatively differentiated</a:t>
                      </a:r>
                      <a:endParaRPr lang="en-CA" sz="24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5000"/>
                        </a:lnSpc>
                      </a:pPr>
                      <a:r>
                        <a:rPr lang="en-GB" sz="2000">
                          <a:effectLst/>
                        </a:rPr>
                        <a:t>Experience is structured as movement between “foreground” and inexhaustible “background”</a:t>
                      </a:r>
                      <a:endParaRPr lang="en-CA" sz="2400">
                        <a:effectLst/>
                        <a:latin typeface="Calibri" panose="020F0502020204030204" pitchFamily="34" charset="0"/>
                        <a:ea typeface="Times New Roman" panose="02020603050405020304" pitchFamily="18" charset="0"/>
                      </a:endParaRPr>
                    </a:p>
                  </a:txBody>
                  <a:tcPr marL="68580" marR="68580" marT="0" marB="0"/>
                </a:tc>
              </a:tr>
              <a:tr h="853598">
                <a:tc>
                  <a:txBody>
                    <a:bodyPr/>
                    <a:lstStyle/>
                    <a:p>
                      <a:pPr marL="0" marR="0">
                        <a:lnSpc>
                          <a:spcPct val="105000"/>
                        </a:lnSpc>
                      </a:pPr>
                      <a:r>
                        <a:rPr lang="en-GB" sz="2000">
                          <a:effectLst/>
                        </a:rPr>
                        <a:t>Meaning of Communication</a:t>
                      </a:r>
                      <a:endParaRPr lang="en-CA" sz="24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5000"/>
                        </a:lnSpc>
                      </a:pPr>
                      <a:r>
                        <a:rPr lang="en-GB" sz="2000" dirty="0">
                          <a:effectLst/>
                        </a:rPr>
                        <a:t>Communication as the transmission of information</a:t>
                      </a:r>
                      <a:endParaRPr lang="en-CA" sz="24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nSpc>
                          <a:spcPct val="105000"/>
                        </a:lnSpc>
                      </a:pPr>
                      <a:r>
                        <a:rPr lang="en-GB" sz="2000" dirty="0">
                          <a:effectLst/>
                        </a:rPr>
                        <a:t>Communication as shared “</a:t>
                      </a:r>
                      <a:r>
                        <a:rPr lang="en-GB" sz="2000" dirty="0" err="1">
                          <a:effectLst/>
                        </a:rPr>
                        <a:t>attunement</a:t>
                      </a:r>
                      <a:r>
                        <a:rPr lang="en-GB" sz="2000" dirty="0">
                          <a:effectLst/>
                        </a:rPr>
                        <a:t>”</a:t>
                      </a:r>
                      <a:endParaRPr lang="en-CA" sz="2400" dirty="0">
                        <a:effectLst/>
                        <a:latin typeface="Calibri" panose="020F0502020204030204" pitchFamily="34"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218389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descarteslarg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7501" y="1600201"/>
            <a:ext cx="4216400" cy="4248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Rectangle 4"/>
          <p:cNvSpPr>
            <a:spLocks noGrp="1" noChangeArrowheads="1"/>
          </p:cNvSpPr>
          <p:nvPr>
            <p:ph type="body" sz="half" idx="2"/>
          </p:nvPr>
        </p:nvSpPr>
        <p:spPr>
          <a:xfrm>
            <a:off x="4906297" y="1600201"/>
            <a:ext cx="5510879" cy="4525963"/>
          </a:xfrm>
        </p:spPr>
        <p:txBody>
          <a:bodyPr/>
          <a:lstStyle/>
          <a:p>
            <a:r>
              <a:rPr lang="en-CA" altLang="en-US" sz="3200" dirty="0">
                <a:latin typeface="+mj-lt"/>
              </a:rPr>
              <a:t>"The blind man can 'see' how far the object is from the size of the angles f and g at the base of the triangle he forms with two sticks.“</a:t>
            </a:r>
          </a:p>
          <a:p>
            <a:r>
              <a:rPr lang="en-CA" altLang="en-US" sz="3200" dirty="0">
                <a:latin typeface="+mj-lt"/>
              </a:rPr>
              <a:t>In a sense, we have become convinced that this is what seeing is!</a:t>
            </a:r>
          </a:p>
          <a:p>
            <a:r>
              <a:rPr lang="en-CA" altLang="en-US" sz="3200" dirty="0">
                <a:latin typeface="+mj-lt"/>
              </a:rPr>
              <a:t>What is not being seen?</a:t>
            </a:r>
          </a:p>
          <a:p>
            <a:endParaRPr lang="en-CA" altLang="en-US" sz="2400" dirty="0">
              <a:latin typeface="+mj-lt"/>
            </a:endParaRPr>
          </a:p>
        </p:txBody>
      </p:sp>
      <p:sp>
        <p:nvSpPr>
          <p:cNvPr id="6" name="Rectangle 6"/>
          <p:cNvSpPr>
            <a:spLocks noGrp="1" noChangeArrowheads="1"/>
          </p:cNvSpPr>
          <p:nvPr>
            <p:ph type="title"/>
          </p:nvPr>
        </p:nvSpPr>
        <p:spPr bwMode="auto">
          <a:xfrm>
            <a:off x="1524000" y="0"/>
            <a:ext cx="9144000" cy="1417638"/>
          </a:xfrm>
        </p:spPr>
        <p:txBody>
          <a:bodyPr vert="horz" wrap="square" lIns="91440" tIns="45720" rIns="91440" bIns="45720" numCol="1" rtlCol="0" anchor="ctr" anchorCtr="0" compatLnSpc="1">
            <a:prstTxWarp prst="textNoShape">
              <a:avLst/>
            </a:prstTxWarp>
            <a:normAutofit/>
          </a:bodyPr>
          <a:lstStyle/>
          <a:p>
            <a:pPr algn="l"/>
            <a:r>
              <a:rPr lang="en-CA" altLang="en-US" dirty="0">
                <a:latin typeface="+mj-lt"/>
              </a:rPr>
              <a:t>  Descartes' Blind Man </a:t>
            </a:r>
            <a:r>
              <a:rPr lang="en-CA" altLang="en-US" sz="3600" dirty="0">
                <a:latin typeface="+mj-lt"/>
              </a:rPr>
              <a:t/>
            </a:r>
            <a:br>
              <a:rPr lang="en-CA" altLang="en-US" sz="3600" dirty="0">
                <a:latin typeface="+mj-lt"/>
              </a:rPr>
            </a:br>
            <a:r>
              <a:rPr lang="en-CA" altLang="en-US" sz="3600" dirty="0">
                <a:latin typeface="+mj-lt"/>
              </a:rPr>
              <a:t>  </a:t>
            </a:r>
            <a:r>
              <a:rPr lang="en-CA" altLang="en-US" sz="3200" i="1" dirty="0">
                <a:latin typeface="+mj-lt"/>
              </a:rPr>
              <a:t>(Attempt at a summary)</a:t>
            </a:r>
          </a:p>
        </p:txBody>
      </p:sp>
    </p:spTree>
    <p:extLst>
      <p:ext uri="{BB962C8B-B14F-4D97-AF65-F5344CB8AC3E}">
        <p14:creationId xmlns:p14="http://schemas.microsoft.com/office/powerpoint/2010/main" val="1920251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524000" y="0"/>
            <a:ext cx="9144000" cy="1417638"/>
          </a:xfrm>
        </p:spPr>
        <p:txBody>
          <a:bodyPr vert="horz" wrap="square" lIns="91440" tIns="45720" rIns="91440" bIns="45720" numCol="1" rtlCol="0" anchor="ctr" anchorCtr="0" compatLnSpc="1">
            <a:prstTxWarp prst="textNoShape">
              <a:avLst/>
            </a:prstTxWarp>
            <a:normAutofit/>
          </a:bodyPr>
          <a:lstStyle/>
          <a:p>
            <a:pPr algn="l"/>
            <a:r>
              <a:rPr lang="en-CA" altLang="en-US" dirty="0">
                <a:latin typeface="+mj-lt"/>
              </a:rPr>
              <a:t>  </a:t>
            </a:r>
            <a:r>
              <a:rPr lang="en-CA" altLang="en-US" dirty="0" err="1">
                <a:latin typeface="+mj-lt"/>
              </a:rPr>
              <a:t>Merleau-Ponty’s</a:t>
            </a:r>
            <a:r>
              <a:rPr lang="en-CA" altLang="en-US" dirty="0">
                <a:latin typeface="+mj-lt"/>
              </a:rPr>
              <a:t> Blind Man</a:t>
            </a:r>
          </a:p>
        </p:txBody>
      </p:sp>
      <p:pic>
        <p:nvPicPr>
          <p:cNvPr id="17411" name="Picture 3" descr="descarteslarg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7501" y="1600201"/>
            <a:ext cx="4216400" cy="4248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Rectangle 4"/>
          <p:cNvSpPr>
            <a:spLocks noGrp="1" noChangeArrowheads="1"/>
          </p:cNvSpPr>
          <p:nvPr>
            <p:ph type="body" sz="half" idx="2"/>
          </p:nvPr>
        </p:nvSpPr>
        <p:spPr>
          <a:xfrm>
            <a:off x="4906297" y="1600201"/>
            <a:ext cx="5510879" cy="4525963"/>
          </a:xfrm>
        </p:spPr>
        <p:txBody>
          <a:bodyPr/>
          <a:lstStyle/>
          <a:p>
            <a:pPr marL="3175" indent="-3175">
              <a:buFontTx/>
              <a:buNone/>
            </a:pPr>
            <a:r>
              <a:rPr lang="en-CA" altLang="en-US" sz="3200" dirty="0">
                <a:latin typeface="+mj-lt"/>
              </a:rPr>
              <a:t>The blind man's stick has ceased to be an object for him, and is no longer perceived for itself; its point has become an area of sensitivity, extending the scope and active radius of touch.. . In the exploration of things, the length of the stick does not enter expressly as a middle term.</a:t>
            </a:r>
          </a:p>
          <a:p>
            <a:endParaRPr lang="en-CA" altLang="en-US" sz="2400" dirty="0">
              <a:latin typeface="+mj-lt"/>
            </a:endParaRPr>
          </a:p>
        </p:txBody>
      </p:sp>
    </p:spTree>
    <p:extLst>
      <p:ext uri="{BB962C8B-B14F-4D97-AF65-F5344CB8AC3E}">
        <p14:creationId xmlns:p14="http://schemas.microsoft.com/office/powerpoint/2010/main" val="698889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3133725" y="115888"/>
            <a:ext cx="7138988"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algn="l"/>
            <a:r>
              <a:rPr lang="en-US" altLang="en-US" dirty="0">
                <a:latin typeface="+mj-lt"/>
              </a:rPr>
              <a:t>Cartesian Tradition</a:t>
            </a:r>
          </a:p>
        </p:txBody>
      </p:sp>
      <p:sp>
        <p:nvSpPr>
          <p:cNvPr id="35843" name="Rectangle 3"/>
          <p:cNvSpPr>
            <a:spLocks noGrp="1" noChangeArrowheads="1"/>
          </p:cNvSpPr>
          <p:nvPr>
            <p:ph type="body" idx="1"/>
          </p:nvPr>
        </p:nvSpPr>
        <p:spPr>
          <a:xfrm>
            <a:off x="3352800" y="1855788"/>
            <a:ext cx="8148320" cy="4525962"/>
          </a:xfrm>
        </p:spPr>
        <p:txBody>
          <a:bodyPr>
            <a:normAutofit/>
          </a:bodyPr>
          <a:lstStyle/>
          <a:p>
            <a:pPr marL="0" indent="0">
              <a:lnSpc>
                <a:spcPct val="100000"/>
              </a:lnSpc>
              <a:buNone/>
              <a:tabLst>
                <a:tab pos="171450" algn="l"/>
              </a:tabLst>
            </a:pPr>
            <a:r>
              <a:rPr lang="en-US" altLang="en-US" sz="3600" dirty="0">
                <a:latin typeface="+mj-lt"/>
              </a:rPr>
              <a:t>Skepticism; hyperbolic doubt: </a:t>
            </a:r>
            <a:br>
              <a:rPr lang="en-US" altLang="en-US" sz="3600" dirty="0">
                <a:latin typeface="+mj-lt"/>
              </a:rPr>
            </a:br>
            <a:r>
              <a:rPr lang="en-US" altLang="en-US" sz="3600" i="1" dirty="0">
                <a:latin typeface="+mj-lt"/>
              </a:rPr>
              <a:t>“Since I sometimes believe that others go astray in cases where they think they have the most perfect knowledge, may I not similarly go wrong every time I add two and three or count the sides of a square, or in some even simpler matter, if that is imaginable?”</a:t>
            </a:r>
          </a:p>
        </p:txBody>
      </p:sp>
      <p:pic>
        <p:nvPicPr>
          <p:cNvPr id="35845" name="Picture 5" descr="descar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1844675"/>
            <a:ext cx="2540000" cy="3748088"/>
          </a:xfrm>
          <a:prstGeom prst="rect">
            <a:avLst/>
          </a:prstGeom>
          <a:noFill/>
          <a:extLst>
            <a:ext uri="{909E8E84-426E-40DD-AFC4-6F175D3DCCD1}">
              <a14:hiddenFill xmlns:a14="http://schemas.microsoft.com/office/drawing/2010/main">
                <a:solidFill>
                  <a:srgbClr val="FFFFFF"/>
                </a:solidFill>
              </a14:hiddenFill>
            </a:ext>
          </a:extLst>
        </p:spPr>
      </p:pic>
      <p:sp>
        <p:nvSpPr>
          <p:cNvPr id="35846" name="Text Box 6"/>
          <p:cNvSpPr txBox="1">
            <a:spLocks noChangeArrowheads="1"/>
          </p:cNvSpPr>
          <p:nvPr/>
        </p:nvSpPr>
        <p:spPr bwMode="auto">
          <a:xfrm>
            <a:off x="952500" y="5791201"/>
            <a:ext cx="16610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1596 - 1650</a:t>
            </a:r>
            <a:endParaRPr lang="en-US" altLang="en-US"/>
          </a:p>
        </p:txBody>
      </p:sp>
    </p:spTree>
    <p:extLst>
      <p:ext uri="{BB962C8B-B14F-4D97-AF65-F5344CB8AC3E}">
        <p14:creationId xmlns:p14="http://schemas.microsoft.com/office/powerpoint/2010/main" val="2427612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3409" y="0"/>
            <a:ext cx="12512319" cy="7038180"/>
          </a:xfrm>
          <a:prstGeom prst="rect">
            <a:avLst/>
          </a:prstGeom>
        </p:spPr>
      </p:pic>
      <p:sp>
        <p:nvSpPr>
          <p:cNvPr id="3" name="Content Placeholder 2"/>
          <p:cNvSpPr>
            <a:spLocks noGrp="1"/>
          </p:cNvSpPr>
          <p:nvPr>
            <p:ph sz="half" idx="1"/>
          </p:nvPr>
        </p:nvSpPr>
        <p:spPr/>
        <p:txBody>
          <a:bodyPr/>
          <a:lstStyle/>
          <a:p>
            <a:endParaRPr lang="en-CA" dirty="0"/>
          </a:p>
        </p:txBody>
      </p:sp>
      <p:sp>
        <p:nvSpPr>
          <p:cNvPr id="4" name="Text Placeholder 3"/>
          <p:cNvSpPr>
            <a:spLocks noGrp="1"/>
          </p:cNvSpPr>
          <p:nvPr>
            <p:ph type="body" sz="half" idx="2"/>
          </p:nvPr>
        </p:nvSpPr>
        <p:spPr/>
        <p:txBody>
          <a:bodyPr/>
          <a:lstStyle/>
          <a:p>
            <a:endParaRPr lang="en-CA" dirty="0"/>
          </a:p>
        </p:txBody>
      </p:sp>
      <p:pic>
        <p:nvPicPr>
          <p:cNvPr id="6" name="Picture 5"/>
          <p:cNvPicPr>
            <a:picLocks noChangeAspect="1"/>
          </p:cNvPicPr>
          <p:nvPr/>
        </p:nvPicPr>
        <p:blipFill rotWithShape="1">
          <a:blip r:embed="rId3"/>
          <a:srcRect b="3103"/>
          <a:stretch/>
        </p:blipFill>
        <p:spPr>
          <a:xfrm>
            <a:off x="7869943" y="4105874"/>
            <a:ext cx="4300714" cy="2344088"/>
          </a:xfrm>
          <a:prstGeom prst="rect">
            <a:avLst/>
          </a:prstGeom>
        </p:spPr>
      </p:pic>
      <p:pic>
        <p:nvPicPr>
          <p:cNvPr id="7" name="Picture 6"/>
          <p:cNvPicPr>
            <a:picLocks noChangeAspect="1"/>
          </p:cNvPicPr>
          <p:nvPr/>
        </p:nvPicPr>
        <p:blipFill rotWithShape="1">
          <a:blip r:embed="rId4"/>
          <a:srcRect b="2544"/>
          <a:stretch/>
        </p:blipFill>
        <p:spPr>
          <a:xfrm>
            <a:off x="-193851" y="1600201"/>
            <a:ext cx="6604883" cy="3620728"/>
          </a:xfrm>
          <a:prstGeom prst="rect">
            <a:avLst/>
          </a:prstGeom>
        </p:spPr>
      </p:pic>
      <p:pic>
        <p:nvPicPr>
          <p:cNvPr id="8" name="Picture 7"/>
          <p:cNvPicPr>
            <a:picLocks noChangeAspect="1"/>
          </p:cNvPicPr>
          <p:nvPr/>
        </p:nvPicPr>
        <p:blipFill rotWithShape="1">
          <a:blip r:embed="rId5"/>
          <a:srcRect b="3730"/>
          <a:stretch/>
        </p:blipFill>
        <p:spPr>
          <a:xfrm>
            <a:off x="7902046" y="365126"/>
            <a:ext cx="4300714" cy="2328913"/>
          </a:xfrm>
          <a:prstGeom prst="rect">
            <a:avLst/>
          </a:prstGeom>
        </p:spPr>
      </p:pic>
      <p:sp>
        <p:nvSpPr>
          <p:cNvPr id="10" name="TextBox 9"/>
          <p:cNvSpPr txBox="1"/>
          <p:nvPr/>
        </p:nvSpPr>
        <p:spPr>
          <a:xfrm>
            <a:off x="1314716" y="1809135"/>
            <a:ext cx="184731" cy="369332"/>
          </a:xfrm>
          <a:prstGeom prst="rect">
            <a:avLst/>
          </a:prstGeom>
          <a:noFill/>
        </p:spPr>
        <p:txBody>
          <a:bodyPr wrap="none" rtlCol="0">
            <a:spAutoFit/>
          </a:bodyPr>
          <a:lstStyle/>
          <a:p>
            <a:endParaRPr lang="en-CA"/>
          </a:p>
        </p:txBody>
      </p:sp>
      <p:sp>
        <p:nvSpPr>
          <p:cNvPr id="2" name="Title 1"/>
          <p:cNvSpPr>
            <a:spLocks noGrp="1"/>
          </p:cNvSpPr>
          <p:nvPr>
            <p:ph type="title"/>
          </p:nvPr>
        </p:nvSpPr>
        <p:spPr/>
        <p:txBody>
          <a:bodyPr>
            <a:normAutofit/>
          </a:bodyPr>
          <a:lstStyle/>
          <a:p>
            <a:r>
              <a:rPr lang="en-CA" sz="2000" dirty="0">
                <a:solidFill>
                  <a:srgbClr val="0070C0"/>
                </a:solidFill>
                <a:hlinkClick r:id="rId6"/>
              </a:rPr>
              <a:t>http://</a:t>
            </a:r>
            <a:r>
              <a:rPr lang="en-CA" sz="2000" dirty="0" smtClean="0">
                <a:solidFill>
                  <a:srgbClr val="0070C0"/>
                </a:solidFill>
                <a:hlinkClick r:id="rId6"/>
              </a:rPr>
              <a:t>www.disclose.tv/action/viewvideo/151991/Being_in_the_world_Documentary</a:t>
            </a:r>
            <a:r>
              <a:rPr lang="en-CA" sz="2000" dirty="0" smtClean="0">
                <a:solidFill>
                  <a:srgbClr val="0070C0"/>
                </a:solidFill>
              </a:rPr>
              <a:t> </a:t>
            </a:r>
            <a:endParaRPr lang="en-CA" sz="2000" dirty="0">
              <a:solidFill>
                <a:srgbClr val="0070C0"/>
              </a:solidFill>
            </a:endParaRPr>
          </a:p>
        </p:txBody>
      </p:sp>
    </p:spTree>
    <p:extLst>
      <p:ext uri="{BB962C8B-B14F-4D97-AF65-F5344CB8AC3E}">
        <p14:creationId xmlns:p14="http://schemas.microsoft.com/office/powerpoint/2010/main" val="3214249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iPod Exercise  </a:t>
            </a:r>
            <a:r>
              <a:rPr lang="en-US" sz="3200" dirty="0" smtClean="0"/>
              <a:t>(adapted from van </a:t>
            </a:r>
            <a:r>
              <a:rPr lang="en-US" sz="3200" dirty="0" err="1" smtClean="0"/>
              <a:t>Manen</a:t>
            </a:r>
            <a:r>
              <a:rPr lang="en-US" sz="3200" dirty="0" smtClean="0"/>
              <a:t>)</a:t>
            </a:r>
            <a:endParaRPr lang="en-CA" dirty="0"/>
          </a:p>
        </p:txBody>
      </p:sp>
      <p:sp>
        <p:nvSpPr>
          <p:cNvPr id="3" name="Content Placeholder 2"/>
          <p:cNvSpPr>
            <a:spLocks noGrp="1"/>
          </p:cNvSpPr>
          <p:nvPr>
            <p:ph idx="1"/>
          </p:nvPr>
        </p:nvSpPr>
        <p:spPr>
          <a:xfrm>
            <a:off x="838200" y="1825624"/>
            <a:ext cx="10515600" cy="4646295"/>
          </a:xfrm>
        </p:spPr>
        <p:txBody>
          <a:bodyPr>
            <a:normAutofit fontScale="92500" lnSpcReduction="20000"/>
          </a:bodyPr>
          <a:lstStyle/>
          <a:p>
            <a:pPr>
              <a:lnSpc>
                <a:spcPct val="120000"/>
              </a:lnSpc>
            </a:pPr>
            <a:r>
              <a:rPr lang="en-CA" dirty="0" smtClean="0"/>
              <a:t>The purpose of the exercise: To provide researchers using hermeneutic phenomenology with a chance to work on a "lived experience description“ (which is kind of a descriptive starting point for an "anecdote"). The experience to be described, of course, is that of going for a walk while  listening to music with headphones. It begins when you put the  headphones on and begin walking, and ends when you take the headphones  off. This gives the experience and phenomena in question a clear  beginning and end point (unlike many pedagogical experiences, which can occur either inside or outside of school hours, while "teaching" and at other  times, with various combinations of people, etc.).</a:t>
            </a:r>
            <a:r>
              <a:rPr lang="en-CA" dirty="0"/>
              <a:t/>
            </a:r>
            <a:br>
              <a:rPr lang="en-CA" dirty="0"/>
            </a:br>
            <a:endParaRPr lang="en-CA" dirty="0"/>
          </a:p>
        </p:txBody>
      </p:sp>
    </p:spTree>
    <p:extLst>
      <p:ext uri="{BB962C8B-B14F-4D97-AF65-F5344CB8AC3E}">
        <p14:creationId xmlns:p14="http://schemas.microsoft.com/office/powerpoint/2010/main" val="1441198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iPod Exercise  </a:t>
            </a:r>
            <a:r>
              <a:rPr lang="en-US" sz="3200" dirty="0" smtClean="0">
                <a:solidFill>
                  <a:prstClr val="black"/>
                </a:solidFill>
              </a:rPr>
              <a:t>(</a:t>
            </a:r>
            <a:r>
              <a:rPr lang="en-US" sz="3200" dirty="0" err="1" smtClean="0">
                <a:solidFill>
                  <a:prstClr val="black"/>
                </a:solidFill>
              </a:rPr>
              <a:t>con’t</a:t>
            </a:r>
            <a:r>
              <a:rPr lang="en-US" sz="3200" dirty="0" smtClean="0">
                <a:solidFill>
                  <a:prstClr val="black"/>
                </a:solidFill>
              </a:rPr>
              <a:t>)</a:t>
            </a:r>
            <a:endParaRPr lang="en-CA" dirty="0"/>
          </a:p>
        </p:txBody>
      </p:sp>
      <p:sp>
        <p:nvSpPr>
          <p:cNvPr id="3" name="Content Placeholder 2"/>
          <p:cNvSpPr>
            <a:spLocks noGrp="1"/>
          </p:cNvSpPr>
          <p:nvPr>
            <p:ph idx="1"/>
          </p:nvPr>
        </p:nvSpPr>
        <p:spPr/>
        <p:txBody>
          <a:bodyPr/>
          <a:lstStyle/>
          <a:p>
            <a:r>
              <a:rPr lang="en-CA" b="1" dirty="0" smtClean="0"/>
              <a:t>What </a:t>
            </a:r>
            <a:r>
              <a:rPr lang="en-CA" b="1" dirty="0"/>
              <a:t>to do: </a:t>
            </a:r>
            <a:r>
              <a:rPr lang="en-CA" dirty="0"/>
              <a:t>Go for a walk while listening to music. It is  easiest/best if you engage with the experience be in terms of the world </a:t>
            </a:r>
            <a:r>
              <a:rPr lang="en-CA" dirty="0" smtClean="0"/>
              <a:t>around you, not in terms of your thoughts. </a:t>
            </a:r>
          </a:p>
          <a:p>
            <a:r>
              <a:rPr lang="en-CA" dirty="0" smtClean="0"/>
              <a:t>You </a:t>
            </a:r>
            <a:r>
              <a:rPr lang="en-CA" dirty="0"/>
              <a:t>can </a:t>
            </a:r>
            <a:r>
              <a:rPr lang="en-CA" dirty="0" smtClean="0"/>
              <a:t>reflect in </a:t>
            </a:r>
            <a:r>
              <a:rPr lang="en-CA" dirty="0"/>
              <a:t>terms of the four </a:t>
            </a:r>
            <a:r>
              <a:rPr lang="en-CA" dirty="0" err="1"/>
              <a:t>existentials</a:t>
            </a:r>
            <a:r>
              <a:rPr lang="en-CA" dirty="0"/>
              <a:t>: </a:t>
            </a:r>
            <a:endParaRPr lang="en-CA" dirty="0" smtClean="0"/>
          </a:p>
          <a:p>
            <a:pPr lvl="1"/>
            <a:r>
              <a:rPr lang="en-CA" dirty="0"/>
              <a:t>L</a:t>
            </a:r>
            <a:r>
              <a:rPr lang="en-CA" dirty="0" smtClean="0"/>
              <a:t>ived </a:t>
            </a:r>
            <a:r>
              <a:rPr lang="en-CA" dirty="0"/>
              <a:t>space, </a:t>
            </a:r>
            <a:endParaRPr lang="en-CA" dirty="0" smtClean="0"/>
          </a:p>
          <a:p>
            <a:pPr lvl="1"/>
            <a:r>
              <a:rPr lang="en-CA" dirty="0" smtClean="0"/>
              <a:t>Lived time</a:t>
            </a:r>
          </a:p>
          <a:p>
            <a:pPr lvl="1"/>
            <a:r>
              <a:rPr lang="en-CA" dirty="0" smtClean="0"/>
              <a:t>Lived body (how </a:t>
            </a:r>
            <a:r>
              <a:rPr lang="en-CA" dirty="0"/>
              <a:t>your body feels) </a:t>
            </a:r>
            <a:endParaRPr lang="en-CA" dirty="0" smtClean="0"/>
          </a:p>
          <a:p>
            <a:pPr lvl="1"/>
            <a:r>
              <a:rPr lang="en-CA" dirty="0" smtClean="0"/>
              <a:t>Relation </a:t>
            </a:r>
            <a:r>
              <a:rPr lang="en-CA" dirty="0"/>
              <a:t>(e.g. if you pass  by someone on the street). </a:t>
            </a:r>
            <a:r>
              <a:rPr lang="en-CA" dirty="0" smtClean="0"/>
              <a:t/>
            </a:r>
            <a:br>
              <a:rPr lang="en-CA" dirty="0" smtClean="0"/>
            </a:br>
            <a:endParaRPr lang="en-CA" dirty="0" smtClean="0"/>
          </a:p>
          <a:p>
            <a:pPr marL="0" indent="0">
              <a:buNone/>
            </a:pPr>
            <a:r>
              <a:rPr lang="en-CA" sz="3200" dirty="0" smtClean="0"/>
              <a:t>How </a:t>
            </a:r>
            <a:r>
              <a:rPr lang="en-CA" sz="3200" dirty="0"/>
              <a:t>does the experience of the world unfold in these terms?</a:t>
            </a:r>
          </a:p>
        </p:txBody>
      </p:sp>
    </p:spTree>
    <p:extLst>
      <p:ext uri="{BB962C8B-B14F-4D97-AF65-F5344CB8AC3E}">
        <p14:creationId xmlns:p14="http://schemas.microsoft.com/office/powerpoint/2010/main" val="1173882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iPod Exercise  </a:t>
            </a:r>
            <a:r>
              <a:rPr lang="en-US" sz="3200" dirty="0">
                <a:solidFill>
                  <a:prstClr val="black"/>
                </a:solidFill>
              </a:rPr>
              <a:t>(</a:t>
            </a:r>
            <a:r>
              <a:rPr lang="en-US" sz="3200" dirty="0" err="1">
                <a:solidFill>
                  <a:prstClr val="black"/>
                </a:solidFill>
              </a:rPr>
              <a:t>con’t</a:t>
            </a:r>
            <a:r>
              <a:rPr lang="en-US" sz="3200" dirty="0">
                <a:solidFill>
                  <a:prstClr val="black"/>
                </a:solidFill>
              </a:rPr>
              <a:t>)</a:t>
            </a:r>
            <a:endParaRPr lang="en-CA" dirty="0"/>
          </a:p>
        </p:txBody>
      </p:sp>
      <p:sp>
        <p:nvSpPr>
          <p:cNvPr id="3" name="Content Placeholder 2"/>
          <p:cNvSpPr>
            <a:spLocks noGrp="1"/>
          </p:cNvSpPr>
          <p:nvPr>
            <p:ph idx="1"/>
          </p:nvPr>
        </p:nvSpPr>
        <p:spPr/>
        <p:txBody>
          <a:bodyPr/>
          <a:lstStyle/>
          <a:p>
            <a:r>
              <a:rPr lang="en-CA" dirty="0" smtClean="0"/>
              <a:t>Writing</a:t>
            </a:r>
            <a:r>
              <a:rPr lang="en-CA" dirty="0"/>
              <a:t>: Write a paragraph or two describing the experience in these  terms (1/2 -2/3rds of a page).  Use the first </a:t>
            </a:r>
            <a:r>
              <a:rPr lang="en-CA" dirty="0" smtClean="0"/>
              <a:t>person. </a:t>
            </a:r>
          </a:p>
          <a:p>
            <a:r>
              <a:rPr lang="en-CA" dirty="0" smtClean="0"/>
              <a:t>We </a:t>
            </a:r>
            <a:r>
              <a:rPr lang="en-CA" dirty="0"/>
              <a:t>will use it as a basis for "orienting" to ways of describing, so any writing is productive: don't worry about polishing or perfecting it before sending it my way for discussion. </a:t>
            </a:r>
          </a:p>
        </p:txBody>
      </p:sp>
    </p:spTree>
    <p:extLst>
      <p:ext uri="{BB962C8B-B14F-4D97-AF65-F5344CB8AC3E}">
        <p14:creationId xmlns:p14="http://schemas.microsoft.com/office/powerpoint/2010/main" val="22463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2497772" y="479425"/>
            <a:ext cx="7308850" cy="11572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algn="ctr"/>
            <a:r>
              <a:rPr lang="en-US" altLang="en-US" sz="4000" dirty="0">
                <a:latin typeface="+mj-lt"/>
              </a:rPr>
              <a:t>Implications of Skepticism</a:t>
            </a:r>
          </a:p>
        </p:txBody>
      </p:sp>
      <p:sp>
        <p:nvSpPr>
          <p:cNvPr id="38915" name="Rectangle 3"/>
          <p:cNvSpPr>
            <a:spLocks noGrp="1" noChangeArrowheads="1"/>
          </p:cNvSpPr>
          <p:nvPr>
            <p:ph type="body" idx="1"/>
          </p:nvPr>
        </p:nvSpPr>
        <p:spPr>
          <a:xfrm>
            <a:off x="904875" y="1782763"/>
            <a:ext cx="10494645" cy="4525962"/>
          </a:xfrm>
        </p:spPr>
        <p:txBody>
          <a:bodyPr>
            <a:normAutofit/>
          </a:bodyPr>
          <a:lstStyle/>
          <a:p>
            <a:pPr>
              <a:lnSpc>
                <a:spcPct val="90000"/>
              </a:lnSpc>
            </a:pPr>
            <a:r>
              <a:rPr lang="en-US" altLang="en-US" sz="3200" dirty="0" smtClean="0">
                <a:latin typeface="+mj-lt"/>
              </a:rPr>
              <a:t>Certainty </a:t>
            </a:r>
            <a:r>
              <a:rPr lang="en-US" altLang="en-US" sz="3200" dirty="0">
                <a:latin typeface="+mj-lt"/>
              </a:rPr>
              <a:t>is obtained </a:t>
            </a:r>
            <a:r>
              <a:rPr lang="en-US" altLang="en-US" sz="3200" b="1" dirty="0">
                <a:latin typeface="+mj-lt"/>
              </a:rPr>
              <a:t>in repose through reflection --intellectually</a:t>
            </a:r>
          </a:p>
          <a:p>
            <a:pPr>
              <a:lnSpc>
                <a:spcPct val="90000"/>
              </a:lnSpc>
            </a:pPr>
            <a:r>
              <a:rPr lang="en-US" altLang="en-US" sz="3200" i="1" dirty="0">
                <a:latin typeface="+mj-lt"/>
              </a:rPr>
              <a:t>Cogito ergo sum</a:t>
            </a:r>
            <a:r>
              <a:rPr lang="en-US" altLang="en-US" sz="3200" dirty="0">
                <a:latin typeface="+mj-lt"/>
              </a:rPr>
              <a:t>: 'this proposition, </a:t>
            </a:r>
            <a:r>
              <a:rPr lang="en-US" altLang="en-US" sz="3200" i="1" dirty="0">
                <a:latin typeface="+mj-lt"/>
              </a:rPr>
              <a:t>I am, I exist</a:t>
            </a:r>
            <a:r>
              <a:rPr lang="en-US" altLang="en-US" sz="3200" dirty="0">
                <a:latin typeface="+mj-lt"/>
              </a:rPr>
              <a:t>, is necessarily true whenever it is put forward by me or conceived </a:t>
            </a:r>
            <a:r>
              <a:rPr lang="en-US" altLang="en-US" sz="3200" b="1" dirty="0">
                <a:latin typeface="+mj-lt"/>
              </a:rPr>
              <a:t>by my mind‘</a:t>
            </a:r>
          </a:p>
          <a:p>
            <a:pPr>
              <a:lnSpc>
                <a:spcPct val="90000"/>
              </a:lnSpc>
            </a:pPr>
            <a:r>
              <a:rPr lang="en-US" altLang="en-US" sz="3200" b="1" dirty="0">
                <a:latin typeface="+mj-lt"/>
              </a:rPr>
              <a:t>The self is the source of certainty</a:t>
            </a:r>
            <a:r>
              <a:rPr lang="en-US" altLang="en-US" sz="3200" dirty="0">
                <a:latin typeface="+mj-lt"/>
              </a:rPr>
              <a:t>; is known immediately </a:t>
            </a:r>
          </a:p>
          <a:p>
            <a:pPr>
              <a:lnSpc>
                <a:spcPct val="90000"/>
              </a:lnSpc>
            </a:pPr>
            <a:r>
              <a:rPr lang="en-US" altLang="en-US" sz="3200" dirty="0">
                <a:latin typeface="+mj-lt"/>
              </a:rPr>
              <a:t>The outside world, including other minds, are much less certain</a:t>
            </a:r>
          </a:p>
        </p:txBody>
      </p:sp>
    </p:spTree>
    <p:extLst>
      <p:ext uri="{BB962C8B-B14F-4D97-AF65-F5344CB8AC3E}">
        <p14:creationId xmlns:p14="http://schemas.microsoft.com/office/powerpoint/2010/main" val="4276167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3216276" y="274638"/>
            <a:ext cx="6994525"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algn="l"/>
            <a:r>
              <a:rPr lang="en-US" altLang="en-US" sz="4000" dirty="0">
                <a:latin typeface="+mj-lt"/>
              </a:rPr>
              <a:t>Implications for Language</a:t>
            </a:r>
          </a:p>
        </p:txBody>
      </p:sp>
      <p:sp>
        <p:nvSpPr>
          <p:cNvPr id="48131" name="Rectangle 3"/>
          <p:cNvSpPr>
            <a:spLocks noGrp="1" noChangeArrowheads="1"/>
          </p:cNvSpPr>
          <p:nvPr>
            <p:ph type="body" idx="1"/>
          </p:nvPr>
        </p:nvSpPr>
        <p:spPr>
          <a:xfrm>
            <a:off x="609600" y="1844676"/>
            <a:ext cx="10991850" cy="4556125"/>
          </a:xfrm>
        </p:spPr>
        <p:txBody>
          <a:bodyPr>
            <a:normAutofit/>
          </a:bodyPr>
          <a:lstStyle/>
          <a:p>
            <a:pPr>
              <a:lnSpc>
                <a:spcPct val="90000"/>
              </a:lnSpc>
            </a:pPr>
            <a:r>
              <a:rPr lang="en-US" altLang="en-US" sz="3200" dirty="0">
                <a:latin typeface="+mj-lt"/>
              </a:rPr>
              <a:t>Phenomena exist outside of language, and language can exist independently of these </a:t>
            </a:r>
            <a:r>
              <a:rPr lang="en-US" altLang="en-US" sz="3200" dirty="0" smtClean="0">
                <a:latin typeface="+mj-lt"/>
              </a:rPr>
              <a:t>phenomena</a:t>
            </a:r>
          </a:p>
          <a:p>
            <a:pPr>
              <a:lnSpc>
                <a:spcPct val="90000"/>
              </a:lnSpc>
            </a:pPr>
            <a:r>
              <a:rPr lang="en-US" altLang="en-US" sz="3200" dirty="0" smtClean="0">
                <a:latin typeface="+mj-lt"/>
              </a:rPr>
              <a:t>Correspondence of language to phenomena </a:t>
            </a:r>
            <a:r>
              <a:rPr lang="en-US" altLang="en-US" sz="3200" smtClean="0">
                <a:latin typeface="+mj-lt"/>
              </a:rPr>
              <a:t>is key</a:t>
            </a:r>
            <a:endParaRPr lang="en-US" altLang="en-US" sz="3200" dirty="0" smtClean="0">
              <a:latin typeface="+mj-lt"/>
            </a:endParaRPr>
          </a:p>
          <a:p>
            <a:pPr>
              <a:lnSpc>
                <a:spcPct val="90000"/>
              </a:lnSpc>
            </a:pPr>
            <a:r>
              <a:rPr lang="en-US" altLang="en-US" sz="3200" dirty="0" smtClean="0">
                <a:latin typeface="+mj-lt"/>
              </a:rPr>
              <a:t>Language: </a:t>
            </a:r>
          </a:p>
          <a:p>
            <a:pPr lvl="1"/>
            <a:r>
              <a:rPr lang="en-US" altLang="en-US" sz="3200" dirty="0" smtClean="0">
                <a:latin typeface="+mj-lt"/>
              </a:rPr>
              <a:t>Follows an internal logic</a:t>
            </a:r>
            <a:endParaRPr lang="en-US" altLang="en-US" sz="3200" dirty="0">
              <a:latin typeface="+mj-lt"/>
            </a:endParaRPr>
          </a:p>
          <a:p>
            <a:pPr lvl="1"/>
            <a:r>
              <a:rPr lang="en-US" altLang="en-US" sz="3200" dirty="0" smtClean="0">
                <a:latin typeface="+mj-lt"/>
              </a:rPr>
              <a:t>Mirrors </a:t>
            </a:r>
            <a:r>
              <a:rPr lang="en-US" altLang="en-US" sz="3200" dirty="0">
                <a:latin typeface="+mj-lt"/>
              </a:rPr>
              <a:t>human reason</a:t>
            </a:r>
          </a:p>
          <a:p>
            <a:pPr lvl="1"/>
            <a:r>
              <a:rPr lang="en-US" altLang="en-US" sz="3200" dirty="0">
                <a:latin typeface="+mj-lt"/>
              </a:rPr>
              <a:t>E</a:t>
            </a:r>
            <a:r>
              <a:rPr lang="en-US" altLang="en-US" sz="3200" dirty="0" smtClean="0">
                <a:latin typeface="+mj-lt"/>
              </a:rPr>
              <a:t>xpected </a:t>
            </a:r>
            <a:r>
              <a:rPr lang="en-US" altLang="en-US" sz="3200" dirty="0">
                <a:latin typeface="+mj-lt"/>
              </a:rPr>
              <a:t>to be adequate to </a:t>
            </a:r>
            <a:r>
              <a:rPr lang="en-US" altLang="en-US" sz="3200" dirty="0" smtClean="0">
                <a:latin typeface="+mj-lt"/>
              </a:rPr>
              <a:t>the world</a:t>
            </a:r>
          </a:p>
          <a:p>
            <a:pPr lvl="1"/>
            <a:r>
              <a:rPr lang="en-US" altLang="en-US" sz="3200" dirty="0" smtClean="0">
                <a:latin typeface="+mj-lt"/>
              </a:rPr>
              <a:t>Language </a:t>
            </a:r>
            <a:r>
              <a:rPr lang="en-US" altLang="en-US" sz="3200" dirty="0">
                <a:latin typeface="+mj-lt"/>
              </a:rPr>
              <a:t>has the potential to deceive, to be </a:t>
            </a:r>
            <a:r>
              <a:rPr lang="en-US" altLang="en-US" sz="3200" dirty="0" smtClean="0">
                <a:latin typeface="+mj-lt"/>
              </a:rPr>
              <a:t>inadequate</a:t>
            </a:r>
            <a:r>
              <a:rPr lang="en-US" altLang="en-US" sz="3200" dirty="0">
                <a:latin typeface="+mj-lt"/>
              </a:rPr>
              <a:t>, sometimes </a:t>
            </a:r>
            <a:r>
              <a:rPr lang="en-US" altLang="en-US" sz="3200" dirty="0" smtClean="0">
                <a:latin typeface="+mj-lt"/>
              </a:rPr>
              <a:t>challenging via its illogic</a:t>
            </a:r>
            <a:endParaRPr lang="en-US" altLang="en-US" sz="3200" dirty="0">
              <a:latin typeface="+mj-lt"/>
            </a:endParaRPr>
          </a:p>
        </p:txBody>
      </p:sp>
      <p:pic>
        <p:nvPicPr>
          <p:cNvPr id="1026" name="Picture 2" descr="http://upload.wikimedia.org/wikipedia/en/thumb/b/b4/CartesianLinguistics.jpg/220px-CartesianLinguist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5950" y="2401989"/>
            <a:ext cx="20955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55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3287714" y="274638"/>
            <a:ext cx="6923087"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algn="l"/>
            <a:r>
              <a:rPr lang="en-US" altLang="en-US" sz="4000" dirty="0">
                <a:latin typeface="+mj-lt"/>
              </a:rPr>
              <a:t>Descartes: Self and World</a:t>
            </a:r>
          </a:p>
        </p:txBody>
      </p:sp>
      <p:pic>
        <p:nvPicPr>
          <p:cNvPr id="39940" name="Picture 4" descr="ihde"/>
          <p:cNvPicPr>
            <a:picLocks noChangeAspect="1" noChangeArrowheads="1"/>
          </p:cNvPicPr>
          <p:nvPr/>
        </p:nvPicPr>
        <p:blipFill>
          <a:blip r:embed="rId2">
            <a:extLst>
              <a:ext uri="{28A0092B-C50C-407E-A947-70E740481C1C}">
                <a14:useLocalDpi xmlns:a14="http://schemas.microsoft.com/office/drawing/2010/main" val="0"/>
              </a:ext>
            </a:extLst>
          </a:blip>
          <a:srcRect t="7434" b="11029"/>
          <a:stretch>
            <a:fillRect/>
          </a:stretch>
        </p:blipFill>
        <p:spPr bwMode="auto">
          <a:xfrm>
            <a:off x="2495551" y="1700213"/>
            <a:ext cx="7127875" cy="3486150"/>
          </a:xfrm>
          <a:prstGeom prst="rect">
            <a:avLst/>
          </a:prstGeom>
          <a:noFill/>
          <a:extLst>
            <a:ext uri="{909E8E84-426E-40DD-AFC4-6F175D3DCCD1}">
              <a14:hiddenFill xmlns:a14="http://schemas.microsoft.com/office/drawing/2010/main">
                <a:solidFill>
                  <a:srgbClr val="FFFFFF"/>
                </a:solidFill>
              </a14:hiddenFill>
            </a:ext>
          </a:extLst>
        </p:spPr>
      </p:pic>
      <p:sp>
        <p:nvSpPr>
          <p:cNvPr id="39941" name="Rectangle 5"/>
          <p:cNvSpPr>
            <a:spLocks noGrp="1" noChangeArrowheads="1"/>
          </p:cNvSpPr>
          <p:nvPr>
            <p:ph type="body" idx="1"/>
          </p:nvPr>
        </p:nvSpPr>
        <p:spPr>
          <a:xfrm>
            <a:off x="1919288" y="5373688"/>
            <a:ext cx="8229600" cy="1257300"/>
          </a:xfrm>
        </p:spPr>
        <p:txBody>
          <a:bodyPr/>
          <a:lstStyle/>
          <a:p>
            <a:pPr>
              <a:lnSpc>
                <a:spcPct val="80000"/>
              </a:lnSpc>
              <a:buFontTx/>
              <a:buNone/>
            </a:pPr>
            <a:r>
              <a:rPr lang="en-US" altLang="en-US" dirty="0">
                <a:latin typeface="+mj-lt"/>
              </a:rPr>
              <a:t>From the “I think” [the] world had to be derived by means of the geometrical method of inference.</a:t>
            </a:r>
          </a:p>
          <a:p>
            <a:pPr algn="r">
              <a:lnSpc>
                <a:spcPct val="80000"/>
              </a:lnSpc>
              <a:buFontTx/>
              <a:buNone/>
            </a:pPr>
            <a:r>
              <a:rPr lang="en-US" altLang="en-US" dirty="0">
                <a:latin typeface="+mj-lt"/>
              </a:rPr>
              <a:t>-Don </a:t>
            </a:r>
            <a:r>
              <a:rPr lang="en-US" altLang="en-US" dirty="0" err="1">
                <a:latin typeface="+mj-lt"/>
              </a:rPr>
              <a:t>Ihde</a:t>
            </a:r>
            <a:r>
              <a:rPr lang="en-US" altLang="en-US" dirty="0">
                <a:latin typeface="+mj-lt"/>
              </a:rPr>
              <a:t>, </a:t>
            </a:r>
            <a:r>
              <a:rPr lang="en-US" altLang="en-US" i="1" dirty="0">
                <a:latin typeface="+mj-lt"/>
              </a:rPr>
              <a:t>Existential Technics</a:t>
            </a:r>
          </a:p>
        </p:txBody>
      </p:sp>
    </p:spTree>
    <p:extLst>
      <p:ext uri="{BB962C8B-B14F-4D97-AF65-F5344CB8AC3E}">
        <p14:creationId xmlns:p14="http://schemas.microsoft.com/office/powerpoint/2010/main" val="3063318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2286001" y="165100"/>
            <a:ext cx="6923087"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0000"/>
          </a:bodyPr>
          <a:lstStyle/>
          <a:p>
            <a:pPr algn="ctr"/>
            <a:r>
              <a:rPr lang="en-US" altLang="en-US" sz="4000" dirty="0">
                <a:latin typeface="+mj-lt"/>
              </a:rPr>
              <a:t>Cartesian Tradition &amp; Understandings of Computers</a:t>
            </a:r>
          </a:p>
        </p:txBody>
      </p:sp>
      <p:pic>
        <p:nvPicPr>
          <p:cNvPr id="41988" name="Picture 4" descr="ihde"/>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t="7434" b="11029"/>
          <a:stretch>
            <a:fillRect/>
          </a:stretch>
        </p:blipFill>
        <p:spPr>
          <a:xfrm>
            <a:off x="2286001" y="1676400"/>
            <a:ext cx="5940425" cy="2941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9" name="Picture 5" descr="ihde"/>
          <p:cNvPicPr>
            <a:picLocks noChangeAspect="1" noChangeArrowheads="1"/>
          </p:cNvPicPr>
          <p:nvPr/>
        </p:nvPicPr>
        <p:blipFill>
          <a:blip r:embed="rId2">
            <a:extLst>
              <a:ext uri="{28A0092B-C50C-407E-A947-70E740481C1C}">
                <a14:useLocalDpi xmlns:a14="http://schemas.microsoft.com/office/drawing/2010/main" val="0"/>
              </a:ext>
            </a:extLst>
          </a:blip>
          <a:srcRect l="5502" t="7434" r="52286" b="11029"/>
          <a:stretch>
            <a:fillRect/>
          </a:stretch>
        </p:blipFill>
        <p:spPr bwMode="auto">
          <a:xfrm>
            <a:off x="6599239" y="1690688"/>
            <a:ext cx="251618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 Box 8"/>
          <p:cNvSpPr txBox="1">
            <a:spLocks noChangeArrowheads="1"/>
          </p:cNvSpPr>
          <p:nvPr/>
        </p:nvSpPr>
        <p:spPr bwMode="auto">
          <a:xfrm>
            <a:off x="1752600" y="4648201"/>
            <a:ext cx="8497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800">
              <a:latin typeface="Arial" panose="020B0604020202020204" pitchFamily="34" charset="0"/>
            </a:endParaRPr>
          </a:p>
        </p:txBody>
      </p:sp>
      <p:sp>
        <p:nvSpPr>
          <p:cNvPr id="41993" name="Text Box 9"/>
          <p:cNvSpPr txBox="1">
            <a:spLocks noChangeArrowheads="1"/>
          </p:cNvSpPr>
          <p:nvPr/>
        </p:nvSpPr>
        <p:spPr bwMode="auto">
          <a:xfrm>
            <a:off x="7162801" y="2514600"/>
            <a:ext cx="1279525"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pPr>
            <a:r>
              <a:rPr lang="en-US" altLang="en-US" sz="6600">
                <a:sym typeface="Wingdings" panose="05000000000000000000" pitchFamily="2" charset="2"/>
              </a:rPr>
              <a:t></a:t>
            </a:r>
            <a:r>
              <a:rPr lang="en-US" altLang="en-US" sz="6600">
                <a:latin typeface="Trebuchet MS" panose="020B0603020202020204" pitchFamily="34" charset="0"/>
              </a:rPr>
              <a:t>?</a:t>
            </a:r>
            <a:endParaRPr lang="en-US" altLang="en-US"/>
          </a:p>
        </p:txBody>
      </p:sp>
      <p:sp>
        <p:nvSpPr>
          <p:cNvPr id="41994" name="Text Box 10"/>
          <p:cNvSpPr txBox="1">
            <a:spLocks noChangeArrowheads="1"/>
          </p:cNvSpPr>
          <p:nvPr/>
        </p:nvSpPr>
        <p:spPr bwMode="auto">
          <a:xfrm>
            <a:off x="1905000" y="4800600"/>
            <a:ext cx="8763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Arial" panose="020B0604020202020204" pitchFamily="34" charset="0"/>
              </a:rPr>
              <a:t>A.M. Turing (1950) “Computing Machinery and Intelligence.”</a:t>
            </a:r>
          </a:p>
          <a:p>
            <a:r>
              <a:rPr lang="en-US" altLang="en-US" sz="2400" dirty="0">
                <a:latin typeface="Arial" panose="020B0604020202020204" pitchFamily="34" charset="0"/>
              </a:rPr>
              <a:t>“I PROPOSE to consider the question, 'Can machines think?’” </a:t>
            </a:r>
          </a:p>
          <a:p>
            <a:r>
              <a:rPr lang="en-US" altLang="en-US" sz="2400" dirty="0">
                <a:latin typeface="Arial" panose="020B0604020202020204" pitchFamily="34" charset="0"/>
              </a:rPr>
              <a:t>Done through the “imitation game” AKA, “Turing test”</a:t>
            </a:r>
          </a:p>
          <a:p>
            <a:endParaRPr lang="en-US" altLang="en-US" sz="2400" dirty="0">
              <a:latin typeface="Arial" panose="020B0604020202020204" pitchFamily="34" charset="0"/>
            </a:endParaRPr>
          </a:p>
          <a:p>
            <a:r>
              <a:rPr lang="en-US" altLang="en-US" sz="2400" dirty="0">
                <a:latin typeface="Arial" panose="020B0604020202020204" pitchFamily="34" charset="0"/>
              </a:rPr>
              <a:t>            See:  </a:t>
            </a:r>
            <a:r>
              <a:rPr lang="en-US" altLang="en-US" sz="2400" dirty="0">
                <a:latin typeface="Arial" panose="020B0604020202020204" pitchFamily="34" charset="0"/>
                <a:hlinkClick r:id="rId3"/>
              </a:rPr>
              <a:t>http://www.loebner.net/Prizef/TuringArticle.html</a:t>
            </a:r>
            <a:r>
              <a:rPr lang="en-US" altLang="en-US" sz="2400" dirty="0">
                <a:latin typeface="Arial" panose="020B0604020202020204" pitchFamily="34" charset="0"/>
              </a:rPr>
              <a:t> </a:t>
            </a:r>
            <a:endParaRPr lang="en-US" altLang="en-US" dirty="0">
              <a:latin typeface="Arial" panose="020B0604020202020204" pitchFamily="34" charset="0"/>
            </a:endParaRPr>
          </a:p>
        </p:txBody>
      </p:sp>
    </p:spTree>
    <p:extLst>
      <p:ext uri="{BB962C8B-B14F-4D97-AF65-F5344CB8AC3E}">
        <p14:creationId xmlns:p14="http://schemas.microsoft.com/office/powerpoint/2010/main" val="274734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838200" y="5019039"/>
            <a:ext cx="10515600" cy="1157923"/>
          </a:xfrm>
        </p:spPr>
        <p:txBody>
          <a:bodyPr>
            <a:normAutofit/>
          </a:bodyPr>
          <a:lstStyle/>
          <a:p>
            <a:pPr marL="0" indent="0" algn="ctr">
              <a:buNone/>
            </a:pPr>
            <a:r>
              <a:rPr lang="en-US" dirty="0" err="1" smtClean="0"/>
              <a:t>Agre</a:t>
            </a:r>
            <a:r>
              <a:rPr lang="en-US" dirty="0" smtClean="0"/>
              <a:t>, P. (1997, 240): </a:t>
            </a:r>
            <a:r>
              <a:rPr lang="en-CA" dirty="0" smtClean="0"/>
              <a:t>"</a:t>
            </a:r>
            <a:r>
              <a:rPr lang="en-CA" dirty="0"/>
              <a:t>Technology at present is covert philosophy; </a:t>
            </a:r>
            <a:r>
              <a:rPr lang="en-CA" b="1" dirty="0"/>
              <a:t>the point is to make it openly </a:t>
            </a:r>
            <a:r>
              <a:rPr lang="en-CA" b="1" dirty="0" smtClean="0"/>
              <a:t>philosophical.</a:t>
            </a:r>
            <a:r>
              <a:rPr lang="en-CA" dirty="0" smtClean="0"/>
              <a:t>"</a:t>
            </a:r>
            <a:endParaRPr lang="en-CA" dirty="0"/>
          </a:p>
        </p:txBody>
      </p:sp>
      <p:pic>
        <p:nvPicPr>
          <p:cNvPr id="49156" name="Picture 4" descr="cog_co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520" y="200112"/>
            <a:ext cx="6703696" cy="473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52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2562225" y="493713"/>
            <a:ext cx="706755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0000"/>
          </a:bodyPr>
          <a:lstStyle/>
          <a:p>
            <a:pPr algn="ctr"/>
            <a:r>
              <a:rPr lang="en-US" altLang="en-US" sz="4000" dirty="0">
                <a:latin typeface="+mj-lt"/>
              </a:rPr>
              <a:t>Phenom-Hermeneutics:  First Principles</a:t>
            </a:r>
          </a:p>
        </p:txBody>
      </p:sp>
      <p:sp>
        <p:nvSpPr>
          <p:cNvPr id="44035" name="Rectangle 3"/>
          <p:cNvSpPr>
            <a:spLocks noGrp="1" noChangeArrowheads="1"/>
          </p:cNvSpPr>
          <p:nvPr>
            <p:ph type="body" idx="1"/>
          </p:nvPr>
        </p:nvSpPr>
        <p:spPr>
          <a:xfrm>
            <a:off x="638175" y="2179638"/>
            <a:ext cx="10972800" cy="4525962"/>
          </a:xfrm>
        </p:spPr>
        <p:txBody>
          <a:bodyPr/>
          <a:lstStyle/>
          <a:p>
            <a:r>
              <a:rPr lang="en-US" altLang="en-US" dirty="0">
                <a:latin typeface="+mj-lt"/>
              </a:rPr>
              <a:t>“The detached, reflective stance is derivative, not primary” (Dreyfus, 1991</a:t>
            </a:r>
            <a:r>
              <a:rPr lang="en-US" altLang="en-US" dirty="0" smtClean="0">
                <a:latin typeface="+mj-lt"/>
              </a:rPr>
              <a:t>)</a:t>
            </a:r>
            <a:br>
              <a:rPr lang="en-US" altLang="en-US" dirty="0" smtClean="0">
                <a:latin typeface="+mj-lt"/>
              </a:rPr>
            </a:br>
            <a:endParaRPr lang="en-US" altLang="en-US" dirty="0">
              <a:latin typeface="+mj-lt"/>
            </a:endParaRPr>
          </a:p>
          <a:p>
            <a:r>
              <a:rPr lang="en-US" altLang="en-US" dirty="0">
                <a:latin typeface="+mj-lt"/>
              </a:rPr>
              <a:t>“We are caught up in the world and we do not succeed in extricating ourselves from it in order to achieve consciousness of it. (</a:t>
            </a:r>
            <a:r>
              <a:rPr lang="en-US" altLang="en-US" dirty="0" err="1">
                <a:latin typeface="+mj-lt"/>
              </a:rPr>
              <a:t>Merleau-Ponty</a:t>
            </a:r>
            <a:r>
              <a:rPr lang="en-US" altLang="en-US" dirty="0">
                <a:latin typeface="+mj-lt"/>
              </a:rPr>
              <a:t>, 1945/62</a:t>
            </a:r>
            <a:r>
              <a:rPr lang="en-US" altLang="en-US" dirty="0" smtClean="0">
                <a:latin typeface="+mj-lt"/>
              </a:rPr>
              <a:t>)</a:t>
            </a:r>
            <a:br>
              <a:rPr lang="en-US" altLang="en-US" dirty="0" smtClean="0">
                <a:latin typeface="+mj-lt"/>
              </a:rPr>
            </a:br>
            <a:endParaRPr lang="en-US" altLang="en-US" dirty="0">
              <a:latin typeface="+mj-lt"/>
            </a:endParaRPr>
          </a:p>
          <a:p>
            <a:r>
              <a:rPr lang="en-US" altLang="en-US" dirty="0">
                <a:latin typeface="+mj-lt"/>
              </a:rPr>
              <a:t>Before all, comes embodiment, language, and many other “certainties.”</a:t>
            </a:r>
          </a:p>
        </p:txBody>
      </p:sp>
    </p:spTree>
    <p:extLst>
      <p:ext uri="{BB962C8B-B14F-4D97-AF65-F5344CB8AC3E}">
        <p14:creationId xmlns:p14="http://schemas.microsoft.com/office/powerpoint/2010/main" val="3336685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3124200" y="152400"/>
            <a:ext cx="64008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0000"/>
          </a:bodyPr>
          <a:lstStyle/>
          <a:p>
            <a:pPr algn="l"/>
            <a:r>
              <a:rPr lang="en-US" altLang="en-US" dirty="0">
                <a:latin typeface="+mj-lt"/>
              </a:rPr>
              <a:t>Self &amp; World: A Post-Cartesian Configuration?</a:t>
            </a:r>
          </a:p>
        </p:txBody>
      </p:sp>
      <p:sp>
        <p:nvSpPr>
          <p:cNvPr id="59395" name="Rectangle 3"/>
          <p:cNvSpPr>
            <a:spLocks noGrp="1" noChangeArrowheads="1"/>
          </p:cNvSpPr>
          <p:nvPr>
            <p:ph type="body" idx="1"/>
          </p:nvPr>
        </p:nvSpPr>
        <p:spPr>
          <a:xfrm>
            <a:off x="1905000" y="1752600"/>
            <a:ext cx="8229600" cy="2286000"/>
          </a:xfrm>
        </p:spPr>
        <p:txBody>
          <a:bodyPr/>
          <a:lstStyle/>
          <a:p>
            <a:r>
              <a:rPr lang="en-US" altLang="en-US" dirty="0">
                <a:latin typeface="+mj-lt"/>
              </a:rPr>
              <a:t>Self and world as made of the same “flesh” --the generality of the sensible. </a:t>
            </a:r>
          </a:p>
          <a:p>
            <a:r>
              <a:rPr lang="en-US" altLang="en-US" dirty="0">
                <a:latin typeface="+mj-lt"/>
              </a:rPr>
              <a:t>The body as at the place of a “fold” “by which the sensible reveals itself.”</a:t>
            </a:r>
          </a:p>
        </p:txBody>
      </p:sp>
      <p:pic>
        <p:nvPicPr>
          <p:cNvPr id="59396" name="Picture 4" descr="f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3657600"/>
            <a:ext cx="5554663" cy="3200400"/>
          </a:xfrm>
          <a:prstGeom prst="rect">
            <a:avLst/>
          </a:prstGeom>
          <a:noFill/>
          <a:extLst>
            <a:ext uri="{909E8E84-426E-40DD-AFC4-6F175D3DCCD1}">
              <a14:hiddenFill xmlns:a14="http://schemas.microsoft.com/office/drawing/2010/main">
                <a:solidFill>
                  <a:srgbClr val="FFFFFF"/>
                </a:solidFill>
              </a14:hiddenFill>
            </a:ext>
          </a:extLst>
        </p:spPr>
      </p:pic>
      <p:sp>
        <p:nvSpPr>
          <p:cNvPr id="59397" name="Text Box 5"/>
          <p:cNvSpPr txBox="1">
            <a:spLocks noChangeArrowheads="1"/>
          </p:cNvSpPr>
          <p:nvPr/>
        </p:nvSpPr>
        <p:spPr bwMode="auto">
          <a:xfrm>
            <a:off x="7906892" y="3824189"/>
            <a:ext cx="246538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Maurice </a:t>
            </a:r>
          </a:p>
          <a:p>
            <a:r>
              <a:rPr lang="en-US" altLang="en-US" sz="2400" dirty="0" err="1">
                <a:latin typeface="+mj-lt"/>
              </a:rPr>
              <a:t>Merleau-Ponty</a:t>
            </a:r>
            <a:r>
              <a:rPr lang="en-US" altLang="en-US" sz="2400" dirty="0">
                <a:latin typeface="+mj-lt"/>
              </a:rPr>
              <a:t> </a:t>
            </a:r>
          </a:p>
          <a:p>
            <a:r>
              <a:rPr lang="en-US" altLang="en-US" sz="2400" dirty="0">
                <a:latin typeface="+mj-lt"/>
              </a:rPr>
              <a:t>(1969)</a:t>
            </a:r>
          </a:p>
          <a:p>
            <a:r>
              <a:rPr lang="en-US" altLang="en-US" sz="2400" i="1" dirty="0">
                <a:latin typeface="+mj-lt"/>
              </a:rPr>
              <a:t>The Visible and </a:t>
            </a:r>
          </a:p>
          <a:p>
            <a:r>
              <a:rPr lang="en-US" altLang="en-US" sz="2400" i="1" dirty="0">
                <a:latin typeface="+mj-lt"/>
              </a:rPr>
              <a:t>the Invisible</a:t>
            </a:r>
          </a:p>
          <a:p>
            <a:endParaRPr lang="en-US" altLang="en-US" sz="2400" i="1" dirty="0">
              <a:latin typeface="Arial" panose="020B0604020202020204" pitchFamily="34" charset="0"/>
            </a:endParaRPr>
          </a:p>
        </p:txBody>
      </p:sp>
      <p:sp>
        <p:nvSpPr>
          <p:cNvPr id="59398" name="Text Box 6"/>
          <p:cNvSpPr txBox="1">
            <a:spLocks noChangeArrowheads="1"/>
          </p:cNvSpPr>
          <p:nvPr/>
        </p:nvSpPr>
        <p:spPr bwMode="auto">
          <a:xfrm>
            <a:off x="6308726" y="6132513"/>
            <a:ext cx="41361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mj-lt"/>
              </a:rPr>
              <a:t>plato.stanford.edu/entries/</a:t>
            </a:r>
            <a:r>
              <a:rPr lang="en-US" altLang="en-US" dirty="0" err="1">
                <a:latin typeface="+mj-lt"/>
              </a:rPr>
              <a:t>merleau-ponty</a:t>
            </a:r>
            <a:r>
              <a:rPr lang="en-US" altLang="en-US" dirty="0">
                <a:latin typeface="Arial" panose="020B0604020202020204" pitchFamily="34" charset="0"/>
              </a:rPr>
              <a:t>/</a:t>
            </a:r>
          </a:p>
        </p:txBody>
      </p:sp>
    </p:spTree>
    <p:extLst>
      <p:ext uri="{BB962C8B-B14F-4D97-AF65-F5344CB8AC3E}">
        <p14:creationId xmlns:p14="http://schemas.microsoft.com/office/powerpoint/2010/main" val="3751943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1363</Words>
  <Application>Microsoft Office PowerPoint</Application>
  <PresentationFormat>Widescreen</PresentationFormat>
  <Paragraphs>125</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SimSun</vt:lpstr>
      <vt:lpstr>Arial</vt:lpstr>
      <vt:lpstr>Calibri</vt:lpstr>
      <vt:lpstr>Calibri Light</vt:lpstr>
      <vt:lpstr>Times New Roman</vt:lpstr>
      <vt:lpstr>Trebuchet MS</vt:lpstr>
      <vt:lpstr>Wingdings</vt:lpstr>
      <vt:lpstr>Office Theme</vt:lpstr>
      <vt:lpstr>Hermeneutic Phenomenology vs. “Cartesian” Cognitivism:   Theoretical Implications</vt:lpstr>
      <vt:lpstr>Cartesian Tradition</vt:lpstr>
      <vt:lpstr>Implications of Skepticism</vt:lpstr>
      <vt:lpstr>Implications for Language</vt:lpstr>
      <vt:lpstr>Descartes: Self and World</vt:lpstr>
      <vt:lpstr>Cartesian Tradition &amp; Understandings of Computers</vt:lpstr>
      <vt:lpstr>PowerPoint Presentation</vt:lpstr>
      <vt:lpstr>Phenom-Hermeneutics:  First Principles</vt:lpstr>
      <vt:lpstr>Self &amp; World: A Post-Cartesian Configuration?</vt:lpstr>
      <vt:lpstr>Heidegger on Descartes</vt:lpstr>
      <vt:lpstr>“Existential analytic”: Background</vt:lpstr>
      <vt:lpstr>Background: Example</vt:lpstr>
      <vt:lpstr>“Existential analytic”: Commitment</vt:lpstr>
      <vt:lpstr>Phenom-Hermeneutics &amp; Language John Lye, 1996 http://www.brocku.ca/english/courses/4F70/ph.htm</vt:lpstr>
      <vt:lpstr>Being in Heidegger &amp; Dreyfus; Winograd &amp; Flores</vt:lpstr>
      <vt:lpstr>  Words and Worlds</vt:lpstr>
      <vt:lpstr>PowerPoint Presentation</vt:lpstr>
      <vt:lpstr>  Descartes' Blind Man    (Attempt at a summary)</vt:lpstr>
      <vt:lpstr>  Merleau-Ponty’s Blind Man</vt:lpstr>
      <vt:lpstr>http://www.disclose.tv/action/viewvideo/151991/Being_in_the_world_Documentary </vt:lpstr>
      <vt:lpstr>iPod Exercise  (adapted from van Manen)</vt:lpstr>
      <vt:lpstr>iPod Exercise  (con’t)</vt:lpstr>
      <vt:lpstr>iPod Exercise  (con’t)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Phenomenology:  Theoretical Implications</dc:title>
  <dc:creator>test</dc:creator>
  <cp:lastModifiedBy>test</cp:lastModifiedBy>
  <cp:revision>17</cp:revision>
  <dcterms:created xsi:type="dcterms:W3CDTF">2015-01-13T00:23:43Z</dcterms:created>
  <dcterms:modified xsi:type="dcterms:W3CDTF">2015-01-15T00:20:27Z</dcterms:modified>
</cp:coreProperties>
</file>