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p:notesSz cx="6858000" cy="9144000"/>
  <p:defaultTextStyle>
    <a:lvl1pPr defTabSz="457200">
      <a:defRPr>
        <a:latin typeface="Calibri"/>
        <a:ea typeface="Calibri"/>
        <a:cs typeface="Calibri"/>
        <a:sym typeface="Calibri"/>
      </a:defRPr>
    </a:lvl1pPr>
    <a:lvl2pPr indent="457200" defTabSz="457200">
      <a:defRPr>
        <a:latin typeface="Calibri"/>
        <a:ea typeface="Calibri"/>
        <a:cs typeface="Calibri"/>
        <a:sym typeface="Calibri"/>
      </a:defRPr>
    </a:lvl2pPr>
    <a:lvl3pPr indent="914400" defTabSz="457200">
      <a:defRPr>
        <a:latin typeface="Calibri"/>
        <a:ea typeface="Calibri"/>
        <a:cs typeface="Calibri"/>
        <a:sym typeface="Calibri"/>
      </a:defRPr>
    </a:lvl3pPr>
    <a:lvl4pPr indent="1371600" defTabSz="457200">
      <a:defRPr>
        <a:latin typeface="Calibri"/>
        <a:ea typeface="Calibri"/>
        <a:cs typeface="Calibri"/>
        <a:sym typeface="Calibri"/>
      </a:defRPr>
    </a:lvl4pPr>
    <a:lvl5pPr indent="1828800" defTabSz="457200">
      <a:defRPr>
        <a:latin typeface="Calibri"/>
        <a:ea typeface="Calibri"/>
        <a:cs typeface="Calibri"/>
        <a:sym typeface="Calibri"/>
      </a:defRPr>
    </a:lvl5pPr>
    <a:lvl6pPr indent="2286000" defTabSz="457200">
      <a:defRPr>
        <a:latin typeface="Calibri"/>
        <a:ea typeface="Calibri"/>
        <a:cs typeface="Calibri"/>
        <a:sym typeface="Calibri"/>
      </a:defRPr>
    </a:lvl6pPr>
    <a:lvl7pPr indent="2743200" defTabSz="457200">
      <a:defRPr>
        <a:latin typeface="Calibri"/>
        <a:ea typeface="Calibri"/>
        <a:cs typeface="Calibri"/>
        <a:sym typeface="Calibri"/>
      </a:defRPr>
    </a:lvl7pPr>
    <a:lvl8pPr indent="3200400" defTabSz="457200">
      <a:defRPr>
        <a:latin typeface="Calibri"/>
        <a:ea typeface="Calibri"/>
        <a:cs typeface="Calibri"/>
        <a:sym typeface="Calibri"/>
      </a:defRPr>
    </a:lvl8pPr>
    <a:lvl9pPr indent="3657600" defTabSz="4572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Title Text</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Body Level One</a:t>
            </a:r>
            <a:endParaRPr sz="3200">
              <a:solidFill>
                <a:srgbClr val="888888"/>
              </a:solidFill>
            </a:endParaRPr>
          </a:p>
          <a:p>
            <a:pPr lvl="1">
              <a:defRPr sz="1800">
                <a:solidFill>
                  <a:srgbClr val="000000"/>
                </a:solidFill>
              </a:defRPr>
            </a:pPr>
            <a:r>
              <a:rPr sz="3200">
                <a:solidFill>
                  <a:srgbClr val="888888"/>
                </a:solidFill>
              </a:rPr>
              <a:t>Body Level Two</a:t>
            </a:r>
            <a:endParaRPr sz="3200">
              <a:solidFill>
                <a:srgbClr val="888888"/>
              </a:solidFill>
            </a:endParaRPr>
          </a:p>
          <a:p>
            <a:pPr lvl="2">
              <a:defRPr sz="1800">
                <a:solidFill>
                  <a:srgbClr val="000000"/>
                </a:solidFill>
              </a:defRPr>
            </a:pPr>
            <a:r>
              <a:rPr sz="3200">
                <a:solidFill>
                  <a:srgbClr val="888888"/>
                </a:solidFill>
              </a:rPr>
              <a:t>Body Level Three</a:t>
            </a:r>
            <a:endParaRPr sz="3200">
              <a:solidFill>
                <a:srgbClr val="888888"/>
              </a:solidFill>
            </a:endParaRPr>
          </a:p>
          <a:p>
            <a:pPr lvl="3">
              <a:defRPr sz="1800">
                <a:solidFill>
                  <a:srgbClr val="000000"/>
                </a:solidFill>
              </a:defRPr>
            </a:pPr>
            <a:r>
              <a:rPr sz="3200">
                <a:solidFill>
                  <a:srgbClr val="888888"/>
                </a:solidFill>
              </a:rPr>
              <a:t>Body Level Four</a:t>
            </a:r>
            <a:endParaRPr sz="3200">
              <a:solidFill>
                <a:srgbClr val="888888"/>
              </a:solidFill>
            </a:endParaRPr>
          </a:p>
          <a:p>
            <a:pPr lvl="4">
              <a:defRPr sz="1800">
                <a:solidFill>
                  <a:srgbClr val="000000"/>
                </a:solidFill>
              </a:defRPr>
            </a:pPr>
            <a:r>
              <a:rPr sz="3200">
                <a:solidFill>
                  <a:srgbClr val="888888"/>
                </a:solidFill>
              </a:rPr>
              <a:t>Body Level Five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Title Text</a:t>
            </a:r>
          </a:p>
        </p:txBody>
      </p:sp>
      <p:sp>
        <p:nvSpPr>
          <p:cNvPr id="40" name="Shape 40"/>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Title Text</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Title Text</a:t>
            </a:r>
          </a:p>
        </p:txBody>
      </p:sp>
      <p:sp>
        <p:nvSpPr>
          <p:cNvPr id="11" name="Shape 11"/>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Title Text</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endParaRPr sz="2000">
              <a:solidFill>
                <a:srgbClr val="888888"/>
              </a:solidFill>
            </a:endParaRPr>
          </a:p>
          <a:p>
            <a:pPr lvl="1">
              <a:defRPr sz="1800">
                <a:solidFill>
                  <a:srgbClr val="000000"/>
                </a:solidFill>
              </a:defRPr>
            </a:pPr>
            <a:r>
              <a:rPr sz="2000">
                <a:solidFill>
                  <a:srgbClr val="888888"/>
                </a:solidFill>
              </a:rPr>
              <a:t>Body Level Two</a:t>
            </a:r>
            <a:endParaRPr sz="2000">
              <a:solidFill>
                <a:srgbClr val="888888"/>
              </a:solidFill>
            </a:endParaRPr>
          </a:p>
          <a:p>
            <a:pPr lvl="2">
              <a:defRPr sz="1800">
                <a:solidFill>
                  <a:srgbClr val="000000"/>
                </a:solidFill>
              </a:defRPr>
            </a:pPr>
            <a:r>
              <a:rPr sz="2000">
                <a:solidFill>
                  <a:srgbClr val="888888"/>
                </a:solidFill>
              </a:rPr>
              <a:t>Body Level Three</a:t>
            </a:r>
            <a:endParaRPr sz="2000">
              <a:solidFill>
                <a:srgbClr val="888888"/>
              </a:solidFill>
            </a:endParaRPr>
          </a:p>
          <a:p>
            <a:pPr lvl="3">
              <a:defRPr sz="1800">
                <a:solidFill>
                  <a:srgbClr val="000000"/>
                </a:solidFill>
              </a:defRPr>
            </a:pPr>
            <a:r>
              <a:rPr sz="2000">
                <a:solidFill>
                  <a:srgbClr val="888888"/>
                </a:solidFill>
              </a:rPr>
              <a:t>Body Level Four</a:t>
            </a:r>
            <a:endParaRPr sz="2000">
              <a:solidFill>
                <a:srgbClr val="888888"/>
              </a:solidFill>
            </a:endParaRPr>
          </a:p>
          <a:p>
            <a:pPr lvl="4">
              <a:defRPr sz="1800">
                <a:solidFill>
                  <a:srgbClr val="000000"/>
                </a:solidFill>
              </a:defRPr>
            </a:pPr>
            <a:r>
              <a:rPr sz="2000">
                <a:solidFill>
                  <a:srgbClr val="888888"/>
                </a:solid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Title Text</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Title Text</a:t>
            </a:r>
          </a:p>
        </p:txBody>
      </p:sp>
      <p:sp>
        <p:nvSpPr>
          <p:cNvPr id="23" name="Shape 23"/>
          <p:cNvSpPr/>
          <p:nvPr>
            <p:ph type="body" idx="1"/>
          </p:nvPr>
        </p:nvSpPr>
        <p:spPr>
          <a:xfrm>
            <a:off x="457200" y="1435465"/>
            <a:ext cx="4040188" cy="739411"/>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lvl="0">
              <a:defRPr b="0" sz="1800"/>
            </a:pPr>
            <a:r>
              <a:rPr b="1" sz="2400"/>
              <a:t>Body Level One</a:t>
            </a:r>
            <a:endParaRPr b="1" sz="2400"/>
          </a:p>
          <a:p>
            <a:pPr lvl="1">
              <a:defRPr b="0" sz="1800"/>
            </a:pPr>
            <a:r>
              <a:rPr b="1" sz="2400"/>
              <a:t>Body Level Two</a:t>
            </a:r>
            <a:endParaRPr b="1" sz="2400"/>
          </a:p>
          <a:p>
            <a:pPr lvl="2">
              <a:defRPr b="0" sz="1800"/>
            </a:pPr>
            <a:r>
              <a:rPr b="1" sz="2400"/>
              <a:t>Body Level Three</a:t>
            </a:r>
            <a:endParaRPr b="1" sz="2400"/>
          </a:p>
          <a:p>
            <a:pPr lvl="3">
              <a:defRPr b="0" sz="1800"/>
            </a:pPr>
            <a:r>
              <a:rPr b="1" sz="2400"/>
              <a:t>Body Level Four</a:t>
            </a:r>
            <a:endParaRPr b="1" sz="2400"/>
          </a:p>
          <a:p>
            <a:pPr lvl="4">
              <a:defRPr b="0" sz="1800"/>
            </a:pPr>
            <a:r>
              <a:rPr b="1" sz="2400"/>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sz="1800"/>
            </a:pPr>
            <a:r>
              <a:rPr sz="4400"/>
              <a:t>Title Text</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Title Text</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Title Text</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Title Text</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defTabSz="457200">
        <a:defRPr sz="4400">
          <a:latin typeface="Calibri"/>
          <a:ea typeface="Calibri"/>
          <a:cs typeface="Calibri"/>
          <a:sym typeface="Calibri"/>
        </a:defRPr>
      </a:lvl1pPr>
      <a:lvl2pPr algn="ctr" defTabSz="457200">
        <a:defRPr sz="4400">
          <a:latin typeface="Calibri"/>
          <a:ea typeface="Calibri"/>
          <a:cs typeface="Calibri"/>
          <a:sym typeface="Calibri"/>
        </a:defRPr>
      </a:lvl2pPr>
      <a:lvl3pPr algn="ctr" defTabSz="457200">
        <a:defRPr sz="4400">
          <a:latin typeface="Calibri"/>
          <a:ea typeface="Calibri"/>
          <a:cs typeface="Calibri"/>
          <a:sym typeface="Calibri"/>
        </a:defRPr>
      </a:lvl3pPr>
      <a:lvl4pPr algn="ctr" defTabSz="457200">
        <a:defRPr sz="4400">
          <a:latin typeface="Calibri"/>
          <a:ea typeface="Calibri"/>
          <a:cs typeface="Calibri"/>
          <a:sym typeface="Calibri"/>
        </a:defRPr>
      </a:lvl4pPr>
      <a:lvl5pPr algn="ctr" defTabSz="457200">
        <a:defRPr sz="4400">
          <a:latin typeface="Calibri"/>
          <a:ea typeface="Calibri"/>
          <a:cs typeface="Calibri"/>
          <a:sym typeface="Calibri"/>
        </a:defRPr>
      </a:lvl5pPr>
      <a:lvl6pPr algn="ctr" defTabSz="457200">
        <a:defRPr sz="4400">
          <a:latin typeface="Calibri"/>
          <a:ea typeface="Calibri"/>
          <a:cs typeface="Calibri"/>
          <a:sym typeface="Calibri"/>
        </a:defRPr>
      </a:lvl6pPr>
      <a:lvl7pPr algn="ctr" defTabSz="457200">
        <a:defRPr sz="4400">
          <a:latin typeface="Calibri"/>
          <a:ea typeface="Calibri"/>
          <a:cs typeface="Calibri"/>
          <a:sym typeface="Calibri"/>
        </a:defRPr>
      </a:lvl7pPr>
      <a:lvl8pPr algn="ctr" defTabSz="457200">
        <a:defRPr sz="4400">
          <a:latin typeface="Calibri"/>
          <a:ea typeface="Calibri"/>
          <a:cs typeface="Calibri"/>
          <a:sym typeface="Calibri"/>
        </a:defRPr>
      </a:lvl8pPr>
      <a:lvl9pPr algn="ctr" defTabSz="457200">
        <a:defRPr sz="4400">
          <a:latin typeface="Calibri"/>
          <a:ea typeface="Calibri"/>
          <a:cs typeface="Calibri"/>
          <a:sym typeface="Calibri"/>
        </a:defRPr>
      </a:lvl9pPr>
    </p:titleStyle>
    <p:bodyStyle>
      <a:lvl1pPr marL="342900" indent="-342900" defTabSz="457200">
        <a:spcBef>
          <a:spcPts val="700"/>
        </a:spcBef>
        <a:buSzPct val="100000"/>
        <a:buFont typeface="Arial"/>
        <a:buChar char="•"/>
        <a:defRPr sz="3200">
          <a:latin typeface="Calibri"/>
          <a:ea typeface="Calibri"/>
          <a:cs typeface="Calibri"/>
          <a:sym typeface="Calibri"/>
        </a:defRPr>
      </a:lvl1pPr>
      <a:lvl2pPr marL="783771" indent="-326571" defTabSz="457200">
        <a:spcBef>
          <a:spcPts val="700"/>
        </a:spcBef>
        <a:buSzPct val="100000"/>
        <a:buFont typeface="Arial"/>
        <a:buChar char="–"/>
        <a:defRPr sz="3200">
          <a:latin typeface="Calibri"/>
          <a:ea typeface="Calibri"/>
          <a:cs typeface="Calibri"/>
          <a:sym typeface="Calibri"/>
        </a:defRPr>
      </a:lvl2pPr>
      <a:lvl3pPr marL="1219200" indent="-304800" defTabSz="457200">
        <a:spcBef>
          <a:spcPts val="700"/>
        </a:spcBef>
        <a:buSzPct val="100000"/>
        <a:buFont typeface="Arial"/>
        <a:buChar char="•"/>
        <a:defRPr sz="3200">
          <a:latin typeface="Calibri"/>
          <a:ea typeface="Calibri"/>
          <a:cs typeface="Calibri"/>
          <a:sym typeface="Calibri"/>
        </a:defRPr>
      </a:lvl3pPr>
      <a:lvl4pPr marL="1737360" indent="-365760" defTabSz="457200">
        <a:spcBef>
          <a:spcPts val="700"/>
        </a:spcBef>
        <a:buSzPct val="100000"/>
        <a:buFont typeface="Arial"/>
        <a:buChar char="–"/>
        <a:defRPr sz="3200">
          <a:latin typeface="Calibri"/>
          <a:ea typeface="Calibri"/>
          <a:cs typeface="Calibri"/>
          <a:sym typeface="Calibri"/>
        </a:defRPr>
      </a:lvl4pPr>
      <a:lvl5pPr marL="2194560" indent="-365760" defTabSz="457200">
        <a:spcBef>
          <a:spcPts val="700"/>
        </a:spcBef>
        <a:buSzPct val="100000"/>
        <a:buFont typeface="Arial"/>
        <a:buChar char="»"/>
        <a:defRPr sz="3200">
          <a:latin typeface="Calibri"/>
          <a:ea typeface="Calibri"/>
          <a:cs typeface="Calibri"/>
          <a:sym typeface="Calibri"/>
        </a:defRPr>
      </a:lvl5pPr>
      <a:lvl6pPr marL="2651760" indent="-365760" defTabSz="457200">
        <a:spcBef>
          <a:spcPts val="700"/>
        </a:spcBef>
        <a:buSzPct val="100000"/>
        <a:buFont typeface="Arial"/>
        <a:buChar char="•"/>
        <a:defRPr sz="3200">
          <a:latin typeface="Calibri"/>
          <a:ea typeface="Calibri"/>
          <a:cs typeface="Calibri"/>
          <a:sym typeface="Calibri"/>
        </a:defRPr>
      </a:lvl6pPr>
      <a:lvl7pPr marL="3108960" indent="-365760" defTabSz="457200">
        <a:spcBef>
          <a:spcPts val="700"/>
        </a:spcBef>
        <a:buSzPct val="100000"/>
        <a:buFont typeface="Arial"/>
        <a:buChar char="•"/>
        <a:defRPr sz="3200">
          <a:latin typeface="Calibri"/>
          <a:ea typeface="Calibri"/>
          <a:cs typeface="Calibri"/>
          <a:sym typeface="Calibri"/>
        </a:defRPr>
      </a:lvl7pPr>
      <a:lvl8pPr marL="3566159" indent="-365759" defTabSz="457200">
        <a:spcBef>
          <a:spcPts val="700"/>
        </a:spcBef>
        <a:buSzPct val="100000"/>
        <a:buFont typeface="Arial"/>
        <a:buChar char="•"/>
        <a:defRPr sz="3200">
          <a:latin typeface="Calibri"/>
          <a:ea typeface="Calibri"/>
          <a:cs typeface="Calibri"/>
          <a:sym typeface="Calibri"/>
        </a:defRPr>
      </a:lvl8pPr>
      <a:lvl9pPr marL="4023359" indent="-365759" defTabSz="457200">
        <a:spcBef>
          <a:spcPts val="700"/>
        </a:spcBef>
        <a:buSzPct val="100000"/>
        <a:buFont typeface="Arial"/>
        <a:buChar char="•"/>
        <a:defRPr sz="3200">
          <a:latin typeface="Calibri"/>
          <a:ea typeface="Calibri"/>
          <a:cs typeface="Calibri"/>
          <a:sym typeface="Calibri"/>
        </a:defRPr>
      </a:lvl9pPr>
    </p:bodyStyle>
    <p:otherStyle>
      <a:lvl1pPr algn="r" defTabSz="457200">
        <a:defRPr sz="1200">
          <a:solidFill>
            <a:schemeClr val="tx1"/>
          </a:solidFill>
          <a:latin typeface="+mn-lt"/>
          <a:ea typeface="+mn-ea"/>
          <a:cs typeface="+mn-cs"/>
          <a:sym typeface="Calibri"/>
        </a:defRPr>
      </a:lvl1pPr>
      <a:lvl2pPr indent="457200" algn="r" defTabSz="457200">
        <a:defRPr sz="1200">
          <a:solidFill>
            <a:schemeClr val="tx1"/>
          </a:solidFill>
          <a:latin typeface="+mn-lt"/>
          <a:ea typeface="+mn-ea"/>
          <a:cs typeface="+mn-cs"/>
          <a:sym typeface="Calibri"/>
        </a:defRPr>
      </a:lvl2pPr>
      <a:lvl3pPr indent="914400" algn="r" defTabSz="457200">
        <a:defRPr sz="1200">
          <a:solidFill>
            <a:schemeClr val="tx1"/>
          </a:solidFill>
          <a:latin typeface="+mn-lt"/>
          <a:ea typeface="+mn-ea"/>
          <a:cs typeface="+mn-cs"/>
          <a:sym typeface="Calibri"/>
        </a:defRPr>
      </a:lvl3pPr>
      <a:lvl4pPr indent="1371600" algn="r" defTabSz="457200">
        <a:defRPr sz="1200">
          <a:solidFill>
            <a:schemeClr val="tx1"/>
          </a:solidFill>
          <a:latin typeface="+mn-lt"/>
          <a:ea typeface="+mn-ea"/>
          <a:cs typeface="+mn-cs"/>
          <a:sym typeface="Calibri"/>
        </a:defRPr>
      </a:lvl4pPr>
      <a:lvl5pPr indent="1828800" algn="r" defTabSz="457200">
        <a:defRPr sz="1200">
          <a:solidFill>
            <a:schemeClr val="tx1"/>
          </a:solidFill>
          <a:latin typeface="+mn-lt"/>
          <a:ea typeface="+mn-ea"/>
          <a:cs typeface="+mn-cs"/>
          <a:sym typeface="Calibri"/>
        </a:defRPr>
      </a:lvl5pPr>
      <a:lvl6pPr indent="2286000" algn="r" defTabSz="457200">
        <a:defRPr sz="1200">
          <a:solidFill>
            <a:schemeClr val="tx1"/>
          </a:solidFill>
          <a:latin typeface="+mn-lt"/>
          <a:ea typeface="+mn-ea"/>
          <a:cs typeface="+mn-cs"/>
          <a:sym typeface="Calibri"/>
        </a:defRPr>
      </a:lvl6pPr>
      <a:lvl7pPr indent="2743200" algn="r" defTabSz="457200">
        <a:defRPr sz="1200">
          <a:solidFill>
            <a:schemeClr val="tx1"/>
          </a:solidFill>
          <a:latin typeface="+mn-lt"/>
          <a:ea typeface="+mn-ea"/>
          <a:cs typeface="+mn-cs"/>
          <a:sym typeface="Calibri"/>
        </a:defRPr>
      </a:lvl7pPr>
      <a:lvl8pPr indent="3200400" algn="r" defTabSz="457200">
        <a:defRPr sz="1200">
          <a:solidFill>
            <a:schemeClr val="tx1"/>
          </a:solidFill>
          <a:latin typeface="+mn-lt"/>
          <a:ea typeface="+mn-ea"/>
          <a:cs typeface="+mn-cs"/>
          <a:sym typeface="Calibri"/>
        </a:defRPr>
      </a:lvl8pPr>
      <a:lvl9pPr indent="3657600" algn="r" defTabSz="457200">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askschools.ca/curr_content/bestpractice/" TargetMode="External"/><Relationship Id="rId3" Type="http://schemas.openxmlformats.org/officeDocument/2006/relationships/hyperlink" Target="http://www.learnerslink.com/curriculum.htm" TargetMode="External"/><Relationship Id="rId4" Type="http://schemas.openxmlformats.org/officeDocument/2006/relationships/hyperlink" Target="http://www2.scholastic.com/browse/article.jsp?id=3747932" TargetMode="External"/><Relationship Id="rId5" Type="http://schemas.openxmlformats.org/officeDocument/2006/relationships/hyperlink" Target="http://www.petalslearning.com/"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685800" y="2130425"/>
            <a:ext cx="7772400" cy="1470025"/>
          </a:xfrm>
          <a:prstGeom prst="rect">
            <a:avLst/>
          </a:prstGeom>
        </p:spPr>
        <p:txBody>
          <a:bodyPr/>
          <a:lstStyle/>
          <a:p>
            <a:pPr lvl="0" defTabSz="292607">
              <a:defRPr sz="1800"/>
            </a:pPr>
            <a:br>
              <a:rPr sz="2496"/>
            </a:br>
            <a:r>
              <a:rPr b="1" sz="2496"/>
              <a:t>Differentiated Instruction</a:t>
            </a:r>
            <a:br>
              <a:rPr b="1" sz="2496"/>
            </a:br>
            <a:br>
              <a:rPr b="1" sz="2496"/>
            </a:br>
            <a:r>
              <a:rPr b="1" sz="1600">
                <a:solidFill>
                  <a:srgbClr val="FF6600"/>
                </a:solidFill>
              </a:rPr>
              <a:t>Reaching to all our students</a:t>
            </a:r>
          </a:p>
        </p:txBody>
      </p:sp>
      <p:sp>
        <p:nvSpPr>
          <p:cNvPr id="50" name="Shape 50"/>
          <p:cNvSpPr/>
          <p:nvPr>
            <p:ph type="body" idx="1"/>
          </p:nvPr>
        </p:nvSpPr>
        <p:spPr>
          <a:xfrm>
            <a:off x="1371600" y="3886200"/>
            <a:ext cx="6400800" cy="1752600"/>
          </a:xfrm>
          <a:prstGeom prst="rect">
            <a:avLst/>
          </a:prstGeom>
        </p:spPr>
        <p:txBody>
          <a:bodyPr/>
          <a:lstStyle/>
          <a:p>
            <a:pPr lvl="0">
              <a:defRPr sz="1800">
                <a:solidFill>
                  <a:srgbClr val="000000"/>
                </a:solidFill>
              </a:defRPr>
            </a:pPr>
            <a:endParaRPr sz="2400">
              <a:solidFill>
                <a:srgbClr val="888888"/>
              </a:solidFill>
            </a:endParaRPr>
          </a:p>
          <a:p>
            <a:pPr lvl="0">
              <a:spcBef>
                <a:spcPts val="500"/>
              </a:spcBef>
              <a:defRPr sz="1800">
                <a:solidFill>
                  <a:srgbClr val="000000"/>
                </a:solidFill>
              </a:defRPr>
            </a:pPr>
            <a:r>
              <a:rPr sz="2400">
                <a:solidFill>
                  <a:srgbClr val="888888"/>
                </a:solidFill>
              </a:rPr>
              <a:t>Inquiry Project by Patricia Ma-Chan</a:t>
            </a:r>
            <a:endParaRPr sz="2400">
              <a:solidFill>
                <a:srgbClr val="888888"/>
              </a:solidFill>
            </a:endParaRPr>
          </a:p>
        </p:txBody>
      </p:sp>
      <p:pic>
        <p:nvPicPr>
          <p:cNvPr id="51" name="image1.gif" descr=":Differentiated_Instruction_NDifferentiatedInstructionBannerAbstract800.gif"/>
          <p:cNvPicPr/>
          <p:nvPr/>
        </p:nvPicPr>
        <p:blipFill>
          <a:blip r:embed="rId2">
            <a:extLst/>
          </a:blip>
          <a:stretch>
            <a:fillRect/>
          </a:stretch>
        </p:blipFill>
        <p:spPr>
          <a:xfrm>
            <a:off x="1981200" y="1063905"/>
            <a:ext cx="5003800" cy="1003301"/>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p:nvPr>
        </p:nvSpPr>
        <p:spPr>
          <a:xfrm>
            <a:off x="457200" y="274638"/>
            <a:ext cx="8229600" cy="1143001"/>
          </a:xfrm>
          <a:prstGeom prst="rect">
            <a:avLst/>
          </a:prstGeom>
        </p:spPr>
        <p:txBody>
          <a:bodyPr/>
          <a:lstStyle>
            <a:lvl1pPr>
              <a:defRPr b="1"/>
            </a:lvl1pPr>
          </a:lstStyle>
          <a:p>
            <a:pPr lvl="0">
              <a:defRPr b="0" sz="1800"/>
            </a:pPr>
            <a:r>
              <a:rPr b="1" sz="4400"/>
              <a:t>Closing Thoughts</a:t>
            </a:r>
          </a:p>
        </p:txBody>
      </p:sp>
      <p:sp>
        <p:nvSpPr>
          <p:cNvPr id="80" name="Shape 80"/>
          <p:cNvSpPr/>
          <p:nvPr>
            <p:ph type="body" idx="1"/>
          </p:nvPr>
        </p:nvSpPr>
        <p:spPr>
          <a:xfrm>
            <a:off x="457200" y="1600200"/>
            <a:ext cx="8229600" cy="4525963"/>
          </a:xfrm>
          <a:prstGeom prst="rect">
            <a:avLst/>
          </a:prstGeom>
        </p:spPr>
        <p:txBody>
          <a:bodyPr/>
          <a:lstStyle/>
          <a:p>
            <a:pPr lvl="0">
              <a:defRPr sz="1800"/>
            </a:pPr>
            <a:r>
              <a:rPr sz="3200"/>
              <a:t>We are all different, it is the difference that makes us interesting</a:t>
            </a:r>
            <a:endParaRPr sz="3200"/>
          </a:p>
          <a:p>
            <a:pPr lvl="0">
              <a:defRPr sz="1800"/>
            </a:pPr>
            <a:r>
              <a:rPr sz="3200"/>
              <a:t>Look to the differences in your students not obstacles but as ways to stretch your teaching</a:t>
            </a:r>
            <a:endParaRPr sz="3200"/>
          </a:p>
          <a:p>
            <a:pPr lvl="0">
              <a:defRPr sz="1800"/>
            </a:pPr>
            <a:r>
              <a:rPr sz="3200"/>
              <a:t>Don’t attempt to do everything at once</a:t>
            </a:r>
            <a:endParaRPr sz="3200"/>
          </a:p>
          <a:p>
            <a:pPr lvl="0">
              <a:defRPr sz="1800"/>
            </a:pPr>
            <a:r>
              <a:rPr sz="3200"/>
              <a:t>Give yourself time to change but don’t stop changing</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xfrm>
            <a:off x="457200" y="274638"/>
            <a:ext cx="8229600" cy="1143001"/>
          </a:xfrm>
          <a:prstGeom prst="rect">
            <a:avLst/>
          </a:prstGeom>
        </p:spPr>
        <p:txBody>
          <a:bodyPr/>
          <a:lstStyle/>
          <a:p>
            <a:pPr lvl="0" defTabSz="278892">
              <a:defRPr sz="1800"/>
            </a:pPr>
            <a:r>
              <a:rPr b="1" sz="2379"/>
              <a:t>Online Resources </a:t>
            </a:r>
            <a:br>
              <a:rPr b="1" sz="2379"/>
            </a:br>
            <a:r>
              <a:rPr b="1" sz="2379"/>
              <a:t>for Beginning Teachers</a:t>
            </a:r>
            <a:br>
              <a:rPr b="1" sz="2379"/>
            </a:br>
          </a:p>
        </p:txBody>
      </p:sp>
      <p:sp>
        <p:nvSpPr>
          <p:cNvPr id="83" name="Shape 83"/>
          <p:cNvSpPr/>
          <p:nvPr>
            <p:ph type="body" idx="1"/>
          </p:nvPr>
        </p:nvSpPr>
        <p:spPr>
          <a:xfrm>
            <a:off x="457200" y="1600200"/>
            <a:ext cx="8229600" cy="4525963"/>
          </a:xfrm>
          <a:prstGeom prst="rect">
            <a:avLst/>
          </a:prstGeom>
        </p:spPr>
        <p:txBody>
          <a:bodyPr/>
          <a:lstStyle/>
          <a:p>
            <a:pPr lvl="0" marL="332613" indent="-332613" defTabSz="443484">
              <a:lnSpc>
                <a:spcPct val="90000"/>
              </a:lnSpc>
              <a:spcBef>
                <a:spcPts val="600"/>
              </a:spcBef>
              <a:buSzTx/>
              <a:buNone/>
              <a:defRPr sz="1800"/>
            </a:pPr>
            <a:r>
              <a:rPr sz="2813"/>
              <a:t>Best Practice – Tiered Instruction</a:t>
            </a:r>
            <a:br>
              <a:rPr sz="2813"/>
            </a:br>
            <a:r>
              <a:rPr sz="2813">
                <a:hlinkClick r:id="rId2" invalidUrl="" action="" tgtFrame="" tooltip="" history="1" highlightClick="0" endSnd="0"/>
              </a:rPr>
              <a:t>http://www.saskschools.ca/curr_content/bestpractice/</a:t>
            </a:r>
            <a:endParaRPr sz="2813"/>
          </a:p>
          <a:p>
            <a:pPr lvl="0" marL="332613" indent="-332613" defTabSz="443484">
              <a:lnSpc>
                <a:spcPct val="90000"/>
              </a:lnSpc>
              <a:spcBef>
                <a:spcPts val="600"/>
              </a:spcBef>
              <a:buSzTx/>
              <a:buNone/>
              <a:defRPr sz="1800"/>
            </a:pPr>
            <a:r>
              <a:rPr sz="2813"/>
              <a:t>Differentiated Instruction</a:t>
            </a:r>
            <a:br>
              <a:rPr sz="2813"/>
            </a:br>
            <a:r>
              <a:rPr sz="2813">
                <a:hlinkClick r:id="rId3" invalidUrl="" action="" tgtFrame="" tooltip="" history="1" highlightClick="0" endSnd="0"/>
              </a:rPr>
              <a:t>http://www.learnerslink.com/curriculum.htm</a:t>
            </a:r>
            <a:endParaRPr sz="2813"/>
          </a:p>
          <a:p>
            <a:pPr lvl="0" marL="332613" indent="-332613" defTabSz="443484">
              <a:lnSpc>
                <a:spcPct val="90000"/>
              </a:lnSpc>
              <a:spcBef>
                <a:spcPts val="600"/>
              </a:spcBef>
              <a:buSzTx/>
              <a:buNone/>
              <a:defRPr sz="1800"/>
            </a:pPr>
            <a:r>
              <a:rPr sz="2813"/>
              <a:t>8 Lesson Learnt on Differentiated Learning</a:t>
            </a:r>
            <a:br>
              <a:rPr sz="2813"/>
            </a:br>
            <a:r>
              <a:rPr sz="2813">
                <a:hlinkClick r:id="rId4" invalidUrl="" action="" tgtFrame="" tooltip="" history="1" highlightClick="0" endSnd="0"/>
              </a:rPr>
              <a:t>http://www2.scholastic.com/browse/article.jsp?id=3747932</a:t>
            </a:r>
            <a:endParaRPr sz="2813"/>
          </a:p>
          <a:p>
            <a:pPr lvl="0" marL="332613" indent="-332613" defTabSz="443484">
              <a:lnSpc>
                <a:spcPct val="90000"/>
              </a:lnSpc>
              <a:spcBef>
                <a:spcPts val="600"/>
              </a:spcBef>
              <a:buSzTx/>
              <a:buNone/>
              <a:defRPr sz="1800"/>
            </a:pPr>
            <a:r>
              <a:rPr sz="2813"/>
              <a:t>PETALS – People Exploring Teaching/ Learning Styles</a:t>
            </a:r>
            <a:br>
              <a:rPr sz="2813"/>
            </a:br>
            <a:r>
              <a:rPr sz="2813">
                <a:hlinkClick r:id="rId5" invalidUrl="" action="" tgtFrame="" tooltip="" history="1" highlightClick="0" endSnd="0"/>
              </a:rPr>
              <a:t>http://www.petalslearning.com/</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p:nvPr>
        </p:nvSpPr>
        <p:spPr>
          <a:xfrm>
            <a:off x="457200" y="274638"/>
            <a:ext cx="8229600" cy="1782761"/>
          </a:xfrm>
          <a:prstGeom prst="rect">
            <a:avLst/>
          </a:prstGeom>
        </p:spPr>
        <p:txBody>
          <a:bodyPr/>
          <a:lstStyle/>
          <a:p>
            <a:pPr lvl="0" defTabSz="242315">
              <a:defRPr sz="1800"/>
            </a:pPr>
            <a:br>
              <a:rPr sz="2066"/>
            </a:br>
            <a:r>
              <a:rPr b="1" sz="2066"/>
              <a:t>More Resources -</a:t>
            </a:r>
            <a:br>
              <a:rPr b="1" sz="2066"/>
            </a:br>
            <a:r>
              <a:rPr b="1" sz="2066"/>
              <a:t>Differentiated Instruction: </a:t>
            </a:r>
            <a:br>
              <a:rPr b="1" sz="2066"/>
            </a:br>
            <a:r>
              <a:rPr b="1" sz="2066"/>
              <a:t>Lesson Plan Checklist </a:t>
            </a:r>
            <a:br>
              <a:rPr b="1" sz="2066"/>
            </a:br>
            <a:r>
              <a:rPr b="1" sz="1536"/>
              <a:t>(Based on Tomlinson, 1996)</a:t>
            </a:r>
            <a:br>
              <a:rPr b="1" sz="1536"/>
            </a:br>
          </a:p>
        </p:txBody>
      </p:sp>
      <p:sp>
        <p:nvSpPr>
          <p:cNvPr id="86" name="Shape 86"/>
          <p:cNvSpPr/>
          <p:nvPr>
            <p:ph type="body" idx="1"/>
          </p:nvPr>
        </p:nvSpPr>
        <p:spPr>
          <a:xfrm>
            <a:off x="457200" y="2667000"/>
            <a:ext cx="8229600" cy="3459163"/>
          </a:xfrm>
          <a:prstGeom prst="rect">
            <a:avLst/>
          </a:prstGeom>
        </p:spPr>
        <p:txBody>
          <a:bodyPr/>
          <a:lstStyle/>
          <a:p>
            <a:pPr lvl="0">
              <a:lnSpc>
                <a:spcPct val="80000"/>
              </a:lnSpc>
              <a:spcBef>
                <a:spcPts val="500"/>
              </a:spcBef>
              <a:buSzTx/>
              <a:buNone/>
              <a:defRPr sz="1800"/>
            </a:pPr>
            <a:endParaRPr i="1" sz="2200"/>
          </a:p>
          <a:p>
            <a:pPr lvl="0">
              <a:lnSpc>
                <a:spcPct val="80000"/>
              </a:lnSpc>
              <a:spcBef>
                <a:spcPts val="500"/>
              </a:spcBef>
              <a:buSzTx/>
              <a:buNone/>
              <a:defRPr sz="1800"/>
            </a:pPr>
            <a:r>
              <a:rPr i="1" sz="2200"/>
              <a:t>Use this checklist as a guide as you plan for differentiated instruction.</a:t>
            </a:r>
            <a:endParaRPr sz="2200"/>
          </a:p>
          <a:p>
            <a:pPr lvl="0">
              <a:lnSpc>
                <a:spcPct val="80000"/>
              </a:lnSpc>
              <a:spcBef>
                <a:spcPts val="500"/>
              </a:spcBef>
              <a:buSzTx/>
              <a:buNone/>
              <a:defRPr sz="1800"/>
            </a:pPr>
            <a:r>
              <a:rPr sz="2200"/>
              <a:t> </a:t>
            </a:r>
            <a:endParaRPr sz="2200"/>
          </a:p>
          <a:p>
            <a:pPr lvl="0">
              <a:lnSpc>
                <a:spcPct val="80000"/>
              </a:lnSpc>
              <a:spcBef>
                <a:spcPts val="500"/>
              </a:spcBef>
              <a:buSzTx/>
              <a:buNone/>
              <a:defRPr sz="1800"/>
            </a:pPr>
            <a:r>
              <a:rPr sz="2200"/>
              <a:t>1.  I’m clear on what I want my students to…</a:t>
            </a:r>
            <a:endParaRPr sz="2200"/>
          </a:p>
          <a:p>
            <a:pPr lvl="0">
              <a:lnSpc>
                <a:spcPct val="80000"/>
              </a:lnSpc>
              <a:spcBef>
                <a:spcPts val="500"/>
              </a:spcBef>
              <a:buSzTx/>
              <a:buNone/>
              <a:defRPr sz="1800"/>
            </a:pPr>
            <a:r>
              <a:rPr sz="2200"/>
              <a:t> </a:t>
            </a:r>
            <a:endParaRPr sz="2200"/>
          </a:p>
          <a:p>
            <a:pPr lvl="0">
              <a:lnSpc>
                <a:spcPct val="80000"/>
              </a:lnSpc>
              <a:spcBef>
                <a:spcPts val="500"/>
              </a:spcBef>
              <a:buSzTx/>
              <a:buNone/>
              <a:defRPr sz="1800"/>
            </a:pPr>
            <a:r>
              <a:rPr sz="2200" u="sng"/>
              <a:t>	</a:t>
            </a:r>
            <a:r>
              <a:rPr sz="2200"/>
              <a:t>	know (facts, information)</a:t>
            </a:r>
            <a:endParaRPr sz="2200"/>
          </a:p>
          <a:p>
            <a:pPr lvl="0">
              <a:lnSpc>
                <a:spcPct val="80000"/>
              </a:lnSpc>
              <a:spcBef>
                <a:spcPts val="500"/>
              </a:spcBef>
              <a:buSzTx/>
              <a:buNone/>
              <a:defRPr sz="1800"/>
            </a:pPr>
            <a:r>
              <a:rPr sz="2200" u="sng"/>
              <a:t>	</a:t>
            </a:r>
            <a:r>
              <a:rPr sz="2200"/>
              <a:t>	understand (concepts, principles, generalizations, ideas)</a:t>
            </a:r>
            <a:endParaRPr sz="2200"/>
          </a:p>
          <a:p>
            <a:pPr lvl="0">
              <a:lnSpc>
                <a:spcPct val="80000"/>
              </a:lnSpc>
              <a:spcBef>
                <a:spcPts val="500"/>
              </a:spcBef>
              <a:buSzTx/>
              <a:buNone/>
              <a:defRPr sz="1800"/>
            </a:pPr>
            <a:r>
              <a:rPr sz="2200" u="sng"/>
              <a:t>	</a:t>
            </a:r>
            <a:r>
              <a:rPr sz="2200"/>
              <a:t>	be able to do </a:t>
            </a:r>
            <a:endParaRPr sz="2200"/>
          </a:p>
          <a:p>
            <a:pPr lvl="0">
              <a:lnSpc>
                <a:spcPct val="80000"/>
              </a:lnSpc>
              <a:spcBef>
                <a:spcPts val="500"/>
              </a:spcBef>
              <a:buSzTx/>
              <a:buNone/>
              <a:defRPr sz="1800"/>
            </a:pPr>
            <a:r>
              <a:rPr sz="2200"/>
              <a:t>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body" idx="1"/>
          </p:nvPr>
        </p:nvSpPr>
        <p:spPr>
          <a:xfrm>
            <a:off x="457200" y="380999"/>
            <a:ext cx="8229600" cy="5745165"/>
          </a:xfrm>
          <a:prstGeom prst="rect">
            <a:avLst/>
          </a:prstGeom>
        </p:spPr>
        <p:txBody>
          <a:bodyPr/>
          <a:lstStyle/>
          <a:p>
            <a:pPr lvl="0" marL="312039" indent="-312039" defTabSz="416052">
              <a:lnSpc>
                <a:spcPct val="80000"/>
              </a:lnSpc>
              <a:spcBef>
                <a:spcPts val="500"/>
              </a:spcBef>
              <a:buSzTx/>
              <a:buNone/>
              <a:defRPr sz="1800"/>
            </a:pPr>
            <a:r>
              <a:rPr sz="2457"/>
              <a:t>2.  In deciding content, I’ve thought about and selected…</a:t>
            </a:r>
            <a:endParaRPr sz="2457"/>
          </a:p>
          <a:p>
            <a:pPr lvl="0" marL="312039" indent="-312039" defTabSz="416052">
              <a:lnSpc>
                <a:spcPct val="80000"/>
              </a:lnSpc>
              <a:spcBef>
                <a:spcPts val="500"/>
              </a:spcBef>
              <a:buSzTx/>
              <a:buNone/>
              <a:defRPr sz="1800"/>
            </a:pPr>
            <a:r>
              <a:rPr sz="2457"/>
              <a:t> </a:t>
            </a:r>
            <a:endParaRPr sz="2457"/>
          </a:p>
          <a:p>
            <a:pPr lvl="0" marL="312039" indent="-312039" defTabSz="416052">
              <a:lnSpc>
                <a:spcPct val="80000"/>
              </a:lnSpc>
              <a:spcBef>
                <a:spcPts val="500"/>
              </a:spcBef>
              <a:buSzTx/>
              <a:buNone/>
              <a:defRPr sz="1800"/>
            </a:pPr>
            <a:r>
              <a:rPr sz="2457" u="sng"/>
              <a:t>	</a:t>
            </a:r>
            <a:r>
              <a:rPr sz="2457"/>
              <a:t>	alternate sources/resources</a:t>
            </a:r>
            <a:endParaRPr sz="2457"/>
          </a:p>
          <a:p>
            <a:pPr lvl="0" marL="312039" indent="-312039" defTabSz="416052">
              <a:lnSpc>
                <a:spcPct val="80000"/>
              </a:lnSpc>
              <a:spcBef>
                <a:spcPts val="500"/>
              </a:spcBef>
              <a:buSzTx/>
              <a:buNone/>
              <a:defRPr sz="1800"/>
            </a:pPr>
            <a:r>
              <a:rPr sz="2457" u="sng"/>
              <a:t>	</a:t>
            </a:r>
            <a:r>
              <a:rPr sz="2457"/>
              <a:t>	varied support systems (reading buddies, tapes, direct   </a:t>
            </a:r>
            <a:br>
              <a:rPr sz="2457"/>
            </a:br>
            <a:r>
              <a:rPr sz="2457"/>
              <a:t>  instruction groups, graphic organizers, etc.)</a:t>
            </a:r>
            <a:endParaRPr sz="2457"/>
          </a:p>
          <a:p>
            <a:pPr lvl="0" marL="312039" indent="-312039" defTabSz="416052">
              <a:lnSpc>
                <a:spcPct val="80000"/>
              </a:lnSpc>
              <a:spcBef>
                <a:spcPts val="500"/>
              </a:spcBef>
              <a:buSzTx/>
              <a:buNone/>
              <a:defRPr sz="1800"/>
            </a:pPr>
            <a:r>
              <a:rPr sz="2457" u="sng"/>
              <a:t>	</a:t>
            </a:r>
            <a:r>
              <a:rPr sz="2457"/>
              <a:t>	varied pacing plans </a:t>
            </a:r>
            <a:endParaRPr sz="2457"/>
          </a:p>
          <a:p>
            <a:pPr lvl="0" marL="312039" indent="-312039" defTabSz="416052">
              <a:lnSpc>
                <a:spcPct val="80000"/>
              </a:lnSpc>
              <a:spcBef>
                <a:spcPts val="500"/>
              </a:spcBef>
              <a:buSzTx/>
              <a:buNone/>
              <a:defRPr sz="1800"/>
            </a:pPr>
            <a:endParaRPr sz="2457"/>
          </a:p>
          <a:p>
            <a:pPr lvl="0" marL="312039" indent="-312039" defTabSz="416052">
              <a:lnSpc>
                <a:spcPct val="80000"/>
              </a:lnSpc>
              <a:spcBef>
                <a:spcPts val="500"/>
              </a:spcBef>
              <a:buSzTx/>
              <a:buNone/>
              <a:defRPr sz="1800"/>
            </a:pPr>
            <a:r>
              <a:rPr sz="2457"/>
              <a:t>3.  I’ve pre-assessed student readiness to…</a:t>
            </a:r>
            <a:endParaRPr sz="2457"/>
          </a:p>
          <a:p>
            <a:pPr lvl="0" marL="312039" indent="-312039" defTabSz="416052">
              <a:lnSpc>
                <a:spcPct val="80000"/>
              </a:lnSpc>
              <a:spcBef>
                <a:spcPts val="500"/>
              </a:spcBef>
              <a:buSzTx/>
              <a:buNone/>
              <a:defRPr sz="1800"/>
            </a:pPr>
            <a:r>
              <a:rPr sz="2457"/>
              <a:t> </a:t>
            </a:r>
            <a:endParaRPr sz="2457"/>
          </a:p>
          <a:p>
            <a:pPr lvl="0" marL="312039" indent="-312039" defTabSz="416052">
              <a:lnSpc>
                <a:spcPct val="80000"/>
              </a:lnSpc>
              <a:spcBef>
                <a:spcPts val="500"/>
              </a:spcBef>
              <a:buSzTx/>
              <a:buNone/>
              <a:defRPr sz="1800"/>
            </a:pPr>
            <a:r>
              <a:rPr sz="2457" u="sng"/>
              <a:t>	</a:t>
            </a:r>
            <a:r>
              <a:rPr sz="2457"/>
              <a:t>	make appropriate content and/or activity assignments</a:t>
            </a:r>
            <a:endParaRPr sz="2457"/>
          </a:p>
          <a:p>
            <a:pPr lvl="0" marL="312039" indent="-312039" defTabSz="416052">
              <a:lnSpc>
                <a:spcPct val="80000"/>
              </a:lnSpc>
              <a:spcBef>
                <a:spcPts val="500"/>
              </a:spcBef>
              <a:buSzTx/>
              <a:buNone/>
              <a:defRPr sz="1800"/>
            </a:pPr>
            <a:r>
              <a:rPr sz="2457" u="sng"/>
              <a:t>	</a:t>
            </a:r>
            <a:r>
              <a:rPr sz="2457"/>
              <a:t>	get a picture of understanding and skill as opposed   </a:t>
            </a:r>
            <a:br>
              <a:rPr sz="2457"/>
            </a:br>
            <a:r>
              <a:rPr sz="2457"/>
              <a:t>  to facts only</a:t>
            </a:r>
            <a:endParaRPr sz="2457"/>
          </a:p>
          <a:p>
            <a:pPr lvl="0" marL="312039" indent="-312039" defTabSz="416052">
              <a:lnSpc>
                <a:spcPct val="80000"/>
              </a:lnSpc>
              <a:spcBef>
                <a:spcPts val="500"/>
              </a:spcBef>
              <a:buSzTx/>
              <a:buNone/>
              <a:defRPr sz="1800"/>
            </a:pPr>
            <a:r>
              <a:rPr sz="2457" u="sng"/>
              <a:t>	</a:t>
            </a:r>
            <a:r>
              <a:rPr sz="2457"/>
              <a:t>	focus the lesson squarely on what students should </a:t>
            </a:r>
            <a:br>
              <a:rPr sz="2457"/>
            </a:br>
            <a:r>
              <a:rPr sz="2457"/>
              <a:t> know, understand, and be able to do	 </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body" idx="1"/>
          </p:nvPr>
        </p:nvSpPr>
        <p:spPr>
          <a:xfrm>
            <a:off x="457200" y="609599"/>
            <a:ext cx="8229600" cy="5516565"/>
          </a:xfrm>
          <a:prstGeom prst="rect">
            <a:avLst/>
          </a:prstGeom>
        </p:spPr>
        <p:txBody>
          <a:bodyPr/>
          <a:lstStyle/>
          <a:p>
            <a:pPr lvl="0">
              <a:spcBef>
                <a:spcPts val="600"/>
              </a:spcBef>
              <a:buSzTx/>
              <a:buNone/>
              <a:defRPr sz="1800"/>
            </a:pPr>
            <a:r>
              <a:rPr sz="2900"/>
              <a:t>4.  As I assign students to groups or tasks, I’ve made certain that… </a:t>
            </a:r>
            <a:endParaRPr sz="2900"/>
          </a:p>
          <a:p>
            <a:pPr lvl="0">
              <a:spcBef>
                <a:spcPts val="600"/>
              </a:spcBef>
              <a:buSzTx/>
              <a:buNone/>
              <a:defRPr sz="1800"/>
            </a:pPr>
            <a:r>
              <a:rPr sz="2900"/>
              <a:t> </a:t>
            </a:r>
            <a:endParaRPr sz="2900"/>
          </a:p>
          <a:p>
            <a:pPr lvl="0">
              <a:spcBef>
                <a:spcPts val="600"/>
              </a:spcBef>
              <a:buSzTx/>
              <a:buNone/>
              <a:defRPr sz="1800"/>
            </a:pPr>
            <a:r>
              <a:rPr sz="2900" u="sng"/>
              <a:t>	</a:t>
            </a:r>
            <a:r>
              <a:rPr sz="2900"/>
              <a:t>	student group assignments vary from recent ones</a:t>
            </a:r>
            <a:endParaRPr sz="2900"/>
          </a:p>
          <a:p>
            <a:pPr lvl="0">
              <a:spcBef>
                <a:spcPts val="600"/>
              </a:spcBef>
              <a:buSzTx/>
              <a:buNone/>
              <a:defRPr sz="1800"/>
            </a:pPr>
            <a:r>
              <a:rPr sz="2900" u="sng"/>
              <a:t>	</a:t>
            </a:r>
            <a:r>
              <a:rPr sz="2900"/>
              <a:t>	all students are encouraged to “work up”</a:t>
            </a:r>
            <a:endParaRPr sz="2900"/>
          </a:p>
          <a:p>
            <a:pPr lvl="0">
              <a:spcBef>
                <a:spcPts val="600"/>
              </a:spcBef>
              <a:buSzTx/>
              <a:buNone/>
              <a:defRPr sz="1800"/>
            </a:pPr>
            <a:r>
              <a:rPr sz="2900" u="sng"/>
              <a:t>	</a:t>
            </a:r>
            <a:r>
              <a:rPr sz="2900"/>
              <a:t>	if appropriate, provisions are made for students who need or prefer to work alone   </a:t>
            </a:r>
            <a:endParaRPr sz="2900"/>
          </a:p>
          <a:p>
            <a:pPr lvl="0">
              <a:spcBef>
                <a:spcPts val="600"/>
              </a:spcBef>
              <a:buSzTx/>
              <a:buNone/>
              <a:defRPr sz="1800"/>
            </a:pPr>
            <a:r>
              <a:rPr sz="2900" u="sng"/>
              <a:t>	</a:t>
            </a:r>
            <a:r>
              <a:rPr sz="2900"/>
              <a:t>	group sizes match student need</a:t>
            </a:r>
            <a:endParaRPr sz="2900"/>
          </a:p>
          <a:p>
            <a:pPr lvl="0">
              <a:spcBef>
                <a:spcPts val="600"/>
              </a:spcBef>
              <a:buSzTx/>
              <a:buNone/>
              <a:defRPr sz="1800"/>
            </a:pPr>
            <a:r>
              <a:rPr sz="2900"/>
              <a:t> </a:t>
            </a:r>
            <a:endParaRPr sz="2900"/>
          </a:p>
          <a:p>
            <a:pPr lvl="0">
              <a:spcBef>
                <a:spcPts val="600"/>
              </a:spcBef>
              <a:buSzTx/>
              <a:buNone/>
              <a:defRPr sz="1800"/>
            </a:pPr>
            <a:r>
              <a:rPr sz="2900"/>
              <a:t>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body" idx="1"/>
          </p:nvPr>
        </p:nvSpPr>
        <p:spPr>
          <a:xfrm>
            <a:off x="457200" y="457199"/>
            <a:ext cx="8229600" cy="5668965"/>
          </a:xfrm>
          <a:prstGeom prst="rect">
            <a:avLst/>
          </a:prstGeom>
        </p:spPr>
        <p:txBody>
          <a:bodyPr/>
          <a:lstStyle/>
          <a:p>
            <a:pPr lvl="0" marL="305180" indent="-305180" defTabSz="406908">
              <a:lnSpc>
                <a:spcPct val="80000"/>
              </a:lnSpc>
              <a:spcBef>
                <a:spcPts val="400"/>
              </a:spcBef>
              <a:buSzTx/>
              <a:buNone/>
              <a:defRPr sz="1800"/>
            </a:pPr>
            <a:r>
              <a:rPr sz="1958"/>
              <a:t>5.  As I create differentiated activities, I’ve made certain that…</a:t>
            </a:r>
            <a:endParaRPr sz="1958"/>
          </a:p>
          <a:p>
            <a:pPr lvl="0" marL="305180" indent="-305180" defTabSz="406908">
              <a:lnSpc>
                <a:spcPct val="80000"/>
              </a:lnSpc>
              <a:spcBef>
                <a:spcPts val="400"/>
              </a:spcBef>
              <a:buSzTx/>
              <a:buNone/>
              <a:defRPr sz="1800"/>
            </a:pPr>
            <a:r>
              <a:rPr sz="1958"/>
              <a:t> </a:t>
            </a:r>
            <a:endParaRPr sz="1958"/>
          </a:p>
          <a:p>
            <a:pPr lvl="0" marL="305180" indent="-305180" defTabSz="406908">
              <a:lnSpc>
                <a:spcPct val="80000"/>
              </a:lnSpc>
              <a:spcBef>
                <a:spcPts val="400"/>
              </a:spcBef>
              <a:buSzTx/>
              <a:buNone/>
              <a:defRPr sz="1800"/>
            </a:pPr>
            <a:r>
              <a:rPr sz="1958" u="sng"/>
              <a:t>	</a:t>
            </a:r>
            <a:r>
              <a:rPr sz="1958"/>
              <a:t>	all of them call for high-level thinking</a:t>
            </a:r>
            <a:endParaRPr sz="1958"/>
          </a:p>
          <a:p>
            <a:pPr lvl="0" marL="305180" indent="-305180" defTabSz="406908">
              <a:lnSpc>
                <a:spcPct val="80000"/>
              </a:lnSpc>
              <a:spcBef>
                <a:spcPts val="400"/>
              </a:spcBef>
              <a:buSzTx/>
              <a:buNone/>
              <a:defRPr sz="1800"/>
            </a:pPr>
            <a:r>
              <a:rPr sz="1958" u="sng"/>
              <a:t>	</a:t>
            </a:r>
            <a:r>
              <a:rPr sz="1958"/>
              <a:t>	all appear about equally interesting to my learners</a:t>
            </a:r>
            <a:endParaRPr sz="1958"/>
          </a:p>
          <a:p>
            <a:pPr lvl="0" marL="305180" indent="-305180" defTabSz="406908">
              <a:lnSpc>
                <a:spcPct val="80000"/>
              </a:lnSpc>
              <a:spcBef>
                <a:spcPts val="400"/>
              </a:spcBef>
              <a:buSzTx/>
              <a:buNone/>
              <a:defRPr sz="1800"/>
            </a:pPr>
            <a:r>
              <a:rPr sz="1958" u="sng"/>
              <a:t>	</a:t>
            </a:r>
            <a:r>
              <a:rPr sz="1958"/>
              <a:t>	if readiness based, they vary along a continuum of Bloom’s Taxonomy</a:t>
            </a:r>
            <a:endParaRPr sz="1958"/>
          </a:p>
          <a:p>
            <a:pPr lvl="0" marL="305180" indent="-305180" defTabSz="406908">
              <a:lnSpc>
                <a:spcPct val="80000"/>
              </a:lnSpc>
              <a:spcBef>
                <a:spcPts val="400"/>
              </a:spcBef>
              <a:buSzTx/>
              <a:buNone/>
              <a:defRPr sz="1800"/>
            </a:pPr>
            <a:r>
              <a:rPr sz="1958" u="sng"/>
              <a:t>	</a:t>
            </a:r>
            <a:r>
              <a:rPr sz="1958"/>
              <a:t>	if interest based, students have choices about how to apply skills </a:t>
            </a:r>
            <a:br>
              <a:rPr sz="1958"/>
            </a:br>
            <a:r>
              <a:rPr sz="1958"/>
              <a:t>  and understandings or how to express them</a:t>
            </a:r>
            <a:endParaRPr sz="1958"/>
          </a:p>
          <a:p>
            <a:pPr lvl="0" marL="305180" indent="-305180" defTabSz="406908">
              <a:lnSpc>
                <a:spcPct val="80000"/>
              </a:lnSpc>
              <a:spcBef>
                <a:spcPts val="400"/>
              </a:spcBef>
              <a:buSzTx/>
              <a:buNone/>
              <a:defRPr sz="1800"/>
            </a:pPr>
            <a:r>
              <a:rPr sz="1958" u="sng"/>
              <a:t>	</a:t>
            </a:r>
            <a:r>
              <a:rPr sz="1958"/>
              <a:t>	varied modes of learning opportunities accommodate carried </a:t>
            </a:r>
            <a:br>
              <a:rPr sz="1958"/>
            </a:br>
            <a:r>
              <a:rPr sz="1958"/>
              <a:t>  learning profiles</a:t>
            </a:r>
            <a:endParaRPr sz="1958"/>
          </a:p>
          <a:p>
            <a:pPr lvl="0" marL="305180" indent="-305180" defTabSz="406908">
              <a:lnSpc>
                <a:spcPct val="80000"/>
              </a:lnSpc>
              <a:spcBef>
                <a:spcPts val="400"/>
              </a:spcBef>
              <a:buSzTx/>
              <a:buNone/>
              <a:defRPr sz="1800"/>
            </a:pPr>
            <a:r>
              <a:rPr sz="1958" u="sng"/>
              <a:t>	</a:t>
            </a:r>
            <a:r>
              <a:rPr sz="1958"/>
              <a:t>	each activity is squarely focused in one, or very few, key concept </a:t>
            </a:r>
            <a:br>
              <a:rPr sz="1958"/>
            </a:br>
            <a:r>
              <a:rPr sz="1958"/>
              <a:t>  or generalization	</a:t>
            </a:r>
            <a:endParaRPr sz="1958"/>
          </a:p>
          <a:p>
            <a:pPr lvl="0" marL="305180" indent="-305180" defTabSz="406908">
              <a:lnSpc>
                <a:spcPct val="80000"/>
              </a:lnSpc>
              <a:spcBef>
                <a:spcPts val="400"/>
              </a:spcBef>
              <a:buSzTx/>
              <a:buNone/>
              <a:defRPr sz="1800"/>
            </a:pPr>
            <a:r>
              <a:rPr sz="1958" u="sng"/>
              <a:t>	</a:t>
            </a:r>
            <a:r>
              <a:rPr sz="1958"/>
              <a:t>	student choice is maximized within my parameters for focus and </a:t>
            </a:r>
            <a:br>
              <a:rPr sz="1958"/>
            </a:br>
            <a:r>
              <a:rPr sz="1958"/>
              <a:t>  growth</a:t>
            </a:r>
            <a:endParaRPr sz="1958"/>
          </a:p>
          <a:p>
            <a:pPr lvl="0" marL="305180" indent="-305180" defTabSz="406908">
              <a:lnSpc>
                <a:spcPct val="80000"/>
              </a:lnSpc>
              <a:spcBef>
                <a:spcPts val="400"/>
              </a:spcBef>
              <a:buSzTx/>
              <a:buNone/>
              <a:defRPr sz="1800"/>
            </a:pPr>
            <a:r>
              <a:rPr sz="1958" u="sng"/>
              <a:t>	</a:t>
            </a:r>
            <a:r>
              <a:rPr sz="1958"/>
              <a:t>	appropriate skills have been integrated into the activity requirements</a:t>
            </a:r>
            <a:endParaRPr sz="1958"/>
          </a:p>
          <a:p>
            <a:pPr lvl="0" marL="305180" indent="-305180" defTabSz="406908">
              <a:lnSpc>
                <a:spcPct val="80000"/>
              </a:lnSpc>
              <a:spcBef>
                <a:spcPts val="400"/>
              </a:spcBef>
              <a:buSzTx/>
              <a:buNone/>
              <a:defRPr sz="1800"/>
            </a:pPr>
            <a:r>
              <a:rPr sz="1958" u="sng"/>
              <a:t>	</a:t>
            </a:r>
            <a:r>
              <a:rPr sz="1958"/>
              <a:t>	expectations for high-quality task completion are clear for all students</a:t>
            </a:r>
            <a:endParaRPr sz="1958"/>
          </a:p>
          <a:p>
            <a:pPr lvl="0" marL="305180" indent="-305180" defTabSz="406908">
              <a:lnSpc>
                <a:spcPct val="80000"/>
              </a:lnSpc>
              <a:spcBef>
                <a:spcPts val="400"/>
              </a:spcBef>
              <a:buSzTx/>
              <a:buNone/>
              <a:defRPr sz="1800"/>
            </a:pPr>
            <a:r>
              <a:rPr sz="1958" u="sng"/>
              <a:t>	</a:t>
            </a:r>
            <a:r>
              <a:rPr sz="1958"/>
              <a:t>	I have a plan for gathering ongoing assessment data from the activity</a:t>
            </a:r>
            <a:endParaRPr sz="1958"/>
          </a:p>
          <a:p>
            <a:pPr lvl="0" marL="305180" indent="-305180" defTabSz="406908">
              <a:lnSpc>
                <a:spcPct val="80000"/>
              </a:lnSpc>
              <a:spcBef>
                <a:spcPts val="400"/>
              </a:spcBef>
              <a:buSzTx/>
              <a:buNone/>
              <a:defRPr sz="1800"/>
            </a:pPr>
            <a:r>
              <a:rPr sz="1958" u="sng"/>
              <a:t>	</a:t>
            </a:r>
            <a:r>
              <a:rPr sz="1958"/>
              <a:t>	I have a means for bringing closure and clarity to the tasks</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body" idx="1"/>
          </p:nvPr>
        </p:nvSpPr>
        <p:spPr>
          <a:xfrm>
            <a:off x="457200" y="457199"/>
            <a:ext cx="8229600" cy="5668965"/>
          </a:xfrm>
          <a:prstGeom prst="rect">
            <a:avLst/>
          </a:prstGeom>
        </p:spPr>
        <p:txBody>
          <a:bodyPr/>
          <a:lstStyle/>
          <a:p>
            <a:pPr lvl="0">
              <a:lnSpc>
                <a:spcPct val="80000"/>
              </a:lnSpc>
              <a:spcBef>
                <a:spcPts val="400"/>
              </a:spcBef>
              <a:buSzTx/>
              <a:buNone/>
              <a:defRPr sz="1800"/>
            </a:pPr>
            <a:r>
              <a:rPr sz="2000"/>
              <a:t>6.  When creating assignments for differentiated products, I’ve made certain they…</a:t>
            </a:r>
            <a:endParaRPr sz="2000"/>
          </a:p>
          <a:p>
            <a:pPr lvl="0">
              <a:lnSpc>
                <a:spcPct val="80000"/>
              </a:lnSpc>
              <a:spcBef>
                <a:spcPts val="400"/>
              </a:spcBef>
              <a:buSzTx/>
              <a:buNone/>
              <a:defRPr sz="1800"/>
            </a:pPr>
            <a:r>
              <a:rPr sz="2000"/>
              <a:t> </a:t>
            </a:r>
            <a:endParaRPr sz="2000"/>
          </a:p>
          <a:p>
            <a:pPr lvl="0">
              <a:lnSpc>
                <a:spcPct val="80000"/>
              </a:lnSpc>
              <a:spcBef>
                <a:spcPts val="400"/>
              </a:spcBef>
              <a:buSzTx/>
              <a:buNone/>
              <a:defRPr sz="1800"/>
            </a:pPr>
            <a:r>
              <a:rPr sz="2000" u="sng"/>
              <a:t>	</a:t>
            </a:r>
            <a:r>
              <a:rPr sz="2000"/>
              <a:t>	vary along a continuum of Bloom’s Taxonomy based on student readiness</a:t>
            </a:r>
            <a:endParaRPr sz="2000"/>
          </a:p>
          <a:p>
            <a:pPr lvl="0">
              <a:lnSpc>
                <a:spcPct val="80000"/>
              </a:lnSpc>
              <a:spcBef>
                <a:spcPts val="400"/>
              </a:spcBef>
              <a:buSzTx/>
              <a:buNone/>
              <a:defRPr sz="1800"/>
            </a:pPr>
            <a:r>
              <a:rPr sz="2000" u="sng"/>
              <a:t>	</a:t>
            </a:r>
            <a:r>
              <a:rPr sz="2000"/>
              <a:t>	require all students to use key concepts, generalizations, ideas, and  skills to solve problems,   </a:t>
            </a:r>
            <a:br>
              <a:rPr sz="2000"/>
            </a:br>
            <a:r>
              <a:rPr sz="2000"/>
              <a:t>   extend understandings, and/or create meaningful products</a:t>
            </a:r>
            <a:endParaRPr sz="2000"/>
          </a:p>
          <a:p>
            <a:pPr lvl="0">
              <a:lnSpc>
                <a:spcPct val="80000"/>
              </a:lnSpc>
              <a:spcBef>
                <a:spcPts val="400"/>
              </a:spcBef>
              <a:buSzTx/>
              <a:buNone/>
              <a:defRPr sz="1800"/>
            </a:pPr>
            <a:r>
              <a:rPr sz="2000" u="sng"/>
              <a:t>	</a:t>
            </a:r>
            <a:r>
              <a:rPr sz="2000"/>
              <a:t>	maximize student choice within parameters necessary to demonstrate essential </a:t>
            </a:r>
            <a:br>
              <a:rPr sz="2000"/>
            </a:br>
            <a:r>
              <a:rPr sz="2000"/>
              <a:t>   understandings and skills </a:t>
            </a:r>
            <a:endParaRPr sz="2000"/>
          </a:p>
          <a:p>
            <a:pPr lvl="0">
              <a:lnSpc>
                <a:spcPct val="80000"/>
              </a:lnSpc>
              <a:spcBef>
                <a:spcPts val="400"/>
              </a:spcBef>
              <a:buSzTx/>
              <a:buNone/>
              <a:defRPr sz="1800"/>
            </a:pPr>
            <a:r>
              <a:rPr sz="2000" u="sng"/>
              <a:t>	</a:t>
            </a:r>
            <a:r>
              <a:rPr sz="2000"/>
              <a:t>	include a core of clear and appropriately challenging expectations for the content of the </a:t>
            </a:r>
            <a:br>
              <a:rPr sz="2000"/>
            </a:br>
            <a:r>
              <a:rPr sz="2000"/>
              <a:t>   product, processes involved in the production, and production requirements for the product </a:t>
            </a:r>
            <a:endParaRPr sz="2000"/>
          </a:p>
          <a:p>
            <a:pPr lvl="0">
              <a:lnSpc>
                <a:spcPct val="80000"/>
              </a:lnSpc>
              <a:spcBef>
                <a:spcPts val="400"/>
              </a:spcBef>
              <a:buSzTx/>
              <a:buNone/>
              <a:defRPr sz="1800"/>
            </a:pPr>
            <a:r>
              <a:rPr sz="2000" u="sng"/>
              <a:t>	</a:t>
            </a:r>
            <a:r>
              <a:rPr sz="2000"/>
              <a:t>	provide for formative evaluation and modification of the product</a:t>
            </a:r>
            <a:endParaRPr sz="2000"/>
          </a:p>
          <a:p>
            <a:pPr lvl="0">
              <a:lnSpc>
                <a:spcPct val="80000"/>
              </a:lnSpc>
              <a:spcBef>
                <a:spcPts val="400"/>
              </a:spcBef>
              <a:buSzTx/>
              <a:buNone/>
              <a:defRPr sz="1800"/>
            </a:pPr>
            <a:r>
              <a:rPr sz="2000" u="sng"/>
              <a:t>	</a:t>
            </a:r>
            <a:r>
              <a:rPr sz="2000"/>
              <a:t>	provide for summative evaluation by teacher, students, peers, and/or others</a:t>
            </a:r>
            <a:endParaRPr sz="2000"/>
          </a:p>
          <a:p>
            <a:pPr lvl="0">
              <a:lnSpc>
                <a:spcPct val="80000"/>
              </a:lnSpc>
              <a:spcBef>
                <a:spcPts val="400"/>
              </a:spcBef>
              <a:buSzTx/>
              <a:buNone/>
              <a:defRPr sz="1800"/>
            </a:pPr>
            <a:r>
              <a:rPr sz="2000" u="sng"/>
              <a:t>	</a:t>
            </a:r>
            <a:r>
              <a:rPr sz="2000"/>
              <a:t>	involve and inform parents as appropriate</a:t>
            </a:r>
            <a:endParaRPr sz="2000"/>
          </a:p>
          <a:p>
            <a:pPr lvl="0">
              <a:lnSpc>
                <a:spcPct val="80000"/>
              </a:lnSpc>
              <a:spcBef>
                <a:spcPts val="400"/>
              </a:spcBef>
              <a:buSzTx/>
              <a:buNone/>
              <a:defRPr sz="1800"/>
            </a:pPr>
            <a:r>
              <a:rPr sz="2000"/>
              <a:t> </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body" idx="1"/>
          </p:nvPr>
        </p:nvSpPr>
        <p:spPr>
          <a:xfrm>
            <a:off x="457200" y="457199"/>
            <a:ext cx="8229600" cy="5668965"/>
          </a:xfrm>
          <a:prstGeom prst="rect">
            <a:avLst/>
          </a:prstGeom>
        </p:spPr>
        <p:txBody>
          <a:bodyPr/>
          <a:lstStyle/>
          <a:p>
            <a:pPr lvl="0" marL="339470" indent="-339470" defTabSz="452627">
              <a:lnSpc>
                <a:spcPct val="90000"/>
              </a:lnSpc>
              <a:spcBef>
                <a:spcPts val="600"/>
              </a:spcBef>
              <a:buSzTx/>
              <a:buNone/>
              <a:defRPr sz="1800"/>
            </a:pPr>
            <a:r>
              <a:rPr sz="2871"/>
              <a:t>7.  I’ve also thought about…</a:t>
            </a:r>
            <a:endParaRPr sz="2871"/>
          </a:p>
          <a:p>
            <a:pPr lvl="0" marL="339470" indent="-339470" defTabSz="452627">
              <a:lnSpc>
                <a:spcPct val="90000"/>
              </a:lnSpc>
              <a:spcBef>
                <a:spcPts val="600"/>
              </a:spcBef>
              <a:buSzTx/>
              <a:buNone/>
              <a:defRPr sz="1800"/>
            </a:pPr>
            <a:r>
              <a:rPr sz="2871"/>
              <a:t> </a:t>
            </a:r>
            <a:endParaRPr sz="2871"/>
          </a:p>
          <a:p>
            <a:pPr lvl="0" marL="339470" indent="-339470" defTabSz="452627">
              <a:lnSpc>
                <a:spcPct val="90000"/>
              </a:lnSpc>
              <a:spcBef>
                <a:spcPts val="600"/>
              </a:spcBef>
              <a:buSzTx/>
              <a:buNone/>
              <a:defRPr sz="1800"/>
            </a:pPr>
            <a:r>
              <a:rPr sz="2871" u="sng"/>
              <a:t>	</a:t>
            </a:r>
            <a:r>
              <a:rPr sz="2871"/>
              <a:t>	instructional strategies like learning contracts, centers, interest groups, compacting, etc. to </a:t>
            </a:r>
            <a:br>
              <a:rPr sz="2871"/>
            </a:br>
            <a:r>
              <a:rPr sz="2871"/>
              <a:t>   vary learning options</a:t>
            </a:r>
            <a:endParaRPr sz="2871"/>
          </a:p>
          <a:p>
            <a:pPr lvl="0" marL="339470" indent="-339470" defTabSz="452627">
              <a:lnSpc>
                <a:spcPct val="90000"/>
              </a:lnSpc>
              <a:spcBef>
                <a:spcPts val="600"/>
              </a:spcBef>
              <a:buSzTx/>
              <a:buNone/>
              <a:defRPr sz="1800"/>
            </a:pPr>
            <a:r>
              <a:rPr sz="2871" u="sng"/>
              <a:t>	</a:t>
            </a:r>
            <a:r>
              <a:rPr sz="2871"/>
              <a:t>	small groups for re-teaching and extension activities</a:t>
            </a:r>
            <a:endParaRPr sz="2871"/>
          </a:p>
          <a:p>
            <a:pPr lvl="0" marL="339470" indent="-339470" defTabSz="452627">
              <a:lnSpc>
                <a:spcPct val="90000"/>
              </a:lnSpc>
              <a:spcBef>
                <a:spcPts val="600"/>
              </a:spcBef>
              <a:buSzTx/>
              <a:buNone/>
              <a:defRPr sz="1800"/>
            </a:pPr>
            <a:r>
              <a:rPr sz="2871" u="sng"/>
              <a:t>	</a:t>
            </a:r>
            <a:r>
              <a:rPr sz="2871"/>
              <a:t>	sampling students to assess understanding, group processes, and production needs</a:t>
            </a:r>
            <a:endParaRPr sz="2871"/>
          </a:p>
          <a:p>
            <a:pPr lvl="0" marL="339470" indent="-339470" defTabSz="452627">
              <a:lnSpc>
                <a:spcPct val="90000"/>
              </a:lnSpc>
              <a:spcBef>
                <a:spcPts val="600"/>
              </a:spcBef>
              <a:buSzTx/>
              <a:buNone/>
              <a:defRPr sz="1800"/>
            </a:pPr>
            <a:r>
              <a:rPr sz="2871" u="sng"/>
              <a:t>	</a:t>
            </a:r>
            <a:r>
              <a:rPr sz="2871"/>
              <a:t>	meaningful tasks for reinforcement, extension, and exploration when students complete </a:t>
            </a:r>
            <a:br>
              <a:rPr sz="2871"/>
            </a:br>
            <a:r>
              <a:rPr sz="2871"/>
              <a:t>   required work (anchor activities)</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xfrm>
            <a:off x="1081880" y="4800600"/>
            <a:ext cx="7223919" cy="1325563"/>
          </a:xfrm>
          <a:prstGeom prst="rect">
            <a:avLst/>
          </a:prstGeom>
        </p:spPr>
        <p:txBody>
          <a:bodyPr/>
          <a:lstStyle/>
          <a:p>
            <a:pPr lvl="0">
              <a:defRPr sz="1800"/>
            </a:pPr>
            <a:r>
              <a:rPr b="1" sz="1600">
                <a:solidFill>
                  <a:srgbClr val="FF6600"/>
                </a:solidFill>
              </a:rPr>
              <a:t>The biggest mistake of past centuries in teaching has been to treat all children as if they were variants of the same individual, and thus to feel justified in teaching them the same subjects in the same ways.</a:t>
            </a:r>
            <a:br>
              <a:rPr b="1" sz="1600">
                <a:solidFill>
                  <a:srgbClr val="FF6600"/>
                </a:solidFill>
              </a:rPr>
            </a:br>
            <a:r>
              <a:rPr sz="1600"/>
              <a:t> </a:t>
            </a:r>
            <a:br>
              <a:rPr sz="1600"/>
            </a:br>
            <a:r>
              <a:rPr i="1" sz="1600"/>
              <a:t>- Howard Gardner (1994, Phi Delta Kappan)</a:t>
            </a:r>
          </a:p>
        </p:txBody>
      </p:sp>
      <p:pic>
        <p:nvPicPr>
          <p:cNvPr id="54" name="image2.jpg" descr="CenterOpen.jpg"/>
          <p:cNvPicPr/>
          <p:nvPr/>
        </p:nvPicPr>
        <p:blipFill>
          <a:blip r:embed="rId2">
            <a:extLst/>
          </a:blip>
          <a:stretch>
            <a:fillRect/>
          </a:stretch>
        </p:blipFill>
        <p:spPr>
          <a:xfrm>
            <a:off x="1081879" y="1066800"/>
            <a:ext cx="3253582" cy="3253581"/>
          </a:xfrm>
          <a:prstGeom prst="rect">
            <a:avLst/>
          </a:prstGeom>
          <a:ln w="12700">
            <a:miter lim="400000"/>
          </a:ln>
        </p:spPr>
      </p:pic>
      <p:pic>
        <p:nvPicPr>
          <p:cNvPr id="55" name="image3.jpg" descr=":wordle.jpg"/>
          <p:cNvPicPr/>
          <p:nvPr/>
        </p:nvPicPr>
        <p:blipFill>
          <a:blip r:embed="rId3">
            <a:extLst/>
          </a:blip>
          <a:stretch>
            <a:fillRect/>
          </a:stretch>
        </p:blipFill>
        <p:spPr>
          <a:xfrm>
            <a:off x="4923363" y="1962312"/>
            <a:ext cx="3382437" cy="1866576"/>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xfrm>
            <a:off x="457200" y="274638"/>
            <a:ext cx="8229600" cy="1782761"/>
          </a:xfrm>
          <a:prstGeom prst="rect">
            <a:avLst/>
          </a:prstGeom>
        </p:spPr>
        <p:txBody>
          <a:bodyPr/>
          <a:lstStyle/>
          <a:p>
            <a:pPr lvl="0" defTabSz="448055">
              <a:defRPr sz="1800"/>
            </a:pPr>
            <a:r>
              <a:rPr b="1" sz="3822"/>
              <a:t>What are the different needs </a:t>
            </a:r>
            <a:br>
              <a:rPr b="1" sz="3822"/>
            </a:br>
            <a:r>
              <a:rPr b="1" sz="3822"/>
              <a:t>in our classrooms?</a:t>
            </a:r>
            <a:br>
              <a:rPr b="1" sz="3822"/>
            </a:br>
          </a:p>
        </p:txBody>
      </p:sp>
      <p:sp>
        <p:nvSpPr>
          <p:cNvPr id="58" name="Shape 58"/>
          <p:cNvSpPr/>
          <p:nvPr>
            <p:ph type="body" idx="1"/>
          </p:nvPr>
        </p:nvSpPr>
        <p:spPr>
          <a:xfrm>
            <a:off x="228600" y="2362200"/>
            <a:ext cx="8686800" cy="3763963"/>
          </a:xfrm>
          <a:prstGeom prst="rect">
            <a:avLst/>
          </a:prstGeom>
        </p:spPr>
        <p:txBody>
          <a:bodyPr/>
          <a:lstStyle/>
          <a:p>
            <a:pPr lvl="0">
              <a:lnSpc>
                <a:spcPct val="80000"/>
              </a:lnSpc>
              <a:spcBef>
                <a:spcPts val="600"/>
              </a:spcBef>
              <a:buSzTx/>
              <a:buNone/>
              <a:defRPr sz="1800"/>
            </a:pPr>
            <a:r>
              <a:rPr sz="2700"/>
              <a:t>    1.  Ability levels and readiness</a:t>
            </a:r>
            <a:endParaRPr sz="2700"/>
          </a:p>
          <a:p>
            <a:pPr lvl="0">
              <a:lnSpc>
                <a:spcPct val="80000"/>
              </a:lnSpc>
              <a:spcBef>
                <a:spcPts val="600"/>
              </a:spcBef>
              <a:buSzTx/>
              <a:buNone/>
              <a:defRPr sz="1800"/>
            </a:pPr>
            <a:r>
              <a:rPr sz="2700"/>
              <a:t>    2.  Learning styles and multiple intelligences</a:t>
            </a:r>
            <a:endParaRPr sz="2700"/>
          </a:p>
          <a:p>
            <a:pPr lvl="0">
              <a:lnSpc>
                <a:spcPct val="80000"/>
              </a:lnSpc>
              <a:spcBef>
                <a:spcPts val="600"/>
              </a:spcBef>
              <a:buSzTx/>
              <a:buNone/>
              <a:defRPr sz="1800"/>
            </a:pPr>
            <a:r>
              <a:rPr sz="2700"/>
              <a:t>    3.  Prior experiences and individual interests</a:t>
            </a:r>
            <a:endParaRPr sz="2700"/>
          </a:p>
          <a:p>
            <a:pPr lvl="0">
              <a:lnSpc>
                <a:spcPct val="80000"/>
              </a:lnSpc>
              <a:spcBef>
                <a:spcPts val="600"/>
              </a:spcBef>
              <a:buSzTx/>
              <a:buNone/>
              <a:defRPr sz="1800"/>
            </a:pPr>
            <a:endParaRPr sz="2700"/>
          </a:p>
          <a:p>
            <a:pPr lvl="0">
              <a:lnSpc>
                <a:spcPct val="80000"/>
              </a:lnSpc>
              <a:spcBef>
                <a:spcPts val="600"/>
              </a:spcBef>
              <a:buSzTx/>
              <a:buNone/>
              <a:defRPr sz="1800"/>
            </a:pPr>
            <a:r>
              <a:rPr i="1" sz="2700"/>
              <a:t>- In the diverse population of students, we often can identify these different needs from students who are EAL learners, have special needs and embrace a variety of cultural, religious and gender values.   </a:t>
            </a:r>
            <a:endParaRPr sz="2700"/>
          </a:p>
          <a:p>
            <a:pPr lvl="0">
              <a:lnSpc>
                <a:spcPct val="80000"/>
              </a:lnSpc>
              <a:spcBef>
                <a:spcPts val="600"/>
              </a:spcBef>
              <a:buSzTx/>
              <a:buNone/>
              <a:defRPr sz="1800"/>
            </a:pPr>
            <a:r>
              <a:rPr sz="2700"/>
              <a:t>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xfrm>
            <a:off x="457200" y="274638"/>
            <a:ext cx="8229600" cy="1143001"/>
          </a:xfrm>
          <a:prstGeom prst="rect">
            <a:avLst/>
          </a:prstGeom>
        </p:spPr>
        <p:txBody>
          <a:bodyPr/>
          <a:lstStyle>
            <a:lvl1pPr>
              <a:defRPr b="1"/>
            </a:lvl1pPr>
          </a:lstStyle>
          <a:p>
            <a:pPr lvl="0">
              <a:defRPr b="0" sz="1800"/>
            </a:pPr>
            <a:r>
              <a:rPr b="1" sz="4400"/>
              <a:t>Ability Levels and Readiness</a:t>
            </a:r>
          </a:p>
        </p:txBody>
      </p:sp>
      <p:pic>
        <p:nvPicPr>
          <p:cNvPr id="61" name="image4.jpg" descr="blooms-taxonomy.jpg"/>
          <p:cNvPicPr/>
          <p:nvPr/>
        </p:nvPicPr>
        <p:blipFill>
          <a:blip r:embed="rId2">
            <a:extLst/>
          </a:blip>
          <a:stretch>
            <a:fillRect/>
          </a:stretch>
        </p:blipFill>
        <p:spPr>
          <a:xfrm>
            <a:off x="2819400" y="1417637"/>
            <a:ext cx="3886200" cy="2321101"/>
          </a:xfrm>
          <a:prstGeom prst="rect">
            <a:avLst/>
          </a:prstGeom>
          <a:ln w="12700">
            <a:miter lim="400000"/>
          </a:ln>
        </p:spPr>
      </p:pic>
      <p:sp>
        <p:nvSpPr>
          <p:cNvPr id="62" name="Shape 62"/>
          <p:cNvSpPr/>
          <p:nvPr/>
        </p:nvSpPr>
        <p:spPr>
          <a:xfrm>
            <a:off x="457200" y="4114800"/>
            <a:ext cx="8229600" cy="2428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000"/>
              <a:t>According to the Bloom’s Taxonomy, students can go into three groups to work on various levels of thinking:  </a:t>
            </a:r>
            <a:br>
              <a:rPr sz="2000"/>
            </a:br>
            <a:r>
              <a:rPr sz="2000"/>
              <a:t>      (1)  Knowledge and Understanding, </a:t>
            </a:r>
            <a:br>
              <a:rPr sz="2000"/>
            </a:br>
            <a:r>
              <a:rPr sz="2000"/>
              <a:t>      (2)  Application and Analysis, and </a:t>
            </a:r>
            <a:br>
              <a:rPr sz="2000"/>
            </a:br>
            <a:r>
              <a:rPr sz="2000"/>
              <a:t>      (3)  Synthesis and Evaluation.</a:t>
            </a:r>
            <a:endParaRPr sz="2000"/>
          </a:p>
          <a:p>
            <a:pPr lvl="0"/>
            <a:r>
              <a:rPr sz="2000"/>
              <a:t> </a:t>
            </a:r>
            <a:br>
              <a:rPr sz="2000"/>
            </a:br>
            <a:r>
              <a:rPr sz="2000"/>
              <a:t>Teachers can ‘fill in the gaps’ for the readiness of learning by all students.</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xfrm>
            <a:off x="457200" y="274638"/>
            <a:ext cx="8229600" cy="1143001"/>
          </a:xfrm>
          <a:prstGeom prst="rect">
            <a:avLst/>
          </a:prstGeom>
        </p:spPr>
        <p:txBody>
          <a:bodyPr/>
          <a:lstStyle/>
          <a:p>
            <a:pPr lvl="0" defTabSz="416052">
              <a:defRPr sz="1800"/>
            </a:pPr>
            <a:r>
              <a:rPr b="1" sz="3549"/>
              <a:t>Multiple Intelligences </a:t>
            </a:r>
            <a:br>
              <a:rPr b="1" sz="3549"/>
            </a:br>
            <a:r>
              <a:rPr b="1" sz="3549"/>
              <a:t>and Learning Style</a:t>
            </a:r>
          </a:p>
        </p:txBody>
      </p:sp>
      <p:sp>
        <p:nvSpPr>
          <p:cNvPr id="65" name="Shape 65"/>
          <p:cNvSpPr/>
          <p:nvPr>
            <p:ph type="body" idx="1"/>
          </p:nvPr>
        </p:nvSpPr>
        <p:spPr>
          <a:xfrm>
            <a:off x="1828800" y="1600200"/>
            <a:ext cx="6172200" cy="4525963"/>
          </a:xfrm>
          <a:prstGeom prst="rect">
            <a:avLst/>
          </a:prstGeom>
        </p:spPr>
        <p:txBody>
          <a:bodyPr/>
          <a:lstStyle/>
          <a:p>
            <a:pPr lvl="0" marL="514350" indent="-514350">
              <a:spcBef>
                <a:spcPts val="600"/>
              </a:spcBef>
              <a:buFontTx/>
              <a:buAutoNum type="arabicPeriod" startAt="1"/>
              <a:defRPr sz="1800"/>
            </a:pPr>
            <a:r>
              <a:rPr sz="2900"/>
              <a:t>Linguistic intelligence</a:t>
            </a:r>
            <a:endParaRPr sz="2900"/>
          </a:p>
          <a:p>
            <a:pPr lvl="0" marL="514350" indent="-514350">
              <a:spcBef>
                <a:spcPts val="600"/>
              </a:spcBef>
              <a:buFontTx/>
              <a:buAutoNum type="arabicPeriod" startAt="1"/>
              <a:defRPr sz="1800"/>
            </a:pPr>
            <a:r>
              <a:rPr sz="2900"/>
              <a:t>Logical-mathematical intelligence</a:t>
            </a:r>
            <a:endParaRPr sz="2900"/>
          </a:p>
          <a:p>
            <a:pPr lvl="0" marL="514350" indent="-514350">
              <a:spcBef>
                <a:spcPts val="600"/>
              </a:spcBef>
              <a:buFontTx/>
              <a:buAutoNum type="arabicPeriod" startAt="1"/>
              <a:defRPr sz="1800"/>
            </a:pPr>
            <a:r>
              <a:rPr sz="2900"/>
              <a:t>Spatial intelligence</a:t>
            </a:r>
            <a:endParaRPr sz="2900"/>
          </a:p>
          <a:p>
            <a:pPr lvl="0" marL="514350" indent="-514350">
              <a:spcBef>
                <a:spcPts val="600"/>
              </a:spcBef>
              <a:buFontTx/>
              <a:buAutoNum type="arabicPeriod" startAt="1"/>
              <a:defRPr sz="1800"/>
            </a:pPr>
            <a:r>
              <a:rPr sz="2900"/>
              <a:t>Bodily-kinesthetic intelligence</a:t>
            </a:r>
            <a:endParaRPr sz="2900"/>
          </a:p>
          <a:p>
            <a:pPr lvl="0" marL="514350" indent="-514350">
              <a:spcBef>
                <a:spcPts val="600"/>
              </a:spcBef>
              <a:buFontTx/>
              <a:buAutoNum type="arabicPeriod" startAt="1"/>
              <a:defRPr sz="1800"/>
            </a:pPr>
            <a:r>
              <a:rPr sz="2900"/>
              <a:t>Musical intelligence</a:t>
            </a:r>
            <a:endParaRPr sz="2900"/>
          </a:p>
          <a:p>
            <a:pPr lvl="0" marL="514350" indent="-514350">
              <a:spcBef>
                <a:spcPts val="600"/>
              </a:spcBef>
              <a:buFontTx/>
              <a:buAutoNum type="arabicPeriod" startAt="1"/>
              <a:defRPr sz="1800"/>
            </a:pPr>
            <a:r>
              <a:rPr sz="2900"/>
              <a:t>Interpersonal intelligence</a:t>
            </a:r>
            <a:endParaRPr sz="2900"/>
          </a:p>
          <a:p>
            <a:pPr lvl="0" marL="514350" indent="-514350">
              <a:spcBef>
                <a:spcPts val="600"/>
              </a:spcBef>
              <a:buFontTx/>
              <a:buAutoNum type="arabicPeriod" startAt="1"/>
              <a:defRPr sz="1800"/>
            </a:pPr>
            <a:r>
              <a:rPr sz="2900"/>
              <a:t>Intrapersonal intelligence</a:t>
            </a:r>
            <a:endParaRPr sz="2900"/>
          </a:p>
          <a:p>
            <a:pPr lvl="0" marL="514350" indent="-514350">
              <a:spcBef>
                <a:spcPts val="600"/>
              </a:spcBef>
              <a:buFontTx/>
              <a:buAutoNum type="arabicPeriod" startAt="1"/>
              <a:defRPr sz="1800"/>
            </a:pPr>
            <a:r>
              <a:rPr sz="2900"/>
              <a:t>Naturalist intelligence    </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xfrm>
            <a:off x="457200" y="274638"/>
            <a:ext cx="8229600" cy="1143001"/>
          </a:xfrm>
          <a:prstGeom prst="rect">
            <a:avLst/>
          </a:prstGeom>
        </p:spPr>
        <p:txBody>
          <a:bodyPr/>
          <a:lstStyle>
            <a:lvl1pPr>
              <a:defRPr b="1"/>
            </a:lvl1pPr>
          </a:lstStyle>
          <a:p>
            <a:pPr lvl="0">
              <a:defRPr b="0" sz="1800"/>
            </a:pPr>
            <a:r>
              <a:rPr b="1" sz="4400"/>
              <a:t>Individual Interests</a:t>
            </a:r>
          </a:p>
        </p:txBody>
      </p:sp>
      <p:sp>
        <p:nvSpPr>
          <p:cNvPr id="68" name="Shape 68"/>
          <p:cNvSpPr/>
          <p:nvPr>
            <p:ph type="body" idx="1"/>
          </p:nvPr>
        </p:nvSpPr>
        <p:spPr>
          <a:xfrm>
            <a:off x="457200" y="1600200"/>
            <a:ext cx="8229600" cy="4525963"/>
          </a:xfrm>
          <a:prstGeom prst="rect">
            <a:avLst/>
          </a:prstGeom>
        </p:spPr>
        <p:txBody>
          <a:bodyPr/>
          <a:lstStyle/>
          <a:p>
            <a:pPr lvl="0">
              <a:spcBef>
                <a:spcPts val="900"/>
              </a:spcBef>
              <a:buSzTx/>
              <a:buNone/>
              <a:defRPr sz="1800"/>
            </a:pPr>
            <a:r>
              <a:rPr i="1" sz="4000"/>
              <a:t>              Offer </a:t>
            </a:r>
            <a:r>
              <a:rPr i="1" sz="4000" u="sng"/>
              <a:t>choices</a:t>
            </a:r>
            <a:r>
              <a:rPr i="1" sz="4000"/>
              <a:t> to students!</a:t>
            </a:r>
            <a:endParaRPr i="1" sz="4000"/>
          </a:p>
          <a:p>
            <a:pPr lvl="0">
              <a:buSzTx/>
              <a:buNone/>
              <a:defRPr sz="1800"/>
            </a:pPr>
            <a:r>
              <a:rPr sz="3200"/>
              <a:t>Examples:</a:t>
            </a:r>
            <a:endParaRPr sz="3200"/>
          </a:p>
          <a:p>
            <a:pPr lvl="0">
              <a:buSzTx/>
              <a:buNone/>
              <a:defRPr sz="1800"/>
            </a:pPr>
            <a:r>
              <a:rPr sz="3200"/>
              <a:t> 1.  Reading - fantasy novels vs. encyclopedia</a:t>
            </a:r>
            <a:endParaRPr sz="3200"/>
          </a:p>
          <a:p>
            <a:pPr lvl="0" marL="514350" indent="-514350">
              <a:buFontTx/>
              <a:buAutoNum type="arabicPeriod" startAt="2"/>
              <a:defRPr sz="1800"/>
            </a:pPr>
            <a:r>
              <a:rPr sz="3200"/>
              <a:t>Numeracy</a:t>
            </a:r>
            <a:endParaRPr sz="3200"/>
          </a:p>
          <a:p>
            <a:pPr lvl="0" marL="514350" indent="-514350">
              <a:buSzTx/>
              <a:buNone/>
              <a:defRPr sz="1800"/>
            </a:pPr>
            <a:r>
              <a:rPr sz="3200"/>
              <a:t>    - base ten blocks vs. virtual manipulatives</a:t>
            </a:r>
            <a:endParaRPr sz="3200"/>
          </a:p>
          <a:p>
            <a:pPr lvl="0" marL="514350" indent="-514350">
              <a:buSzTx/>
              <a:buNone/>
              <a:defRPr sz="1800"/>
            </a:pPr>
            <a:r>
              <a:rPr sz="3200"/>
              <a:t>3.  PE - soccer vs. hockey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457200" y="274638"/>
            <a:ext cx="8229600" cy="1143001"/>
          </a:xfrm>
          <a:prstGeom prst="rect">
            <a:avLst/>
          </a:prstGeom>
        </p:spPr>
        <p:txBody>
          <a:bodyPr/>
          <a:lstStyle>
            <a:lvl1pPr>
              <a:defRPr b="1"/>
            </a:lvl1pPr>
          </a:lstStyle>
          <a:p>
            <a:pPr lvl="0">
              <a:defRPr b="0" sz="1800"/>
            </a:pPr>
            <a:r>
              <a:rPr b="1" sz="4400"/>
              <a:t>How to do it?</a:t>
            </a:r>
          </a:p>
        </p:txBody>
      </p:sp>
      <p:sp>
        <p:nvSpPr>
          <p:cNvPr id="71" name="Shape 71"/>
          <p:cNvSpPr/>
          <p:nvPr>
            <p:ph type="body" idx="1"/>
          </p:nvPr>
        </p:nvSpPr>
        <p:spPr>
          <a:xfrm>
            <a:off x="457200" y="1600200"/>
            <a:ext cx="8229600" cy="4525963"/>
          </a:xfrm>
          <a:prstGeom prst="rect">
            <a:avLst/>
          </a:prstGeom>
        </p:spPr>
        <p:txBody>
          <a:bodyPr/>
          <a:lstStyle/>
          <a:p>
            <a:pPr lvl="0">
              <a:buSzTx/>
              <a:buNone/>
              <a:defRPr sz="1800"/>
            </a:pPr>
            <a:r>
              <a:rPr sz="3200"/>
              <a:t>1. Readiness and Ability:  ‘fill in the gaps’</a:t>
            </a:r>
            <a:endParaRPr sz="3200"/>
          </a:p>
          <a:p>
            <a:pPr lvl="0">
              <a:buSzTx/>
              <a:buNone/>
              <a:defRPr sz="1800"/>
            </a:pPr>
            <a:r>
              <a:rPr sz="3200"/>
              <a:t>2.  Learning Style: Multi-intelligence grouping</a:t>
            </a:r>
            <a:endParaRPr sz="3200"/>
          </a:p>
          <a:p>
            <a:pPr lvl="0" marL="514350" indent="-514350">
              <a:buFontTx/>
              <a:buAutoNum type="arabicPeriod" startAt="3"/>
              <a:defRPr sz="1800"/>
            </a:pPr>
            <a:r>
              <a:rPr sz="3200"/>
              <a:t>Interests:  Offer choices for students to complete their tasks with a variety of topics &amp; learning styles</a:t>
            </a:r>
            <a:br>
              <a:rPr sz="3200"/>
            </a:br>
            <a:endParaRPr sz="3200"/>
          </a:p>
          <a:p>
            <a:pPr lvl="0" marL="514350" indent="-514350">
              <a:buSzTx/>
              <a:buNone/>
              <a:defRPr sz="1800"/>
            </a:pPr>
            <a:r>
              <a:rPr sz="3200"/>
              <a:t>                                 Be FLEXIBLE!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p:nvPr>
        </p:nvSpPr>
        <p:spPr>
          <a:xfrm>
            <a:off x="457200" y="274638"/>
            <a:ext cx="8229600" cy="1143001"/>
          </a:xfrm>
          <a:prstGeom prst="rect">
            <a:avLst/>
          </a:prstGeom>
        </p:spPr>
        <p:txBody>
          <a:bodyPr/>
          <a:lstStyle>
            <a:lvl1pPr>
              <a:defRPr b="1" sz="4000"/>
            </a:lvl1pPr>
          </a:lstStyle>
          <a:p>
            <a:pPr lvl="0">
              <a:defRPr b="0" sz="1800"/>
            </a:pPr>
            <a:r>
              <a:rPr b="1" sz="4000"/>
              <a:t>My Practicum Class</a:t>
            </a:r>
          </a:p>
        </p:txBody>
      </p:sp>
      <p:sp>
        <p:nvSpPr>
          <p:cNvPr id="74" name="Shape 74"/>
          <p:cNvSpPr/>
          <p:nvPr>
            <p:ph type="body" idx="1"/>
          </p:nvPr>
        </p:nvSpPr>
        <p:spPr>
          <a:xfrm>
            <a:off x="228600" y="1600200"/>
            <a:ext cx="8686800" cy="4708525"/>
          </a:xfrm>
          <a:prstGeom prst="rect">
            <a:avLst/>
          </a:prstGeom>
        </p:spPr>
        <p:txBody>
          <a:bodyPr/>
          <a:lstStyle/>
          <a:p>
            <a:pPr lvl="0">
              <a:spcBef>
                <a:spcPts val="600"/>
              </a:spcBef>
              <a:buSzTx/>
              <a:buNone/>
              <a:defRPr sz="1800"/>
            </a:pPr>
            <a:endParaRPr sz="2900"/>
          </a:p>
          <a:p>
            <a:pPr lvl="0">
              <a:spcBef>
                <a:spcPts val="600"/>
              </a:spcBef>
              <a:defRPr sz="1800"/>
            </a:pPr>
            <a:r>
              <a:rPr sz="2900"/>
              <a:t>Active participation of students</a:t>
            </a:r>
            <a:endParaRPr sz="2900"/>
          </a:p>
          <a:p>
            <a:pPr lvl="0">
              <a:spcBef>
                <a:spcPts val="600"/>
              </a:spcBef>
              <a:defRPr sz="1800"/>
            </a:pPr>
            <a:r>
              <a:rPr sz="2900"/>
              <a:t>People learn in a variety of ways and different rates</a:t>
            </a:r>
            <a:endParaRPr sz="2900"/>
          </a:p>
          <a:p>
            <a:pPr lvl="0">
              <a:spcBef>
                <a:spcPts val="600"/>
              </a:spcBef>
              <a:defRPr sz="1800"/>
            </a:pPr>
            <a:r>
              <a:rPr sz="2900"/>
              <a:t>Processes of learning as an individual and groups</a:t>
            </a:r>
            <a:endParaRPr sz="2900"/>
          </a:p>
          <a:p>
            <a:pPr lvl="0">
              <a:spcBef>
                <a:spcPts val="600"/>
              </a:spcBef>
              <a:buSzTx/>
              <a:buNone/>
              <a:defRPr sz="1800"/>
            </a:pPr>
            <a:endParaRPr sz="2900"/>
          </a:p>
          <a:p>
            <a:pPr lvl="0">
              <a:spcBef>
                <a:spcPts val="600"/>
              </a:spcBef>
              <a:buSzTx/>
              <a:buNone/>
              <a:defRPr sz="1800"/>
            </a:pPr>
            <a:r>
              <a:rPr sz="2900"/>
              <a:t>Grades 3-4:  Reading, Writing and Math</a:t>
            </a:r>
            <a:endParaRPr sz="2900"/>
          </a:p>
          <a:p>
            <a:pPr lvl="0">
              <a:spcBef>
                <a:spcPts val="600"/>
              </a:spcBef>
              <a:buFontTx/>
              <a:buChar char="-"/>
              <a:defRPr sz="1800"/>
            </a:pPr>
            <a:r>
              <a:rPr sz="2900"/>
              <a:t>Tiered by abilities, learning styles and interest </a:t>
            </a:r>
            <a:endParaRPr sz="2900"/>
          </a:p>
          <a:p>
            <a:pPr lvl="0">
              <a:spcBef>
                <a:spcPts val="600"/>
              </a:spcBef>
              <a:buSzTx/>
              <a:buNone/>
              <a:defRPr sz="1800"/>
            </a:pPr>
            <a:r>
              <a:rPr sz="2900"/>
              <a:t>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457200" y="274638"/>
            <a:ext cx="8229600" cy="1143001"/>
          </a:xfrm>
          <a:prstGeom prst="rect">
            <a:avLst/>
          </a:prstGeom>
        </p:spPr>
        <p:txBody>
          <a:bodyPr/>
          <a:lstStyle>
            <a:lvl1pPr>
              <a:defRPr b="1"/>
            </a:lvl1pPr>
          </a:lstStyle>
          <a:p>
            <a:pPr lvl="0">
              <a:defRPr b="0" sz="1800"/>
            </a:pPr>
            <a:r>
              <a:rPr b="1" sz="4400"/>
              <a:t>Other Perspectives</a:t>
            </a:r>
          </a:p>
        </p:txBody>
      </p:sp>
      <p:sp>
        <p:nvSpPr>
          <p:cNvPr id="77" name="Shape 77"/>
          <p:cNvSpPr/>
          <p:nvPr>
            <p:ph type="body" idx="1"/>
          </p:nvPr>
        </p:nvSpPr>
        <p:spPr>
          <a:xfrm>
            <a:off x="457200" y="1600200"/>
            <a:ext cx="8229600" cy="4525963"/>
          </a:xfrm>
          <a:prstGeom prst="rect">
            <a:avLst/>
          </a:prstGeom>
        </p:spPr>
        <p:txBody>
          <a:bodyPr/>
          <a:lstStyle/>
          <a:p>
            <a:pPr lvl="0">
              <a:lnSpc>
                <a:spcPct val="90000"/>
              </a:lnSpc>
              <a:spcBef>
                <a:spcPts val="600"/>
              </a:spcBef>
              <a:buSzTx/>
              <a:buNone/>
              <a:defRPr sz="1800"/>
            </a:pPr>
            <a:r>
              <a:rPr sz="2900"/>
              <a:t>Landrum and McDuffie (2010)</a:t>
            </a:r>
            <a:endParaRPr sz="2900"/>
          </a:p>
          <a:p>
            <a:pPr lvl="0">
              <a:lnSpc>
                <a:spcPct val="90000"/>
              </a:lnSpc>
              <a:spcBef>
                <a:spcPts val="600"/>
              </a:spcBef>
              <a:buFontTx/>
              <a:buChar char="-"/>
              <a:defRPr sz="1800"/>
            </a:pPr>
            <a:r>
              <a:rPr sz="2900"/>
              <a:t>Students benefit most from open-ended strategies by constructing positive learning experiences, not by differentiating learning styles.</a:t>
            </a:r>
            <a:endParaRPr sz="2900"/>
          </a:p>
          <a:p>
            <a:pPr lvl="0">
              <a:lnSpc>
                <a:spcPct val="90000"/>
              </a:lnSpc>
              <a:spcBef>
                <a:spcPts val="600"/>
              </a:spcBef>
              <a:buSzTx/>
              <a:buNone/>
              <a:defRPr sz="1800"/>
            </a:pPr>
            <a:endParaRPr sz="2900"/>
          </a:p>
          <a:p>
            <a:pPr lvl="0">
              <a:lnSpc>
                <a:spcPct val="90000"/>
              </a:lnSpc>
              <a:spcBef>
                <a:spcPts val="600"/>
              </a:spcBef>
              <a:buSzTx/>
              <a:buNone/>
              <a:defRPr sz="1800"/>
            </a:pPr>
            <a:r>
              <a:rPr sz="2900"/>
              <a:t>Walker-Dalhouse et al. (2009)</a:t>
            </a:r>
            <a:endParaRPr sz="2900"/>
          </a:p>
          <a:p>
            <a:pPr lvl="0">
              <a:lnSpc>
                <a:spcPct val="90000"/>
              </a:lnSpc>
              <a:spcBef>
                <a:spcPts val="600"/>
              </a:spcBef>
              <a:buSzTx/>
              <a:buNone/>
              <a:defRPr sz="1800"/>
            </a:pPr>
            <a:r>
              <a:rPr sz="2900"/>
              <a:t>- Students feel empowered that they can do a better job in a direction guided, but not directly taught by their teachers</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