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67" r:id="rId4"/>
    <p:sldId id="257" r:id="rId5"/>
    <p:sldId id="259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3"/>
    <p:restoredTop sz="94598"/>
  </p:normalViewPr>
  <p:slideViewPr>
    <p:cSldViewPr snapToGrid="0" snapToObjects="1">
      <p:cViewPr>
        <p:scale>
          <a:sx n="134" d="100"/>
          <a:sy n="134" d="100"/>
        </p:scale>
        <p:origin x="6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06E4-1126-A340-B26E-EE42E40D95C8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271E-4EAC-924D-8402-70AD82D4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271E-4EAC-924D-8402-70AD82D49C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271E-4EAC-924D-8402-70AD82D49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6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837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>
            <a:lvl1pPr>
              <a:defRPr sz="3200"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 sz="2800">
                <a:latin typeface="Avenir Next" charset="0"/>
                <a:ea typeface="Avenir Next" charset="0"/>
                <a:cs typeface="Avenir Next" charset="0"/>
              </a:defRPr>
            </a:lvl2pPr>
            <a:lvl3pPr>
              <a:defRPr>
                <a:latin typeface="Avenir Next" charset="0"/>
                <a:ea typeface="Avenir Next" charset="0"/>
                <a:cs typeface="Avenir Next" charset="0"/>
              </a:defRPr>
            </a:lvl3pPr>
            <a:lvl4pPr>
              <a:defRPr>
                <a:latin typeface="Avenir Next" charset="0"/>
                <a:ea typeface="Avenir Next" charset="0"/>
                <a:cs typeface="Avenir Next" charset="0"/>
              </a:defRPr>
            </a:lvl4pPr>
            <a:lvl5pPr>
              <a:defRPr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latin typeface="Avenir Next" charset="0"/>
                <a:ea typeface="Avenir Next" charset="0"/>
                <a:cs typeface="Avenir Next" charset="0"/>
              </a:defRPr>
            </a:lvl2pPr>
            <a:lvl3pPr>
              <a:defRPr>
                <a:latin typeface="Avenir Next" charset="0"/>
                <a:ea typeface="Avenir Next" charset="0"/>
                <a:cs typeface="Avenir Next" charset="0"/>
              </a:defRPr>
            </a:lvl3pPr>
            <a:lvl4pPr>
              <a:defRPr>
                <a:latin typeface="Avenir Next" charset="0"/>
                <a:ea typeface="Avenir Next" charset="0"/>
                <a:cs typeface="Avenir Next" charset="0"/>
              </a:defRPr>
            </a:lvl4pPr>
            <a:lvl5pPr>
              <a:defRPr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latin typeface="Avenir Next" charset="0"/>
                <a:ea typeface="Avenir Next" charset="0"/>
                <a:cs typeface="Avenir Next" charset="0"/>
              </a:defRPr>
            </a:lvl2pPr>
            <a:lvl3pPr>
              <a:defRPr>
                <a:latin typeface="Avenir Next" charset="0"/>
                <a:ea typeface="Avenir Next" charset="0"/>
                <a:cs typeface="Avenir Next" charset="0"/>
              </a:defRPr>
            </a:lvl3pPr>
            <a:lvl4pPr>
              <a:defRPr>
                <a:latin typeface="Avenir Next" charset="0"/>
                <a:ea typeface="Avenir Next" charset="0"/>
                <a:cs typeface="Avenir Next" charset="0"/>
              </a:defRPr>
            </a:lvl4pPr>
            <a:lvl5pPr>
              <a:defRPr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4000"/>
            <a:ext cx="78867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7D0F-BE56-3D4A-A6A3-560890A9584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venir Next" charset="0"/>
          <a:ea typeface="Avenir Next" charset="0"/>
          <a:cs typeface="Avenir Nex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crates_Pio-Clementino_Inv314.jpg" TargetMode="External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commons.wikimedia.org/wiki/File:David_-_The_Death_of_Socrate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ixabay.com/en/justice-statue-dublin-ireland-62646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y-insect-close-macro-1429315/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s://commons.wikimedia.org/wiki/File:David_-_The_Death_of_Socrates.jpg" TargetMode="External"/><Relationship Id="rId6" Type="http://schemas.openxmlformats.org/officeDocument/2006/relationships/image" Target="../media/image6.jpeg"/><Relationship Id="rId7" Type="http://schemas.microsoft.com/office/2007/relationships/hdphoto" Target="../media/hdphoto1.wdp"/><Relationship Id="rId8" Type="http://schemas.openxmlformats.org/officeDocument/2006/relationships/image" Target="../media/image7.jpeg"/><Relationship Id="rId9" Type="http://schemas.openxmlformats.org/officeDocument/2006/relationships/hyperlink" Target="https://www.flickr.com/photos/derekskey/9135166134/" TargetMode="External"/><Relationship Id="rId10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commons.wikimedia.org/wiki/File:Epikouros_BM_184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ap_Macedonia_336_BC-en.svg" TargetMode="External"/><Relationship Id="rId4" Type="http://schemas.openxmlformats.org/officeDocument/2006/relationships/hyperlink" Target="https://creativecommons.org/licenses/by-sa/2.5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ed.en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File:MacedonEmpir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0" y="652699"/>
            <a:ext cx="4514608" cy="154432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rPr>
              <a:t>Plato, </a:t>
            </a:r>
            <a:r>
              <a:rPr lang="en-US" sz="5400" b="1" i="1" dirty="0" smtClean="0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rPr>
              <a:t>Apology</a:t>
            </a:r>
            <a:endParaRPr lang="en-US" sz="5400" b="1" i="1" dirty="0">
              <a:solidFill>
                <a:schemeClr val="accent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3050" y="2700522"/>
            <a:ext cx="4795112" cy="22473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PHIL 102, UBC</a:t>
            </a:r>
          </a:p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Christina Hendricks</a:t>
            </a:r>
          </a:p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Spring 2018</a:t>
            </a:r>
          </a:p>
          <a:p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506" y="5134679"/>
            <a:ext cx="396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3"/>
              </a:rPr>
              <a:t>Bust of Socrates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at the </a:t>
            </a:r>
            <a:r>
              <a:rPr lang="en-US" sz="1400" dirty="0" err="1" smtClean="0">
                <a:latin typeface="Avenir Next" charset="0"/>
                <a:ea typeface="Avenir Next" charset="0"/>
                <a:cs typeface="Avenir Next" charset="0"/>
              </a:rPr>
              <a:t>Museo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dirty="0" err="1" smtClean="0">
                <a:latin typeface="Avenir Next" charset="0"/>
                <a:ea typeface="Avenir Next" charset="0"/>
                <a:cs typeface="Avenir Next" charset="0"/>
              </a:rPr>
              <a:t>Pio-Clementino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,</a:t>
            </a:r>
          </a:p>
          <a:p>
            <a:pPr algn="ctr"/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Public domain on Wikimedia Commons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441" y="6031610"/>
            <a:ext cx="373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/>
                <a:latin typeface="Avenir Next" charset="0"/>
                <a:ea typeface="Avenir Next" charset="0"/>
                <a:cs typeface="Avenir Next" charset="0"/>
              </a:rPr>
              <a:t>Except images licensed otherwise</a:t>
            </a:r>
            <a:r>
              <a:rPr lang="en-US" sz="1600" smtClean="0">
                <a:effectLst/>
                <a:latin typeface="Avenir Next" charset="0"/>
                <a:ea typeface="Avenir Next" charset="0"/>
                <a:cs typeface="Avenir Next" charset="0"/>
              </a:rPr>
              <a:t>, </a:t>
            </a:r>
          </a:p>
          <a:p>
            <a:r>
              <a:rPr lang="en-US" sz="1600" dirty="0" smtClean="0">
                <a:effectLst/>
                <a:latin typeface="Avenir Next" charset="0"/>
                <a:ea typeface="Avenir Next" charset="0"/>
                <a:cs typeface="Avenir Next" charset="0"/>
              </a:rPr>
              <a:t>this presentation is licensed </a:t>
            </a:r>
            <a:r>
              <a:rPr lang="en-US" sz="1600" dirty="0" smtClean="0">
                <a:effectLst/>
                <a:latin typeface="Avenir Next" charset="0"/>
                <a:ea typeface="Avenir Next" charset="0"/>
                <a:cs typeface="Avenir Next" charset="0"/>
                <a:hlinkClick r:id="rId4"/>
              </a:rPr>
              <a:t>CC BY 4.0</a:t>
            </a:r>
            <a:endParaRPr lang="en-US" sz="1600" dirty="0" smtClean="0"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0" name="Picture 9" title="logo for Creative Commons Attribution licens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39" y="6109113"/>
            <a:ext cx="1228344" cy="429768"/>
          </a:xfrm>
          <a:prstGeom prst="rect">
            <a:avLst/>
          </a:prstGeom>
        </p:spPr>
      </p:pic>
      <p:pic>
        <p:nvPicPr>
          <p:cNvPr id="1026" name="Picture 2" descr="ttps://upload.wikimedia.org/wikipedia/commons/thumb/9/92/Socrates_Pio-Clementino_Inv314.jpg/1024px-Soc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269297"/>
            <a:ext cx="3581400" cy="47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3"/>
            <a:ext cx="8229600" cy="97163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oefler Text"/>
                <a:ea typeface="ヒラギノ明朝 ProN W3" charset="0"/>
                <a:cs typeface="Hoefler Text"/>
              </a:rPr>
              <a:t>Texts we’re reading</a:t>
            </a:r>
            <a:endParaRPr lang="en-US" dirty="0">
              <a:latin typeface="Hoefler Text"/>
              <a:ea typeface="ヒラギノ明朝 ProN W3" charset="0"/>
              <a:cs typeface="Hoefler Tex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8190"/>
            <a:ext cx="8229600" cy="4556756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Epicurus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: “Letter to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Menoeceus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”: </a:t>
            </a:r>
            <a:r>
              <a:rPr lang="en-US" dirty="0" smtClean="0">
                <a:latin typeface="Hoefler Text"/>
                <a:cs typeface="Hoefler Text"/>
              </a:rPr>
              <a:t>a letter by Epicurus to someone named </a:t>
            </a:r>
            <a:r>
              <a:rPr lang="en-US" dirty="0" err="1" smtClean="0">
                <a:latin typeface="Hoefler Text"/>
                <a:cs typeface="Hoefler Text"/>
              </a:rPr>
              <a:t>Menoeceus</a:t>
            </a:r>
            <a:r>
              <a:rPr lang="en-US" dirty="0" smtClean="0">
                <a:latin typeface="Hoefler Text"/>
                <a:cs typeface="Hoefler Text"/>
              </a:rPr>
              <a:t>, telling him how to live a good life</a:t>
            </a:r>
            <a:endParaRPr lang="en-US" dirty="0">
              <a:latin typeface="Hoefler Text"/>
              <a:cs typeface="Hoefler Text"/>
            </a:endParaRPr>
          </a:p>
          <a:p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Epicurus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: “Principal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Doctrines”:</a:t>
            </a:r>
            <a:r>
              <a:rPr lang="en-US" dirty="0" smtClean="0">
                <a:latin typeface="Hoefler Text"/>
                <a:cs typeface="Hoefler Text"/>
              </a:rPr>
              <a:t> </a:t>
            </a:r>
            <a:r>
              <a:rPr lang="en-US" dirty="0" smtClean="0">
                <a:latin typeface="Hoefler Text"/>
                <a:cs typeface="Hoefler Text"/>
              </a:rPr>
              <a:t>a list of short sayings by Epicurus, designed to be easily remembered and put into practice</a:t>
            </a:r>
          </a:p>
          <a:p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Cicero: Selections from </a:t>
            </a:r>
            <a:r>
              <a:rPr lang="en-US" i="1" u="sng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De </a:t>
            </a:r>
            <a:r>
              <a:rPr lang="en-US" i="1" u="sng" dirty="0" err="1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Finibus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Hoefler Text"/>
                <a:cs typeface="Hoefler Text"/>
              </a:rPr>
              <a:t> Book 1: </a:t>
            </a:r>
            <a:r>
              <a:rPr lang="en-US" dirty="0" smtClean="0">
                <a:solidFill>
                  <a:srgbClr val="0D0D0D"/>
                </a:solidFill>
                <a:latin typeface="Hoefler Text"/>
                <a:cs typeface="Hoefler Text"/>
              </a:rPr>
              <a:t>a dialogue that includes multiple philosophical views prevalent in Rome at the time</a:t>
            </a:r>
            <a:endParaRPr lang="en-US" dirty="0">
              <a:solidFill>
                <a:schemeClr val="accent1"/>
              </a:solidFill>
              <a:latin typeface="Hoefler Text"/>
              <a:cs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075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9700"/>
            <a:ext cx="7886700" cy="8890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about the 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50438"/>
            <a:ext cx="8210550" cy="13376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trials worked at the time</a:t>
            </a:r>
          </a:p>
          <a:p>
            <a:r>
              <a:rPr lang="en-US" sz="2800" dirty="0" smtClean="0"/>
              <a:t>Social &amp; political context of this trial (oracle at Delphi?)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2" y="1028701"/>
            <a:ext cx="5921374" cy="3895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7123" y="6360795"/>
            <a:ext cx="673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3"/>
              </a:rPr>
              <a:t>Death of Socrates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, Jacques-Louis David, </a:t>
            </a:r>
            <a:r>
              <a:rPr lang="en-US" sz="1400" smtClean="0">
                <a:latin typeface="Avenir Next" charset="0"/>
                <a:ea typeface="Avenir Next" charset="0"/>
                <a:cs typeface="Avenir Next" charset="0"/>
              </a:rPr>
              <a:t>public domain on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Wikimedia Commons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Socrates, in </a:t>
            </a:r>
            <a:r>
              <a:rPr lang="en-US" i="1" dirty="0" err="1" smtClean="0"/>
              <a:t>Euth</a:t>
            </a:r>
            <a:r>
              <a:rPr lang="en-US" i="1" dirty="0" smtClean="0"/>
              <a:t>. &amp;</a:t>
            </a:r>
            <a:r>
              <a:rPr lang="en-US" dirty="0" smtClean="0"/>
              <a:t> </a:t>
            </a:r>
            <a:r>
              <a:rPr lang="en-US" i="1" dirty="0" smtClean="0"/>
              <a:t>Apology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1993901"/>
            <a:ext cx="4140200" cy="3771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 you get a different sense in </a:t>
            </a:r>
            <a:r>
              <a:rPr lang="en-US" i="1" dirty="0" smtClean="0"/>
              <a:t>Apology</a:t>
            </a:r>
            <a:r>
              <a:rPr lang="en-US" dirty="0" smtClean="0"/>
              <a:t> of how Socrates acts, and why he thinks his philosophical activity is important, </a:t>
            </a:r>
            <a:r>
              <a:rPr lang="en-US" smtClean="0"/>
              <a:t>than in </a:t>
            </a:r>
            <a:r>
              <a:rPr lang="en-US" i="1" dirty="0" smtClean="0"/>
              <a:t>Euthyphro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1714500"/>
            <a:ext cx="39497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5125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charges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384" y="1730377"/>
            <a:ext cx="3717884" cy="43257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Impiety </a:t>
            </a:r>
          </a:p>
          <a:p>
            <a:r>
              <a:rPr lang="en-US" sz="3000" dirty="0"/>
              <a:t>W</a:t>
            </a:r>
            <a:r>
              <a:rPr lang="en-US" sz="3000" dirty="0" smtClean="0"/>
              <a:t>hy was </a:t>
            </a:r>
            <a:br>
              <a:rPr lang="en-US" sz="3000" dirty="0" smtClean="0"/>
            </a:br>
            <a:r>
              <a:rPr lang="en-US" sz="3000" dirty="0" smtClean="0"/>
              <a:t>this important at </a:t>
            </a:r>
            <a:br>
              <a:rPr lang="en-US" sz="3000" dirty="0" smtClean="0"/>
            </a:br>
            <a:r>
              <a:rPr lang="en-US" sz="3000" dirty="0" smtClean="0"/>
              <a:t>the time?</a:t>
            </a:r>
          </a:p>
          <a:p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Corruption of the youth</a:t>
            </a:r>
          </a:p>
          <a:p>
            <a:r>
              <a:rPr lang="en-US" sz="3000" dirty="0"/>
              <a:t>O</a:t>
            </a:r>
            <a:r>
              <a:rPr lang="en-US" sz="3000" dirty="0" smtClean="0"/>
              <a:t>utline Socrates’ defense in conversation </a:t>
            </a:r>
            <a:br>
              <a:rPr lang="en-US" sz="3000" dirty="0" smtClean="0"/>
            </a:br>
            <a:r>
              <a:rPr lang="en-US" sz="3000" dirty="0" smtClean="0"/>
              <a:t>with </a:t>
            </a:r>
            <a:r>
              <a:rPr lang="en-US" sz="3000" dirty="0" err="1" smtClean="0"/>
              <a:t>Meletus</a:t>
            </a:r>
            <a:endParaRPr lang="en-US" sz="3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5914" y="6196831"/>
            <a:ext cx="4087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2"/>
              </a:rPr>
              <a:t>Statue of Justice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, licensed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3"/>
              </a:rPr>
              <a:t>CC0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 on </a:t>
            </a:r>
            <a:r>
              <a:rPr lang="en-US" sz="1400" dirty="0" err="1" smtClean="0">
                <a:latin typeface="Avenir Next" charset="0"/>
                <a:ea typeface="Avenir Next" charset="0"/>
                <a:cs typeface="Avenir Next" charset="0"/>
              </a:rPr>
              <a:t>pixabay.com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en-US" sz="1400" dirty="0" smtClean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2186" r="5955"/>
          <a:stretch/>
        </p:blipFill>
        <p:spPr>
          <a:xfrm>
            <a:off x="3761947" y="1882777"/>
            <a:ext cx="5010578" cy="36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6996"/>
            <a:ext cx="78867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Famous statements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22653"/>
            <a:ext cx="7886700" cy="1695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Socratic wisdom </a:t>
            </a:r>
            <a:r>
              <a:rPr lang="en-US" sz="3000" dirty="0" smtClean="0"/>
              <a:t>(p. 3)</a:t>
            </a:r>
          </a:p>
          <a:p>
            <a:pPr marL="0" indent="0" algn="ctr">
              <a:buNone/>
            </a:pPr>
            <a:r>
              <a:rPr lang="en-US" sz="3000" b="1" dirty="0" smtClean="0"/>
              <a:t>Socrates as gadfly</a:t>
            </a:r>
            <a:r>
              <a:rPr lang="en-US" sz="3000" dirty="0" smtClean="0"/>
              <a:t> (p. 9-10)</a:t>
            </a:r>
          </a:p>
          <a:p>
            <a:pPr marL="0" indent="0" algn="ctr">
              <a:buNone/>
            </a:pPr>
            <a:r>
              <a:rPr lang="en-US" sz="3000" b="1" dirty="0" smtClean="0"/>
              <a:t>The unexamined life</a:t>
            </a:r>
            <a:r>
              <a:rPr lang="en-US" sz="3000" dirty="0" smtClean="0"/>
              <a:t> (p. 13)</a:t>
            </a:r>
            <a:endParaRPr lang="en-US" sz="3000" b="1" dirty="0" smtClean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942975" y="6183838"/>
            <a:ext cx="347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  <a:hlinkClick r:id="rId3"/>
              </a:rPr>
              <a:t>Fly image,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 licensed 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  <a:hlinkClick r:id="rId4"/>
              </a:rPr>
              <a:t>CC0 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on </a:t>
            </a:r>
            <a:r>
              <a:rPr lang="en-US" sz="1200" dirty="0" err="1" smtClean="0">
                <a:latin typeface="Avenir Next" charset="0"/>
                <a:ea typeface="Avenir Next" charset="0"/>
                <a:cs typeface="Avenir Next" charset="0"/>
              </a:rPr>
              <a:t>pixabay.com</a:t>
            </a:r>
            <a:endParaRPr lang="en-US" sz="1200" dirty="0" smtClean="0">
              <a:latin typeface="Avenir Next" charset="0"/>
              <a:ea typeface="Avenir Next" charset="0"/>
              <a:cs typeface="Avenir Next" charset="0"/>
              <a:hlinkClick r:id="rId5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02323"/>
            <a:ext cx="3901440" cy="2596896"/>
          </a:xfrm>
          <a:prstGeom prst="rect">
            <a:avLst/>
          </a:prstGeom>
        </p:spPr>
      </p:pic>
      <p:pic>
        <p:nvPicPr>
          <p:cNvPr id="1028" name="Picture 4" descr="ttps://upload.wikimedia.org/wikipedia/commons/thumb/3/3f/Socrates_statue_at_the_Louvre%2C_8_April_2013.j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6308" r="4833" b="27834"/>
          <a:stretch/>
        </p:blipFill>
        <p:spPr bwMode="auto">
          <a:xfrm>
            <a:off x="5364314" y="3126111"/>
            <a:ext cx="3067723" cy="29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81003" y="6183838"/>
            <a:ext cx="3234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  <a:hlinkClick r:id="rId9"/>
              </a:rPr>
              <a:t>Socrates statue at the Louvre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, by Derek Key,</a:t>
            </a:r>
          </a:p>
          <a:p>
            <a:pPr algn="ctr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Licensed 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  <a:hlinkClick r:id="rId10"/>
              </a:rPr>
              <a:t>CC BY 2.0 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on Flickr </a:t>
            </a:r>
            <a:endParaRPr lang="en-US" sz="1200" dirty="0" smtClean="0">
              <a:latin typeface="Avenir Next" charset="0"/>
              <a:ea typeface="Avenir Next" charset="0"/>
              <a:cs typeface="Avenir Next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6421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5" grpId="2" uiExpand="1" build="p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113" y="3100389"/>
            <a:ext cx="7886700" cy="2852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Intro to Epicurus </a:t>
            </a:r>
            <a:r>
              <a:rPr lang="en-US" sz="5400" dirty="0"/>
              <a:t>&amp; Cicero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4757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2" name="Content Placeholder 1" descr="600px-Epikouros_BM_184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1321" y="1447800"/>
            <a:ext cx="2878154" cy="4317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89" y="6007648"/>
            <a:ext cx="3962228" cy="434250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l"/>
            <a:r>
              <a:rPr lang="en-US" sz="1200" dirty="0">
                <a:latin typeface="Avenir Next" charset="0"/>
                <a:ea typeface="Avenir Next" charset="0"/>
                <a:cs typeface="Avenir Next" charset="0"/>
              </a:rPr>
              <a:t>Roman copy of a bust of Epicurus, after a lost Greek original, </a:t>
            </a:r>
            <a:r>
              <a:rPr lang="en-US" sz="1200" dirty="0">
                <a:latin typeface="Avenir Next" charset="0"/>
                <a:ea typeface="Avenir Next" charset="0"/>
                <a:cs typeface="Avenir Next" charset="0"/>
                <a:hlinkClick r:id="rId3"/>
              </a:rPr>
              <a:t>Wikimedia Commons, </a:t>
            </a:r>
            <a:r>
              <a:rPr lang="en-US" sz="1200" dirty="0">
                <a:latin typeface="Avenir Next" charset="0"/>
                <a:ea typeface="Avenir Next" charset="0"/>
                <a:cs typeface="Avenir Next" charset="0"/>
              </a:rPr>
              <a:t>public domain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8935" y="1447800"/>
            <a:ext cx="4606415" cy="421990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l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Socrates: 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469-399 BCE</a:t>
            </a:r>
          </a:p>
          <a:p>
            <a:pPr algn="l"/>
            <a:endParaRPr lang="en-US" sz="3000" dirty="0">
              <a:latin typeface="Avenir Next" charset="0"/>
              <a:ea typeface="Avenir Next" charset="0"/>
              <a:cs typeface="Avenir Next" charset="0"/>
            </a:endParaRPr>
          </a:p>
          <a:p>
            <a:pPr algn="l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Plato: 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427-348 BCE</a:t>
            </a:r>
          </a:p>
          <a:p>
            <a:pPr algn="l"/>
            <a:endParaRPr lang="en-US" sz="3000" dirty="0">
              <a:latin typeface="Avenir Next" charset="0"/>
              <a:ea typeface="Avenir Next" charset="0"/>
              <a:cs typeface="Avenir Next" charset="0"/>
            </a:endParaRPr>
          </a:p>
          <a:p>
            <a:pPr algn="l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Epicurus: 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341-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271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BCE 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(also lived in Greece</a:t>
            </a:r>
            <a:r>
              <a:rPr lang="en-US" sz="3000" dirty="0">
                <a:latin typeface="Avenir Next" charset="0"/>
                <a:ea typeface="Avenir Next" charset="0"/>
                <a:cs typeface="Avenir Next" charset="0"/>
              </a:rPr>
              <a:t>)</a:t>
            </a:r>
          </a:p>
          <a:p>
            <a:pPr algn="l"/>
            <a:endParaRPr lang="en-US" sz="3000" dirty="0">
              <a:latin typeface="Avenir Next" charset="0"/>
              <a:ea typeface="Avenir Next" charset="0"/>
              <a:cs typeface="Avenir Next" charset="0"/>
            </a:endParaRPr>
          </a:p>
          <a:p>
            <a:pPr algn="l"/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Cicero: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c. 106-43BCE (Roman)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470919" y="340532"/>
            <a:ext cx="8229600" cy="9716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Hoefler Text"/>
                <a:ea typeface="ヒラギノ明朝 ProN W3" charset="0"/>
                <a:cs typeface="Hoefler Text"/>
              </a:rPr>
              <a:t>Macedonia &amp; Greece, 336 BCE</a:t>
            </a:r>
            <a:endParaRPr lang="en-US" dirty="0">
              <a:latin typeface="Hoefler Text"/>
              <a:ea typeface="ヒラギノ明朝 ProN W3" charset="0"/>
              <a:cs typeface="Hoefler Text"/>
            </a:endParaRPr>
          </a:p>
        </p:txBody>
      </p:sp>
      <p:pic>
        <p:nvPicPr>
          <p:cNvPr id="6" name="Content Placeholder 5" descr="1000px-Map_Macedonia_336_BC-WMCommons-CCBYS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9" r="-3049"/>
          <a:stretch/>
        </p:blipFill>
        <p:spPr>
          <a:xfrm>
            <a:off x="2582886" y="1458031"/>
            <a:ext cx="6341295" cy="4732378"/>
          </a:xfrm>
        </p:spPr>
      </p:pic>
      <p:sp>
        <p:nvSpPr>
          <p:cNvPr id="7" name="TextBox 6"/>
          <p:cNvSpPr txBox="1"/>
          <p:nvPr/>
        </p:nvSpPr>
        <p:spPr>
          <a:xfrm>
            <a:off x="369657" y="1707559"/>
            <a:ext cx="2402117" cy="265024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l"/>
            <a:r>
              <a:rPr lang="en-US" sz="2400" dirty="0"/>
              <a:t>Much of Greece </a:t>
            </a:r>
          </a:p>
          <a:p>
            <a:pPr algn="l"/>
            <a:r>
              <a:rPr lang="en-US" sz="2400" dirty="0"/>
              <a:t>c</a:t>
            </a:r>
            <a:r>
              <a:rPr lang="en-US" sz="2400" dirty="0"/>
              <a:t>onquered by Philip of </a:t>
            </a:r>
            <a:r>
              <a:rPr lang="en-US" sz="2400" dirty="0" smtClean="0"/>
              <a:t>Macedon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 -- Father </a:t>
            </a:r>
            <a:r>
              <a:rPr lang="en-US" sz="2400" dirty="0"/>
              <a:t>of Alexander the </a:t>
            </a:r>
            <a:r>
              <a:rPr lang="en-US" sz="2400" dirty="0" smtClean="0"/>
              <a:t>Great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6233" y="5779243"/>
            <a:ext cx="2148963" cy="411166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l"/>
            <a:r>
              <a:rPr lang="en-US" sz="1125" dirty="0">
                <a:hlinkClick r:id="rId3"/>
              </a:rPr>
              <a:t>Map of Macedonia</a:t>
            </a:r>
            <a:r>
              <a:rPr lang="en-US" sz="1125" dirty="0"/>
              <a:t>, Wikimedia Commons, licensed </a:t>
            </a:r>
            <a:r>
              <a:rPr lang="en-US" sz="1125" dirty="0">
                <a:hlinkClick r:id="rId4"/>
              </a:rPr>
              <a:t>CC BY SA 2.5 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22265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3"/>
            <a:ext cx="8229600" cy="9716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Hoefler Text"/>
                <a:ea typeface="ヒラギノ明朝 ProN W3" charset="0"/>
                <a:cs typeface="Hoefler Text"/>
              </a:rPr>
              <a:t>Alexander the Great’s empire, 334-323 BCE</a:t>
            </a:r>
            <a:endParaRPr lang="en-US" dirty="0">
              <a:latin typeface="Hoefler Text"/>
              <a:ea typeface="ヒラギノ明朝 ProN W3" charset="0"/>
              <a:cs typeface="Hoefler Tex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181" y="6213685"/>
            <a:ext cx="7645224" cy="238042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l"/>
            <a:r>
              <a:rPr lang="en-US" sz="1125" dirty="0">
                <a:hlinkClick r:id="rId2"/>
              </a:rPr>
              <a:t>Macedon Empire</a:t>
            </a:r>
            <a:r>
              <a:rPr lang="en-US" sz="1125" dirty="0"/>
              <a:t>, Wikimedia Commons, licensed </a:t>
            </a:r>
            <a:r>
              <a:rPr lang="en-US" sz="1125" dirty="0">
                <a:hlinkClick r:id="rId3"/>
              </a:rPr>
              <a:t>CC BY SA 3.0 </a:t>
            </a:r>
            <a:endParaRPr lang="en-US" sz="1125" dirty="0"/>
          </a:p>
        </p:txBody>
      </p:sp>
      <p:pic>
        <p:nvPicPr>
          <p:cNvPr id="3" name="Content Placeholder 2" descr="MacedonEmpire-WMCommons-CCBYSA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-5716" r="-432" b="-5062"/>
          <a:stretch/>
        </p:blipFill>
        <p:spPr>
          <a:xfrm>
            <a:off x="319028" y="1758189"/>
            <a:ext cx="8594319" cy="4574630"/>
          </a:xfrm>
        </p:spPr>
      </p:pic>
    </p:spTree>
    <p:extLst>
      <p:ext uri="{BB962C8B-B14F-4D97-AF65-F5344CB8AC3E}">
        <p14:creationId xmlns:p14="http://schemas.microsoft.com/office/powerpoint/2010/main" val="34577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s://commons.wikimedia.org/wiki/File:David_-_The_Death_of_Socrates.jpg" TargetMode="External"/></Relationships>
</file>

<file path=ppt/theme/theme1.xml><?xml version="1.0" encoding="utf-8"?>
<a:theme xmlns:a="http://schemas.openxmlformats.org/drawingml/2006/main" name="Office Theme">
  <a:themeElements>
    <a:clrScheme name="Custom 2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005392"/>
      </a:accent1>
      <a:accent2>
        <a:srgbClr val="5ECCF3"/>
      </a:accent2>
      <a:accent3>
        <a:srgbClr val="008F51"/>
      </a:accent3>
      <a:accent4>
        <a:srgbClr val="5DCEAF"/>
      </a:accent4>
      <a:accent5>
        <a:srgbClr val="FF8021"/>
      </a:accent5>
      <a:accent6>
        <a:srgbClr val="F14124"/>
      </a:accent6>
      <a:hlink>
        <a:srgbClr val="008F51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venir Next" charset="0"/>
            <a:ea typeface="Avenir Next" charset="0"/>
            <a:cs typeface="Avenir Next" charset="0"/>
            <a:hlinkClick xmlns:r="http://schemas.openxmlformats.org/officeDocument/2006/relationships" r:id="rId1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342</Words>
  <Application>Microsoft Macintosh PowerPoint</Application>
  <PresentationFormat>On-screen Show (4:3)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Next</vt:lpstr>
      <vt:lpstr>Calibri</vt:lpstr>
      <vt:lpstr>Hoefler Text</vt:lpstr>
      <vt:lpstr>ヒラギノ明朝 ProN W3</vt:lpstr>
      <vt:lpstr>Arial</vt:lpstr>
      <vt:lpstr>Office Theme</vt:lpstr>
      <vt:lpstr>Plato, Apology</vt:lpstr>
      <vt:lpstr>Questions about the text?</vt:lpstr>
      <vt:lpstr>Socrates, in Euth. &amp; Apology</vt:lpstr>
      <vt:lpstr>The charges</vt:lpstr>
      <vt:lpstr>Famous statements</vt:lpstr>
      <vt:lpstr>Intro to Epicurus &amp; Cicero</vt:lpstr>
      <vt:lpstr>Timeline</vt:lpstr>
      <vt:lpstr>Macedonia &amp; Greece, 336 BCE</vt:lpstr>
      <vt:lpstr>Alexander the Great’s empire, 334-323 BCE</vt:lpstr>
      <vt:lpstr>Texts we’re reading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Plato, Euthyphro</dc:title>
  <dc:creator>Christina Hendricks</dc:creator>
  <cp:lastModifiedBy>Christina Hendricks</cp:lastModifiedBy>
  <cp:revision>39</cp:revision>
  <cp:lastPrinted>2018-01-08T16:32:46Z</cp:lastPrinted>
  <dcterms:created xsi:type="dcterms:W3CDTF">2018-01-06T00:32:07Z</dcterms:created>
  <dcterms:modified xsi:type="dcterms:W3CDTF">2018-01-09T19:02:31Z</dcterms:modified>
</cp:coreProperties>
</file>