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1" r:id="rId3"/>
    <p:sldId id="288" r:id="rId4"/>
    <p:sldId id="258" r:id="rId5"/>
    <p:sldId id="260" r:id="rId6"/>
    <p:sldId id="262" r:id="rId7"/>
    <p:sldId id="264" r:id="rId8"/>
    <p:sldId id="263" r:id="rId9"/>
    <p:sldId id="271" r:id="rId10"/>
    <p:sldId id="265" r:id="rId11"/>
    <p:sldId id="290" r:id="rId12"/>
    <p:sldId id="289" r:id="rId13"/>
    <p:sldId id="268" r:id="rId14"/>
    <p:sldId id="266" r:id="rId15"/>
    <p:sldId id="267" r:id="rId16"/>
    <p:sldId id="272" r:id="rId17"/>
    <p:sldId id="285" r:id="rId18"/>
    <p:sldId id="286" r:id="rId19"/>
    <p:sldId id="274" r:id="rId20"/>
    <p:sldId id="291" r:id="rId21"/>
    <p:sldId id="287" r:id="rId22"/>
    <p:sldId id="280" r:id="rId23"/>
    <p:sldId id="281" r:id="rId24"/>
    <p:sldId id="282" r:id="rId25"/>
    <p:sldId id="283" r:id="rId26"/>
    <p:sldId id="29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p:restoredTop sz="94839"/>
  </p:normalViewPr>
  <p:slideViewPr>
    <p:cSldViewPr snapToGrid="0" snapToObjects="1">
      <p:cViewPr varScale="1">
        <p:scale>
          <a:sx n="91" d="100"/>
          <a:sy n="91" d="100"/>
        </p:scale>
        <p:origin x="2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20BDE-9FB4-BE4F-956E-01AF5D0F59A8}" type="doc">
      <dgm:prSet loTypeId="urn:microsoft.com/office/officeart/2008/layout/HorizontalMultiLevelHierarchy" loCatId="" qsTypeId="urn:microsoft.com/office/officeart/2005/8/quickstyle/simple1" qsCatId="simple" csTypeId="urn:microsoft.com/office/officeart/2005/8/colors/colorful4" csCatId="colorful" phldr="1"/>
      <dgm:spPr/>
      <dgm:t>
        <a:bodyPr/>
        <a:lstStyle/>
        <a:p>
          <a:endParaRPr lang="en-US"/>
        </a:p>
      </dgm:t>
    </dgm:pt>
    <dgm:pt modelId="{F587BAA5-64B7-1C4A-BD5C-F2C040D2EEB8}">
      <dgm:prSet phldrT="[Text]"/>
      <dgm:spPr/>
      <dgm:t>
        <a:bodyPr/>
        <a:lstStyle/>
        <a:p>
          <a:r>
            <a:rPr lang="en-US" dirty="0"/>
            <a:t>Rights</a:t>
          </a:r>
        </a:p>
      </dgm:t>
    </dgm:pt>
    <dgm:pt modelId="{E40EBA1B-96C0-B940-AADE-A13D8914EF93}" type="parTrans" cxnId="{6D7C1FA9-00B2-804E-BEB7-45AA0C5069AB}">
      <dgm:prSet/>
      <dgm:spPr/>
      <dgm:t>
        <a:bodyPr/>
        <a:lstStyle/>
        <a:p>
          <a:endParaRPr lang="en-US"/>
        </a:p>
      </dgm:t>
    </dgm:pt>
    <dgm:pt modelId="{CFF82F57-9FE1-2B47-86EA-87CE65CF14C2}" type="sibTrans" cxnId="{6D7C1FA9-00B2-804E-BEB7-45AA0C5069AB}">
      <dgm:prSet/>
      <dgm:spPr/>
      <dgm:t>
        <a:bodyPr/>
        <a:lstStyle/>
        <a:p>
          <a:endParaRPr lang="en-US"/>
        </a:p>
      </dgm:t>
    </dgm:pt>
    <dgm:pt modelId="{C6CB2B9F-48A7-2C45-94AC-AEDD0215B309}">
      <dgm:prSet phldrT="[Text]"/>
      <dgm:spPr/>
      <dgm:t>
        <a:bodyPr/>
        <a:lstStyle/>
        <a:p>
          <a:r>
            <a:rPr lang="en-US" dirty="0"/>
            <a:t>Violating legal right</a:t>
          </a:r>
        </a:p>
      </dgm:t>
      <dgm:extLst>
        <a:ext uri="{E40237B7-FDA0-4F09-8148-C483321AD2D9}">
          <dgm14:cNvPr xmlns:dgm14="http://schemas.microsoft.com/office/drawing/2010/diagram" id="0" name="" descr="Chart that says the following all fall under the category of rights: violating legal right, violating moral right, violating what is deserved, breaking faith, being partial."/>
        </a:ext>
      </dgm:extLst>
    </dgm:pt>
    <dgm:pt modelId="{879E9DDE-BD5A-AA42-B67B-181F289C655A}" type="parTrans" cxnId="{5FDB22FD-6316-E140-8A92-E36A273B49B7}">
      <dgm:prSet/>
      <dgm:spPr/>
      <dgm:t>
        <a:bodyPr/>
        <a:lstStyle/>
        <a:p>
          <a:endParaRPr lang="en-US"/>
        </a:p>
      </dgm:t>
    </dgm:pt>
    <dgm:pt modelId="{A52474D3-5D13-AE4C-B2D8-31BD62FB285A}" type="sibTrans" cxnId="{5FDB22FD-6316-E140-8A92-E36A273B49B7}">
      <dgm:prSet/>
      <dgm:spPr/>
      <dgm:t>
        <a:bodyPr/>
        <a:lstStyle/>
        <a:p>
          <a:endParaRPr lang="en-US"/>
        </a:p>
      </dgm:t>
    </dgm:pt>
    <dgm:pt modelId="{34DB03A6-4AED-974A-A8B8-B310ED03306E}">
      <dgm:prSet phldrT="[Text]"/>
      <dgm:spPr/>
      <dgm:t>
        <a:bodyPr/>
        <a:lstStyle/>
        <a:p>
          <a:r>
            <a:rPr lang="en-US" dirty="0"/>
            <a:t>Violating moral right</a:t>
          </a:r>
        </a:p>
      </dgm:t>
    </dgm:pt>
    <dgm:pt modelId="{FCBD4C19-E533-AA4E-9508-AACAC0F3216B}" type="parTrans" cxnId="{0300FBED-EFE4-6C46-9F3E-A60943F3A87D}">
      <dgm:prSet/>
      <dgm:spPr/>
      <dgm:t>
        <a:bodyPr/>
        <a:lstStyle/>
        <a:p>
          <a:endParaRPr lang="en-US"/>
        </a:p>
      </dgm:t>
    </dgm:pt>
    <dgm:pt modelId="{8B8D38BD-3D5D-4C4E-929C-F52545C471A3}" type="sibTrans" cxnId="{0300FBED-EFE4-6C46-9F3E-A60943F3A87D}">
      <dgm:prSet/>
      <dgm:spPr/>
      <dgm:t>
        <a:bodyPr/>
        <a:lstStyle/>
        <a:p>
          <a:endParaRPr lang="en-US"/>
        </a:p>
      </dgm:t>
    </dgm:pt>
    <dgm:pt modelId="{9EB7E269-ABBB-014A-8C3C-D43528908902}">
      <dgm:prSet phldrT="[Text]"/>
      <dgm:spPr/>
      <dgm:t>
        <a:bodyPr/>
        <a:lstStyle/>
        <a:p>
          <a:r>
            <a:rPr lang="en-US" dirty="0"/>
            <a:t>Violating what is deserved</a:t>
          </a:r>
        </a:p>
      </dgm:t>
    </dgm:pt>
    <dgm:pt modelId="{7D463A16-D86D-F44F-8CDF-FECA28E6A44E}" type="parTrans" cxnId="{0F451721-F656-2F47-A212-8E47ADFAA313}">
      <dgm:prSet/>
      <dgm:spPr/>
      <dgm:t>
        <a:bodyPr/>
        <a:lstStyle/>
        <a:p>
          <a:endParaRPr lang="en-US"/>
        </a:p>
      </dgm:t>
    </dgm:pt>
    <dgm:pt modelId="{7E5ABA64-7ABE-C641-B7C2-94FDC77C258F}" type="sibTrans" cxnId="{0F451721-F656-2F47-A212-8E47ADFAA313}">
      <dgm:prSet/>
      <dgm:spPr/>
      <dgm:t>
        <a:bodyPr/>
        <a:lstStyle/>
        <a:p>
          <a:endParaRPr lang="en-US"/>
        </a:p>
      </dgm:t>
    </dgm:pt>
    <dgm:pt modelId="{26CF6EB4-039D-0447-9DE5-F3E6DF79F13B}">
      <dgm:prSet/>
      <dgm:spPr/>
      <dgm:t>
        <a:bodyPr/>
        <a:lstStyle/>
        <a:p>
          <a:r>
            <a:rPr lang="en-US" dirty="0"/>
            <a:t>Breaking faith</a:t>
          </a:r>
        </a:p>
      </dgm:t>
    </dgm:pt>
    <dgm:pt modelId="{48CD4EF5-2134-1148-8805-7BE974B28153}" type="parTrans" cxnId="{86B84D71-9750-B448-97AD-21E2BBA021F6}">
      <dgm:prSet/>
      <dgm:spPr/>
      <dgm:t>
        <a:bodyPr/>
        <a:lstStyle/>
        <a:p>
          <a:endParaRPr lang="en-US"/>
        </a:p>
      </dgm:t>
    </dgm:pt>
    <dgm:pt modelId="{FEA2F1D6-B99E-0640-A7C7-E5CFDEB718A2}" type="sibTrans" cxnId="{86B84D71-9750-B448-97AD-21E2BBA021F6}">
      <dgm:prSet/>
      <dgm:spPr/>
      <dgm:t>
        <a:bodyPr/>
        <a:lstStyle/>
        <a:p>
          <a:endParaRPr lang="en-US"/>
        </a:p>
      </dgm:t>
    </dgm:pt>
    <dgm:pt modelId="{75858E89-D5E6-334E-8320-CC5616692A10}">
      <dgm:prSet/>
      <dgm:spPr/>
      <dgm:t>
        <a:bodyPr/>
        <a:lstStyle/>
        <a:p>
          <a:r>
            <a:rPr lang="en-US" dirty="0"/>
            <a:t>Being partial</a:t>
          </a:r>
        </a:p>
      </dgm:t>
    </dgm:pt>
    <dgm:pt modelId="{C98068B0-14D0-F74C-AF2D-3DD23355EDE8}" type="parTrans" cxnId="{F6A2DEEF-9E98-FE4C-B3D0-A066010261FA}">
      <dgm:prSet/>
      <dgm:spPr/>
      <dgm:t>
        <a:bodyPr/>
        <a:lstStyle/>
        <a:p>
          <a:endParaRPr lang="en-US"/>
        </a:p>
      </dgm:t>
    </dgm:pt>
    <dgm:pt modelId="{36964D23-62F8-4541-B24D-577D58517631}" type="sibTrans" cxnId="{F6A2DEEF-9E98-FE4C-B3D0-A066010261FA}">
      <dgm:prSet/>
      <dgm:spPr/>
      <dgm:t>
        <a:bodyPr/>
        <a:lstStyle/>
        <a:p>
          <a:endParaRPr lang="en-US"/>
        </a:p>
      </dgm:t>
    </dgm:pt>
    <dgm:pt modelId="{4D82554D-4FC1-EC4D-B320-03190C2AF6CA}" type="pres">
      <dgm:prSet presAssocID="{74320BDE-9FB4-BE4F-956E-01AF5D0F59A8}" presName="Name0" presStyleCnt="0">
        <dgm:presLayoutVars>
          <dgm:chPref val="1"/>
          <dgm:dir/>
          <dgm:animOne val="branch"/>
          <dgm:animLvl val="lvl"/>
          <dgm:resizeHandles val="exact"/>
        </dgm:presLayoutVars>
      </dgm:prSet>
      <dgm:spPr/>
    </dgm:pt>
    <dgm:pt modelId="{8433FD91-9044-484D-B52B-421DB9055408}" type="pres">
      <dgm:prSet presAssocID="{F587BAA5-64B7-1C4A-BD5C-F2C040D2EEB8}" presName="root1" presStyleCnt="0"/>
      <dgm:spPr/>
    </dgm:pt>
    <dgm:pt modelId="{55710AD3-C6C9-9D4D-A64C-8A1F7F817CE4}" type="pres">
      <dgm:prSet presAssocID="{F587BAA5-64B7-1C4A-BD5C-F2C040D2EEB8}" presName="LevelOneTextNode" presStyleLbl="node0" presStyleIdx="0" presStyleCnt="1">
        <dgm:presLayoutVars>
          <dgm:chPref val="3"/>
        </dgm:presLayoutVars>
      </dgm:prSet>
      <dgm:spPr/>
    </dgm:pt>
    <dgm:pt modelId="{6A6B7B5F-AFF9-EF45-80AE-26F1A206AF62}" type="pres">
      <dgm:prSet presAssocID="{F587BAA5-64B7-1C4A-BD5C-F2C040D2EEB8}" presName="level2hierChild" presStyleCnt="0"/>
      <dgm:spPr/>
    </dgm:pt>
    <dgm:pt modelId="{4BDEED4C-9F61-E041-88F9-06B03B5F810C}" type="pres">
      <dgm:prSet presAssocID="{879E9DDE-BD5A-AA42-B67B-181F289C655A}" presName="conn2-1" presStyleLbl="parChTrans1D2" presStyleIdx="0" presStyleCnt="5"/>
      <dgm:spPr/>
    </dgm:pt>
    <dgm:pt modelId="{1B97EF35-3A70-1443-80D5-B1F5EFFD3B4D}" type="pres">
      <dgm:prSet presAssocID="{879E9DDE-BD5A-AA42-B67B-181F289C655A}" presName="connTx" presStyleLbl="parChTrans1D2" presStyleIdx="0" presStyleCnt="5"/>
      <dgm:spPr/>
    </dgm:pt>
    <dgm:pt modelId="{E0DAA255-9026-0E4F-B352-F310AD108DBA}" type="pres">
      <dgm:prSet presAssocID="{C6CB2B9F-48A7-2C45-94AC-AEDD0215B309}" presName="root2" presStyleCnt="0"/>
      <dgm:spPr/>
    </dgm:pt>
    <dgm:pt modelId="{06C53B78-CAEB-E840-8C59-03AD51D0DFC8}" type="pres">
      <dgm:prSet presAssocID="{C6CB2B9F-48A7-2C45-94AC-AEDD0215B309}" presName="LevelTwoTextNode" presStyleLbl="node2" presStyleIdx="0" presStyleCnt="5" custScaleX="177536">
        <dgm:presLayoutVars>
          <dgm:chPref val="3"/>
        </dgm:presLayoutVars>
      </dgm:prSet>
      <dgm:spPr/>
    </dgm:pt>
    <dgm:pt modelId="{9FB8B90F-8A53-CF49-BB79-B7FF3050EA15}" type="pres">
      <dgm:prSet presAssocID="{C6CB2B9F-48A7-2C45-94AC-AEDD0215B309}" presName="level3hierChild" presStyleCnt="0"/>
      <dgm:spPr/>
    </dgm:pt>
    <dgm:pt modelId="{8971E00B-A588-2943-A872-523A5AE7EEA4}" type="pres">
      <dgm:prSet presAssocID="{FCBD4C19-E533-AA4E-9508-AACAC0F3216B}" presName="conn2-1" presStyleLbl="parChTrans1D2" presStyleIdx="1" presStyleCnt="5"/>
      <dgm:spPr/>
    </dgm:pt>
    <dgm:pt modelId="{A010DCF2-3EF6-9148-AD4C-26DD8572BA21}" type="pres">
      <dgm:prSet presAssocID="{FCBD4C19-E533-AA4E-9508-AACAC0F3216B}" presName="connTx" presStyleLbl="parChTrans1D2" presStyleIdx="1" presStyleCnt="5"/>
      <dgm:spPr/>
    </dgm:pt>
    <dgm:pt modelId="{D2B4817A-171B-304D-BC88-6741DF952270}" type="pres">
      <dgm:prSet presAssocID="{34DB03A6-4AED-974A-A8B8-B310ED03306E}" presName="root2" presStyleCnt="0"/>
      <dgm:spPr/>
    </dgm:pt>
    <dgm:pt modelId="{041521B7-5FA4-F542-ABB6-276F4C168B89}" type="pres">
      <dgm:prSet presAssocID="{34DB03A6-4AED-974A-A8B8-B310ED03306E}" presName="LevelTwoTextNode" presStyleLbl="node2" presStyleIdx="1" presStyleCnt="5" custScaleX="177687">
        <dgm:presLayoutVars>
          <dgm:chPref val="3"/>
        </dgm:presLayoutVars>
      </dgm:prSet>
      <dgm:spPr/>
    </dgm:pt>
    <dgm:pt modelId="{5418A6F4-57A4-9B43-9559-0AE8337B551A}" type="pres">
      <dgm:prSet presAssocID="{34DB03A6-4AED-974A-A8B8-B310ED03306E}" presName="level3hierChild" presStyleCnt="0"/>
      <dgm:spPr/>
    </dgm:pt>
    <dgm:pt modelId="{F70ADA2D-47EF-CD4B-841E-8CF57E7C999E}" type="pres">
      <dgm:prSet presAssocID="{7D463A16-D86D-F44F-8CDF-FECA28E6A44E}" presName="conn2-1" presStyleLbl="parChTrans1D2" presStyleIdx="2" presStyleCnt="5"/>
      <dgm:spPr/>
    </dgm:pt>
    <dgm:pt modelId="{D2330C66-3722-E64F-9131-433B430E16FF}" type="pres">
      <dgm:prSet presAssocID="{7D463A16-D86D-F44F-8CDF-FECA28E6A44E}" presName="connTx" presStyleLbl="parChTrans1D2" presStyleIdx="2" presStyleCnt="5"/>
      <dgm:spPr/>
    </dgm:pt>
    <dgm:pt modelId="{B12945A9-C63A-EB42-99CB-1BBD12E27289}" type="pres">
      <dgm:prSet presAssocID="{9EB7E269-ABBB-014A-8C3C-D43528908902}" presName="root2" presStyleCnt="0"/>
      <dgm:spPr/>
    </dgm:pt>
    <dgm:pt modelId="{89797730-0044-A945-920D-77E2C112AEBB}" type="pres">
      <dgm:prSet presAssocID="{9EB7E269-ABBB-014A-8C3C-D43528908902}" presName="LevelTwoTextNode" presStyleLbl="node2" presStyleIdx="2" presStyleCnt="5" custScaleX="218024">
        <dgm:presLayoutVars>
          <dgm:chPref val="3"/>
        </dgm:presLayoutVars>
      </dgm:prSet>
      <dgm:spPr/>
    </dgm:pt>
    <dgm:pt modelId="{7855FFA5-882D-7441-A033-A633F5339593}" type="pres">
      <dgm:prSet presAssocID="{9EB7E269-ABBB-014A-8C3C-D43528908902}" presName="level3hierChild" presStyleCnt="0"/>
      <dgm:spPr/>
    </dgm:pt>
    <dgm:pt modelId="{CF971EAB-129B-AD47-B277-3C9FFC06AACC}" type="pres">
      <dgm:prSet presAssocID="{48CD4EF5-2134-1148-8805-7BE974B28153}" presName="conn2-1" presStyleLbl="parChTrans1D2" presStyleIdx="3" presStyleCnt="5"/>
      <dgm:spPr/>
    </dgm:pt>
    <dgm:pt modelId="{C920BB24-644F-AA44-9D02-2C08F98A4D4B}" type="pres">
      <dgm:prSet presAssocID="{48CD4EF5-2134-1148-8805-7BE974B28153}" presName="connTx" presStyleLbl="parChTrans1D2" presStyleIdx="3" presStyleCnt="5"/>
      <dgm:spPr/>
    </dgm:pt>
    <dgm:pt modelId="{02DB0B4E-CE19-5F4C-914F-7CFF951DA9BC}" type="pres">
      <dgm:prSet presAssocID="{26CF6EB4-039D-0447-9DE5-F3E6DF79F13B}" presName="root2" presStyleCnt="0"/>
      <dgm:spPr/>
    </dgm:pt>
    <dgm:pt modelId="{37F89300-EF86-5C4A-BB0F-7EEA957A1414}" type="pres">
      <dgm:prSet presAssocID="{26CF6EB4-039D-0447-9DE5-F3E6DF79F13B}" presName="LevelTwoTextNode" presStyleLbl="node2" presStyleIdx="3" presStyleCnt="5" custScaleX="156405">
        <dgm:presLayoutVars>
          <dgm:chPref val="3"/>
        </dgm:presLayoutVars>
      </dgm:prSet>
      <dgm:spPr/>
    </dgm:pt>
    <dgm:pt modelId="{FCC55595-6990-1647-A122-2177E0B5D7B7}" type="pres">
      <dgm:prSet presAssocID="{26CF6EB4-039D-0447-9DE5-F3E6DF79F13B}" presName="level3hierChild" presStyleCnt="0"/>
      <dgm:spPr/>
    </dgm:pt>
    <dgm:pt modelId="{C9E62230-82FD-BC42-AACB-006E07847FE3}" type="pres">
      <dgm:prSet presAssocID="{C98068B0-14D0-F74C-AF2D-3DD23355EDE8}" presName="conn2-1" presStyleLbl="parChTrans1D2" presStyleIdx="4" presStyleCnt="5"/>
      <dgm:spPr/>
    </dgm:pt>
    <dgm:pt modelId="{969FE659-3E30-8748-B5E2-D083607EA947}" type="pres">
      <dgm:prSet presAssocID="{C98068B0-14D0-F74C-AF2D-3DD23355EDE8}" presName="connTx" presStyleLbl="parChTrans1D2" presStyleIdx="4" presStyleCnt="5"/>
      <dgm:spPr/>
    </dgm:pt>
    <dgm:pt modelId="{D078AD5E-4C6A-7649-931F-FADB112E06B1}" type="pres">
      <dgm:prSet presAssocID="{75858E89-D5E6-334E-8320-CC5616692A10}" presName="root2" presStyleCnt="0"/>
      <dgm:spPr/>
    </dgm:pt>
    <dgm:pt modelId="{E7BCC1FA-48CF-4241-99B9-C478CBEDCB67}" type="pres">
      <dgm:prSet presAssocID="{75858E89-D5E6-334E-8320-CC5616692A10}" presName="LevelTwoTextNode" presStyleLbl="node2" presStyleIdx="4" presStyleCnt="5" custScaleX="132644">
        <dgm:presLayoutVars>
          <dgm:chPref val="3"/>
        </dgm:presLayoutVars>
      </dgm:prSet>
      <dgm:spPr/>
    </dgm:pt>
    <dgm:pt modelId="{21ECBF2F-3F56-F34A-B444-ADF5FBAB3378}" type="pres">
      <dgm:prSet presAssocID="{75858E89-D5E6-334E-8320-CC5616692A10}" presName="level3hierChild" presStyleCnt="0"/>
      <dgm:spPr/>
    </dgm:pt>
  </dgm:ptLst>
  <dgm:cxnLst>
    <dgm:cxn modelId="{6977B206-3C6E-8E44-ACF8-361D5571EB50}" type="presOf" srcId="{C98068B0-14D0-F74C-AF2D-3DD23355EDE8}" destId="{C9E62230-82FD-BC42-AACB-006E07847FE3}" srcOrd="0" destOrd="0" presId="urn:microsoft.com/office/officeart/2008/layout/HorizontalMultiLevelHierarchy"/>
    <dgm:cxn modelId="{77346310-DCB1-8042-B7DF-B0E7F544F863}" type="presOf" srcId="{7D463A16-D86D-F44F-8CDF-FECA28E6A44E}" destId="{F70ADA2D-47EF-CD4B-841E-8CF57E7C999E}" srcOrd="0" destOrd="0" presId="urn:microsoft.com/office/officeart/2008/layout/HorizontalMultiLevelHierarchy"/>
    <dgm:cxn modelId="{E9033013-AF00-6C47-8359-AE396EAC247A}" type="presOf" srcId="{C98068B0-14D0-F74C-AF2D-3DD23355EDE8}" destId="{969FE659-3E30-8748-B5E2-D083607EA947}" srcOrd="1" destOrd="0" presId="urn:microsoft.com/office/officeart/2008/layout/HorizontalMultiLevelHierarchy"/>
    <dgm:cxn modelId="{CFB7651B-0CBC-A044-BB5A-3ED1A6147953}" type="presOf" srcId="{34DB03A6-4AED-974A-A8B8-B310ED03306E}" destId="{041521B7-5FA4-F542-ABB6-276F4C168B89}" srcOrd="0" destOrd="0" presId="urn:microsoft.com/office/officeart/2008/layout/HorizontalMultiLevelHierarchy"/>
    <dgm:cxn modelId="{0F451721-F656-2F47-A212-8E47ADFAA313}" srcId="{F587BAA5-64B7-1C4A-BD5C-F2C040D2EEB8}" destId="{9EB7E269-ABBB-014A-8C3C-D43528908902}" srcOrd="2" destOrd="0" parTransId="{7D463A16-D86D-F44F-8CDF-FECA28E6A44E}" sibTransId="{7E5ABA64-7ABE-C641-B7C2-94FDC77C258F}"/>
    <dgm:cxn modelId="{28E21D46-3D96-BD49-98D1-D53F3FEE0923}" type="presOf" srcId="{26CF6EB4-039D-0447-9DE5-F3E6DF79F13B}" destId="{37F89300-EF86-5C4A-BB0F-7EEA957A1414}" srcOrd="0" destOrd="0" presId="urn:microsoft.com/office/officeart/2008/layout/HorizontalMultiLevelHierarchy"/>
    <dgm:cxn modelId="{38E2994E-E318-A542-B2BF-A43B76985F55}" type="presOf" srcId="{9EB7E269-ABBB-014A-8C3C-D43528908902}" destId="{89797730-0044-A945-920D-77E2C112AEBB}" srcOrd="0" destOrd="0" presId="urn:microsoft.com/office/officeart/2008/layout/HorizontalMultiLevelHierarchy"/>
    <dgm:cxn modelId="{AEE00E5D-8FAA-C64C-A34E-3C0A4F597C1F}" type="presOf" srcId="{C6CB2B9F-48A7-2C45-94AC-AEDD0215B309}" destId="{06C53B78-CAEB-E840-8C59-03AD51D0DFC8}" srcOrd="0" destOrd="0" presId="urn:microsoft.com/office/officeart/2008/layout/HorizontalMultiLevelHierarchy"/>
    <dgm:cxn modelId="{0BC90A70-8EB9-7544-A7DE-30CE4C259C08}" type="presOf" srcId="{74320BDE-9FB4-BE4F-956E-01AF5D0F59A8}" destId="{4D82554D-4FC1-EC4D-B320-03190C2AF6CA}" srcOrd="0" destOrd="0" presId="urn:microsoft.com/office/officeart/2008/layout/HorizontalMultiLevelHierarchy"/>
    <dgm:cxn modelId="{86B84D71-9750-B448-97AD-21E2BBA021F6}" srcId="{F587BAA5-64B7-1C4A-BD5C-F2C040D2EEB8}" destId="{26CF6EB4-039D-0447-9DE5-F3E6DF79F13B}" srcOrd="3" destOrd="0" parTransId="{48CD4EF5-2134-1148-8805-7BE974B28153}" sibTransId="{FEA2F1D6-B99E-0640-A7C7-E5CFDEB718A2}"/>
    <dgm:cxn modelId="{A8B15E8F-8962-794D-8797-BFD01FC94D56}" type="presOf" srcId="{FCBD4C19-E533-AA4E-9508-AACAC0F3216B}" destId="{A010DCF2-3EF6-9148-AD4C-26DD8572BA21}" srcOrd="1" destOrd="0" presId="urn:microsoft.com/office/officeart/2008/layout/HorizontalMultiLevelHierarchy"/>
    <dgm:cxn modelId="{6C8D1892-6565-924E-8DE7-AFD274B1AB67}" type="presOf" srcId="{48CD4EF5-2134-1148-8805-7BE974B28153}" destId="{C920BB24-644F-AA44-9D02-2C08F98A4D4B}" srcOrd="1" destOrd="0" presId="urn:microsoft.com/office/officeart/2008/layout/HorizontalMultiLevelHierarchy"/>
    <dgm:cxn modelId="{2889FB9F-C55C-2947-80AB-15D5AFD7A470}" type="presOf" srcId="{879E9DDE-BD5A-AA42-B67B-181F289C655A}" destId="{1B97EF35-3A70-1443-80D5-B1F5EFFD3B4D}" srcOrd="1" destOrd="0" presId="urn:microsoft.com/office/officeart/2008/layout/HorizontalMultiLevelHierarchy"/>
    <dgm:cxn modelId="{1C5F3EA6-E5D6-8E44-A589-110BF3833A88}" type="presOf" srcId="{879E9DDE-BD5A-AA42-B67B-181F289C655A}" destId="{4BDEED4C-9F61-E041-88F9-06B03B5F810C}" srcOrd="0" destOrd="0" presId="urn:microsoft.com/office/officeart/2008/layout/HorizontalMultiLevelHierarchy"/>
    <dgm:cxn modelId="{4A1527A7-2117-0148-B845-CB17D7E66DCD}" type="presOf" srcId="{7D463A16-D86D-F44F-8CDF-FECA28E6A44E}" destId="{D2330C66-3722-E64F-9131-433B430E16FF}" srcOrd="1" destOrd="0" presId="urn:microsoft.com/office/officeart/2008/layout/HorizontalMultiLevelHierarchy"/>
    <dgm:cxn modelId="{6D7C1FA9-00B2-804E-BEB7-45AA0C5069AB}" srcId="{74320BDE-9FB4-BE4F-956E-01AF5D0F59A8}" destId="{F587BAA5-64B7-1C4A-BD5C-F2C040D2EEB8}" srcOrd="0" destOrd="0" parTransId="{E40EBA1B-96C0-B940-AADE-A13D8914EF93}" sibTransId="{CFF82F57-9FE1-2B47-86EA-87CE65CF14C2}"/>
    <dgm:cxn modelId="{76098DB6-1BB8-1D4F-903B-BDF64A7797A2}" type="presOf" srcId="{F587BAA5-64B7-1C4A-BD5C-F2C040D2EEB8}" destId="{55710AD3-C6C9-9D4D-A64C-8A1F7F817CE4}" srcOrd="0" destOrd="0" presId="urn:microsoft.com/office/officeart/2008/layout/HorizontalMultiLevelHierarchy"/>
    <dgm:cxn modelId="{20CFACD9-6466-9F4B-BEC5-EEB8E3CF50D7}" type="presOf" srcId="{48CD4EF5-2134-1148-8805-7BE974B28153}" destId="{CF971EAB-129B-AD47-B277-3C9FFC06AACC}" srcOrd="0" destOrd="0" presId="urn:microsoft.com/office/officeart/2008/layout/HorizontalMultiLevelHierarchy"/>
    <dgm:cxn modelId="{0300FBED-EFE4-6C46-9F3E-A60943F3A87D}" srcId="{F587BAA5-64B7-1C4A-BD5C-F2C040D2EEB8}" destId="{34DB03A6-4AED-974A-A8B8-B310ED03306E}" srcOrd="1" destOrd="0" parTransId="{FCBD4C19-E533-AA4E-9508-AACAC0F3216B}" sibTransId="{8B8D38BD-3D5D-4C4E-929C-F52545C471A3}"/>
    <dgm:cxn modelId="{F6A2DEEF-9E98-FE4C-B3D0-A066010261FA}" srcId="{F587BAA5-64B7-1C4A-BD5C-F2C040D2EEB8}" destId="{75858E89-D5E6-334E-8320-CC5616692A10}" srcOrd="4" destOrd="0" parTransId="{C98068B0-14D0-F74C-AF2D-3DD23355EDE8}" sibTransId="{36964D23-62F8-4541-B24D-577D58517631}"/>
    <dgm:cxn modelId="{3AF027F3-912A-5E44-BEBB-91B52AE36631}" type="presOf" srcId="{75858E89-D5E6-334E-8320-CC5616692A10}" destId="{E7BCC1FA-48CF-4241-99B9-C478CBEDCB67}" srcOrd="0" destOrd="0" presId="urn:microsoft.com/office/officeart/2008/layout/HorizontalMultiLevelHierarchy"/>
    <dgm:cxn modelId="{5FD385F6-7568-504D-B3EA-949865CFC3AD}" type="presOf" srcId="{FCBD4C19-E533-AA4E-9508-AACAC0F3216B}" destId="{8971E00B-A588-2943-A872-523A5AE7EEA4}" srcOrd="0" destOrd="0" presId="urn:microsoft.com/office/officeart/2008/layout/HorizontalMultiLevelHierarchy"/>
    <dgm:cxn modelId="{5FDB22FD-6316-E140-8A92-E36A273B49B7}" srcId="{F587BAA5-64B7-1C4A-BD5C-F2C040D2EEB8}" destId="{C6CB2B9F-48A7-2C45-94AC-AEDD0215B309}" srcOrd="0" destOrd="0" parTransId="{879E9DDE-BD5A-AA42-B67B-181F289C655A}" sibTransId="{A52474D3-5D13-AE4C-B2D8-31BD62FB285A}"/>
    <dgm:cxn modelId="{407D5AD3-EBC7-6445-A1FB-1AE8F9887FD5}" type="presParOf" srcId="{4D82554D-4FC1-EC4D-B320-03190C2AF6CA}" destId="{8433FD91-9044-484D-B52B-421DB9055408}" srcOrd="0" destOrd="0" presId="urn:microsoft.com/office/officeart/2008/layout/HorizontalMultiLevelHierarchy"/>
    <dgm:cxn modelId="{E5D0E370-930D-CE4B-98ED-F38FAD2385BE}" type="presParOf" srcId="{8433FD91-9044-484D-B52B-421DB9055408}" destId="{55710AD3-C6C9-9D4D-A64C-8A1F7F817CE4}" srcOrd="0" destOrd="0" presId="urn:microsoft.com/office/officeart/2008/layout/HorizontalMultiLevelHierarchy"/>
    <dgm:cxn modelId="{3887B443-A81F-1F4C-A61A-67638DE9C0B0}" type="presParOf" srcId="{8433FD91-9044-484D-B52B-421DB9055408}" destId="{6A6B7B5F-AFF9-EF45-80AE-26F1A206AF62}" srcOrd="1" destOrd="0" presId="urn:microsoft.com/office/officeart/2008/layout/HorizontalMultiLevelHierarchy"/>
    <dgm:cxn modelId="{F207D4FB-CE63-DF44-BE86-EF4FFFE49C57}" type="presParOf" srcId="{6A6B7B5F-AFF9-EF45-80AE-26F1A206AF62}" destId="{4BDEED4C-9F61-E041-88F9-06B03B5F810C}" srcOrd="0" destOrd="0" presId="urn:microsoft.com/office/officeart/2008/layout/HorizontalMultiLevelHierarchy"/>
    <dgm:cxn modelId="{3D6953C2-7B1C-D845-8860-46A25EC4AA32}" type="presParOf" srcId="{4BDEED4C-9F61-E041-88F9-06B03B5F810C}" destId="{1B97EF35-3A70-1443-80D5-B1F5EFFD3B4D}" srcOrd="0" destOrd="0" presId="urn:microsoft.com/office/officeart/2008/layout/HorizontalMultiLevelHierarchy"/>
    <dgm:cxn modelId="{0C4E3CBC-4C18-7E4A-B174-764F58B1A2FF}" type="presParOf" srcId="{6A6B7B5F-AFF9-EF45-80AE-26F1A206AF62}" destId="{E0DAA255-9026-0E4F-B352-F310AD108DBA}" srcOrd="1" destOrd="0" presId="urn:microsoft.com/office/officeart/2008/layout/HorizontalMultiLevelHierarchy"/>
    <dgm:cxn modelId="{422F20C2-FE23-F24A-9393-A539BF5584C1}" type="presParOf" srcId="{E0DAA255-9026-0E4F-B352-F310AD108DBA}" destId="{06C53B78-CAEB-E840-8C59-03AD51D0DFC8}" srcOrd="0" destOrd="0" presId="urn:microsoft.com/office/officeart/2008/layout/HorizontalMultiLevelHierarchy"/>
    <dgm:cxn modelId="{BAC59351-7730-0640-8429-495A11DFFB5F}" type="presParOf" srcId="{E0DAA255-9026-0E4F-B352-F310AD108DBA}" destId="{9FB8B90F-8A53-CF49-BB79-B7FF3050EA15}" srcOrd="1" destOrd="0" presId="urn:microsoft.com/office/officeart/2008/layout/HorizontalMultiLevelHierarchy"/>
    <dgm:cxn modelId="{19C143F6-870F-8F45-8BD7-E5CC7FF5955E}" type="presParOf" srcId="{6A6B7B5F-AFF9-EF45-80AE-26F1A206AF62}" destId="{8971E00B-A588-2943-A872-523A5AE7EEA4}" srcOrd="2" destOrd="0" presId="urn:microsoft.com/office/officeart/2008/layout/HorizontalMultiLevelHierarchy"/>
    <dgm:cxn modelId="{8E7579E2-D0EA-C544-A007-9B7F2B4A716B}" type="presParOf" srcId="{8971E00B-A588-2943-A872-523A5AE7EEA4}" destId="{A010DCF2-3EF6-9148-AD4C-26DD8572BA21}" srcOrd="0" destOrd="0" presId="urn:microsoft.com/office/officeart/2008/layout/HorizontalMultiLevelHierarchy"/>
    <dgm:cxn modelId="{C0AF8F3D-EF37-B443-8BC4-509C773EE4CC}" type="presParOf" srcId="{6A6B7B5F-AFF9-EF45-80AE-26F1A206AF62}" destId="{D2B4817A-171B-304D-BC88-6741DF952270}" srcOrd="3" destOrd="0" presId="urn:microsoft.com/office/officeart/2008/layout/HorizontalMultiLevelHierarchy"/>
    <dgm:cxn modelId="{DE99C50B-A276-974F-9D73-7B59C5D9F355}" type="presParOf" srcId="{D2B4817A-171B-304D-BC88-6741DF952270}" destId="{041521B7-5FA4-F542-ABB6-276F4C168B89}" srcOrd="0" destOrd="0" presId="urn:microsoft.com/office/officeart/2008/layout/HorizontalMultiLevelHierarchy"/>
    <dgm:cxn modelId="{02168125-E794-2D48-A8D0-56768E9D3EA5}" type="presParOf" srcId="{D2B4817A-171B-304D-BC88-6741DF952270}" destId="{5418A6F4-57A4-9B43-9559-0AE8337B551A}" srcOrd="1" destOrd="0" presId="urn:microsoft.com/office/officeart/2008/layout/HorizontalMultiLevelHierarchy"/>
    <dgm:cxn modelId="{1661ED1C-18C2-1249-81A7-A61FCF173C13}" type="presParOf" srcId="{6A6B7B5F-AFF9-EF45-80AE-26F1A206AF62}" destId="{F70ADA2D-47EF-CD4B-841E-8CF57E7C999E}" srcOrd="4" destOrd="0" presId="urn:microsoft.com/office/officeart/2008/layout/HorizontalMultiLevelHierarchy"/>
    <dgm:cxn modelId="{7EE02308-6622-D346-9DA8-082B290A2F6D}" type="presParOf" srcId="{F70ADA2D-47EF-CD4B-841E-8CF57E7C999E}" destId="{D2330C66-3722-E64F-9131-433B430E16FF}" srcOrd="0" destOrd="0" presId="urn:microsoft.com/office/officeart/2008/layout/HorizontalMultiLevelHierarchy"/>
    <dgm:cxn modelId="{A3D98872-7211-FC4B-AA58-0F6269CCA698}" type="presParOf" srcId="{6A6B7B5F-AFF9-EF45-80AE-26F1A206AF62}" destId="{B12945A9-C63A-EB42-99CB-1BBD12E27289}" srcOrd="5" destOrd="0" presId="urn:microsoft.com/office/officeart/2008/layout/HorizontalMultiLevelHierarchy"/>
    <dgm:cxn modelId="{5561806E-EF88-434F-B657-B68B529971E6}" type="presParOf" srcId="{B12945A9-C63A-EB42-99CB-1BBD12E27289}" destId="{89797730-0044-A945-920D-77E2C112AEBB}" srcOrd="0" destOrd="0" presId="urn:microsoft.com/office/officeart/2008/layout/HorizontalMultiLevelHierarchy"/>
    <dgm:cxn modelId="{D460645D-5E65-5A49-AD91-25B941E50888}" type="presParOf" srcId="{B12945A9-C63A-EB42-99CB-1BBD12E27289}" destId="{7855FFA5-882D-7441-A033-A633F5339593}" srcOrd="1" destOrd="0" presId="urn:microsoft.com/office/officeart/2008/layout/HorizontalMultiLevelHierarchy"/>
    <dgm:cxn modelId="{3D60419F-4B92-E249-89E1-259EEEDA5244}" type="presParOf" srcId="{6A6B7B5F-AFF9-EF45-80AE-26F1A206AF62}" destId="{CF971EAB-129B-AD47-B277-3C9FFC06AACC}" srcOrd="6" destOrd="0" presId="urn:microsoft.com/office/officeart/2008/layout/HorizontalMultiLevelHierarchy"/>
    <dgm:cxn modelId="{295C6B88-7DE0-3840-B312-802BAFE1FFC9}" type="presParOf" srcId="{CF971EAB-129B-AD47-B277-3C9FFC06AACC}" destId="{C920BB24-644F-AA44-9D02-2C08F98A4D4B}" srcOrd="0" destOrd="0" presId="urn:microsoft.com/office/officeart/2008/layout/HorizontalMultiLevelHierarchy"/>
    <dgm:cxn modelId="{DB80A0B9-A55C-F64C-A03A-10F3763349AA}" type="presParOf" srcId="{6A6B7B5F-AFF9-EF45-80AE-26F1A206AF62}" destId="{02DB0B4E-CE19-5F4C-914F-7CFF951DA9BC}" srcOrd="7" destOrd="0" presId="urn:microsoft.com/office/officeart/2008/layout/HorizontalMultiLevelHierarchy"/>
    <dgm:cxn modelId="{01BB554E-6862-8144-B61B-5ACFEE21BE2D}" type="presParOf" srcId="{02DB0B4E-CE19-5F4C-914F-7CFF951DA9BC}" destId="{37F89300-EF86-5C4A-BB0F-7EEA957A1414}" srcOrd="0" destOrd="0" presId="urn:microsoft.com/office/officeart/2008/layout/HorizontalMultiLevelHierarchy"/>
    <dgm:cxn modelId="{EE7CD944-CCA7-D843-A223-EBDA80708D51}" type="presParOf" srcId="{02DB0B4E-CE19-5F4C-914F-7CFF951DA9BC}" destId="{FCC55595-6990-1647-A122-2177E0B5D7B7}" srcOrd="1" destOrd="0" presId="urn:microsoft.com/office/officeart/2008/layout/HorizontalMultiLevelHierarchy"/>
    <dgm:cxn modelId="{1E9F8912-3A65-314D-86B2-BFC95434C21C}" type="presParOf" srcId="{6A6B7B5F-AFF9-EF45-80AE-26F1A206AF62}" destId="{C9E62230-82FD-BC42-AACB-006E07847FE3}" srcOrd="8" destOrd="0" presId="urn:microsoft.com/office/officeart/2008/layout/HorizontalMultiLevelHierarchy"/>
    <dgm:cxn modelId="{3D1E02EF-A5C2-0A41-B793-682DC382EB9D}" type="presParOf" srcId="{C9E62230-82FD-BC42-AACB-006E07847FE3}" destId="{969FE659-3E30-8748-B5E2-D083607EA947}" srcOrd="0" destOrd="0" presId="urn:microsoft.com/office/officeart/2008/layout/HorizontalMultiLevelHierarchy"/>
    <dgm:cxn modelId="{4D334C48-CFE1-9346-B5CB-D6876736D264}" type="presParOf" srcId="{6A6B7B5F-AFF9-EF45-80AE-26F1A206AF62}" destId="{D078AD5E-4C6A-7649-931F-FADB112E06B1}" srcOrd="9" destOrd="0" presId="urn:microsoft.com/office/officeart/2008/layout/HorizontalMultiLevelHierarchy"/>
    <dgm:cxn modelId="{D28F0562-CF21-C846-A215-1A835152F243}" type="presParOf" srcId="{D078AD5E-4C6A-7649-931F-FADB112E06B1}" destId="{E7BCC1FA-48CF-4241-99B9-C478CBEDCB67}" srcOrd="0" destOrd="0" presId="urn:microsoft.com/office/officeart/2008/layout/HorizontalMultiLevelHierarchy"/>
    <dgm:cxn modelId="{B6F1C76E-7654-3749-A22E-0CC9059A558E}" type="presParOf" srcId="{D078AD5E-4C6A-7649-931F-FADB112E06B1}" destId="{21ECBF2F-3F56-F34A-B444-ADF5FBAB337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62230-82FD-BC42-AACB-006E07847FE3}">
      <dsp:nvSpPr>
        <dsp:cNvPr id="0" name=""/>
        <dsp:cNvSpPr/>
      </dsp:nvSpPr>
      <dsp:spPr>
        <a:xfrm>
          <a:off x="1386699" y="2271932"/>
          <a:ext cx="496660" cy="1892759"/>
        </a:xfrm>
        <a:custGeom>
          <a:avLst/>
          <a:gdLst/>
          <a:ahLst/>
          <a:cxnLst/>
          <a:rect l="0" t="0" r="0" b="0"/>
          <a:pathLst>
            <a:path>
              <a:moveTo>
                <a:pt x="0" y="0"/>
              </a:moveTo>
              <a:lnTo>
                <a:pt x="248330" y="0"/>
              </a:lnTo>
              <a:lnTo>
                <a:pt x="248330" y="1892759"/>
              </a:lnTo>
              <a:lnTo>
                <a:pt x="496660" y="18927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86108" y="3169391"/>
        <a:ext cx="97841" cy="97841"/>
      </dsp:txXfrm>
    </dsp:sp>
    <dsp:sp modelId="{CF971EAB-129B-AD47-B277-3C9FFC06AACC}">
      <dsp:nvSpPr>
        <dsp:cNvPr id="0" name=""/>
        <dsp:cNvSpPr/>
      </dsp:nvSpPr>
      <dsp:spPr>
        <a:xfrm>
          <a:off x="1386699" y="2271932"/>
          <a:ext cx="496660" cy="946379"/>
        </a:xfrm>
        <a:custGeom>
          <a:avLst/>
          <a:gdLst/>
          <a:ahLst/>
          <a:cxnLst/>
          <a:rect l="0" t="0" r="0" b="0"/>
          <a:pathLst>
            <a:path>
              <a:moveTo>
                <a:pt x="0" y="0"/>
              </a:moveTo>
              <a:lnTo>
                <a:pt x="248330" y="0"/>
              </a:lnTo>
              <a:lnTo>
                <a:pt x="248330" y="946379"/>
              </a:lnTo>
              <a:lnTo>
                <a:pt x="496660" y="94637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8309" y="2718402"/>
        <a:ext cx="53439" cy="53439"/>
      </dsp:txXfrm>
    </dsp:sp>
    <dsp:sp modelId="{F70ADA2D-47EF-CD4B-841E-8CF57E7C999E}">
      <dsp:nvSpPr>
        <dsp:cNvPr id="0" name=""/>
        <dsp:cNvSpPr/>
      </dsp:nvSpPr>
      <dsp:spPr>
        <a:xfrm>
          <a:off x="1386699" y="2226212"/>
          <a:ext cx="496660" cy="91440"/>
        </a:xfrm>
        <a:custGeom>
          <a:avLst/>
          <a:gdLst/>
          <a:ahLst/>
          <a:cxnLst/>
          <a:rect l="0" t="0" r="0" b="0"/>
          <a:pathLst>
            <a:path>
              <a:moveTo>
                <a:pt x="0" y="45720"/>
              </a:moveTo>
              <a:lnTo>
                <a:pt x="49666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2613" y="2259515"/>
        <a:ext cx="24833" cy="24833"/>
      </dsp:txXfrm>
    </dsp:sp>
    <dsp:sp modelId="{8971E00B-A588-2943-A872-523A5AE7EEA4}">
      <dsp:nvSpPr>
        <dsp:cNvPr id="0" name=""/>
        <dsp:cNvSpPr/>
      </dsp:nvSpPr>
      <dsp:spPr>
        <a:xfrm>
          <a:off x="1386699" y="1325552"/>
          <a:ext cx="496660" cy="946379"/>
        </a:xfrm>
        <a:custGeom>
          <a:avLst/>
          <a:gdLst/>
          <a:ahLst/>
          <a:cxnLst/>
          <a:rect l="0" t="0" r="0" b="0"/>
          <a:pathLst>
            <a:path>
              <a:moveTo>
                <a:pt x="0" y="946379"/>
              </a:moveTo>
              <a:lnTo>
                <a:pt x="248330" y="946379"/>
              </a:lnTo>
              <a:lnTo>
                <a:pt x="248330" y="0"/>
              </a:lnTo>
              <a:lnTo>
                <a:pt x="49666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8309" y="1772022"/>
        <a:ext cx="53439" cy="53439"/>
      </dsp:txXfrm>
    </dsp:sp>
    <dsp:sp modelId="{4BDEED4C-9F61-E041-88F9-06B03B5F810C}">
      <dsp:nvSpPr>
        <dsp:cNvPr id="0" name=""/>
        <dsp:cNvSpPr/>
      </dsp:nvSpPr>
      <dsp:spPr>
        <a:xfrm>
          <a:off x="1386699" y="379173"/>
          <a:ext cx="496660" cy="1892759"/>
        </a:xfrm>
        <a:custGeom>
          <a:avLst/>
          <a:gdLst/>
          <a:ahLst/>
          <a:cxnLst/>
          <a:rect l="0" t="0" r="0" b="0"/>
          <a:pathLst>
            <a:path>
              <a:moveTo>
                <a:pt x="0" y="1892759"/>
              </a:moveTo>
              <a:lnTo>
                <a:pt x="248330" y="1892759"/>
              </a:lnTo>
              <a:lnTo>
                <a:pt x="248330" y="0"/>
              </a:lnTo>
              <a:lnTo>
                <a:pt x="49666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86108" y="1276631"/>
        <a:ext cx="97841" cy="97841"/>
      </dsp:txXfrm>
    </dsp:sp>
    <dsp:sp modelId="{55710AD3-C6C9-9D4D-A64C-8A1F7F817CE4}">
      <dsp:nvSpPr>
        <dsp:cNvPr id="0" name=""/>
        <dsp:cNvSpPr/>
      </dsp:nvSpPr>
      <dsp:spPr>
        <a:xfrm rot="16200000">
          <a:off x="-984230" y="1893380"/>
          <a:ext cx="3984756" cy="757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Rights</a:t>
          </a:r>
        </a:p>
      </dsp:txBody>
      <dsp:txXfrm>
        <a:off x="-984230" y="1893380"/>
        <a:ext cx="3984756" cy="757103"/>
      </dsp:txXfrm>
    </dsp:sp>
    <dsp:sp modelId="{06C53B78-CAEB-E840-8C59-03AD51D0DFC8}">
      <dsp:nvSpPr>
        <dsp:cNvPr id="0" name=""/>
        <dsp:cNvSpPr/>
      </dsp:nvSpPr>
      <dsp:spPr>
        <a:xfrm>
          <a:off x="1883359" y="621"/>
          <a:ext cx="4408752" cy="7571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Violating legal right</a:t>
          </a:r>
        </a:p>
      </dsp:txBody>
      <dsp:txXfrm>
        <a:off x="1883359" y="621"/>
        <a:ext cx="4408752" cy="757103"/>
      </dsp:txXfrm>
    </dsp:sp>
    <dsp:sp modelId="{041521B7-5FA4-F542-ABB6-276F4C168B89}">
      <dsp:nvSpPr>
        <dsp:cNvPr id="0" name=""/>
        <dsp:cNvSpPr/>
      </dsp:nvSpPr>
      <dsp:spPr>
        <a:xfrm>
          <a:off x="1883359" y="947000"/>
          <a:ext cx="4412501" cy="7571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Violating moral right</a:t>
          </a:r>
        </a:p>
      </dsp:txBody>
      <dsp:txXfrm>
        <a:off x="1883359" y="947000"/>
        <a:ext cx="4412501" cy="757103"/>
      </dsp:txXfrm>
    </dsp:sp>
    <dsp:sp modelId="{89797730-0044-A945-920D-77E2C112AEBB}">
      <dsp:nvSpPr>
        <dsp:cNvPr id="0" name=""/>
        <dsp:cNvSpPr/>
      </dsp:nvSpPr>
      <dsp:spPr>
        <a:xfrm>
          <a:off x="1883359" y="1893380"/>
          <a:ext cx="5414190" cy="7571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Violating what is deserved</a:t>
          </a:r>
        </a:p>
      </dsp:txBody>
      <dsp:txXfrm>
        <a:off x="1883359" y="1893380"/>
        <a:ext cx="5414190" cy="757103"/>
      </dsp:txXfrm>
    </dsp:sp>
    <dsp:sp modelId="{37F89300-EF86-5C4A-BB0F-7EEA957A1414}">
      <dsp:nvSpPr>
        <dsp:cNvPr id="0" name=""/>
        <dsp:cNvSpPr/>
      </dsp:nvSpPr>
      <dsp:spPr>
        <a:xfrm>
          <a:off x="1883359" y="2839760"/>
          <a:ext cx="3884005" cy="7571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Breaking faith</a:t>
          </a:r>
        </a:p>
      </dsp:txBody>
      <dsp:txXfrm>
        <a:off x="1883359" y="2839760"/>
        <a:ext cx="3884005" cy="757103"/>
      </dsp:txXfrm>
    </dsp:sp>
    <dsp:sp modelId="{E7BCC1FA-48CF-4241-99B9-C478CBEDCB67}">
      <dsp:nvSpPr>
        <dsp:cNvPr id="0" name=""/>
        <dsp:cNvSpPr/>
      </dsp:nvSpPr>
      <dsp:spPr>
        <a:xfrm>
          <a:off x="1883359" y="3786140"/>
          <a:ext cx="3293948" cy="7571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Being partial</a:t>
          </a:r>
        </a:p>
      </dsp:txBody>
      <dsp:txXfrm>
        <a:off x="1883359" y="3786140"/>
        <a:ext cx="3293948" cy="75710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F1935-1E46-4B4C-A3D4-AB0C5BC7C3F5}" type="datetimeFigureOut">
              <a:rPr lang="en-US" smtClean="0"/>
              <a:t>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17149-7346-BC41-97F5-F984CE92276B}" type="slidenum">
              <a:rPr lang="en-US" smtClean="0"/>
              <a:t>‹#›</a:t>
            </a:fld>
            <a:endParaRPr lang="en-US"/>
          </a:p>
        </p:txBody>
      </p:sp>
    </p:spTree>
    <p:extLst>
      <p:ext uri="{BB962C8B-B14F-4D97-AF65-F5344CB8AC3E}">
        <p14:creationId xmlns:p14="http://schemas.microsoft.com/office/powerpoint/2010/main" val="2633608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7149-7346-BC41-97F5-F984CE92276B}" type="slidenum">
              <a:rPr lang="en-US" smtClean="0"/>
              <a:t>15</a:t>
            </a:fld>
            <a:endParaRPr lang="en-US"/>
          </a:p>
        </p:txBody>
      </p:sp>
    </p:spTree>
    <p:extLst>
      <p:ext uri="{BB962C8B-B14F-4D97-AF65-F5344CB8AC3E}">
        <p14:creationId xmlns:p14="http://schemas.microsoft.com/office/powerpoint/2010/main" val="123218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morality</a:t>
            </a:r>
          </a:p>
        </p:txBody>
      </p:sp>
      <p:sp>
        <p:nvSpPr>
          <p:cNvPr id="4" name="Slide Number Placeholder 3"/>
          <p:cNvSpPr>
            <a:spLocks noGrp="1"/>
          </p:cNvSpPr>
          <p:nvPr>
            <p:ph type="sldNum" sz="quarter" idx="10"/>
          </p:nvPr>
        </p:nvSpPr>
        <p:spPr/>
        <p:txBody>
          <a:bodyPr/>
          <a:lstStyle/>
          <a:p>
            <a:fld id="{C9717149-7346-BC41-97F5-F984CE92276B}" type="slidenum">
              <a:rPr lang="en-US" smtClean="0"/>
              <a:t>21</a:t>
            </a:fld>
            <a:endParaRPr lang="en-US"/>
          </a:p>
        </p:txBody>
      </p:sp>
    </p:spTree>
    <p:extLst>
      <p:ext uri="{BB962C8B-B14F-4D97-AF65-F5344CB8AC3E}">
        <p14:creationId xmlns:p14="http://schemas.microsoft.com/office/powerpoint/2010/main" val="246985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183B0F0-A301-8D4C-ABC3-48592547D51C}"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379192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183B0F0-A301-8D4C-ABC3-48592547D51C}"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228956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183B0F0-A301-8D4C-ABC3-48592547D51C}"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172724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183B0F0-A301-8D4C-ABC3-48592547D51C}"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267940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183B0F0-A301-8D4C-ABC3-48592547D51C}" type="datetimeFigureOut">
              <a:rPr lang="en-US" smtClean="0"/>
              <a:t>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310980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183B0F0-A301-8D4C-ABC3-48592547D51C}"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214277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183B0F0-A301-8D4C-ABC3-48592547D51C}" type="datetimeFigureOut">
              <a:rPr lang="en-US" smtClean="0"/>
              <a:t>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68595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183B0F0-A301-8D4C-ABC3-48592547D51C}" type="datetimeFigureOut">
              <a:rPr lang="en-US" smtClean="0"/>
              <a:t>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3523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3B0F0-A301-8D4C-ABC3-48592547D51C}" type="datetimeFigureOut">
              <a:rPr lang="en-US" smtClean="0"/>
              <a:t>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186177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183B0F0-A301-8D4C-ABC3-48592547D51C}"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381511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183B0F0-A301-8D4C-ABC3-48592547D51C}" type="datetimeFigureOut">
              <a:rPr lang="en-US" smtClean="0"/>
              <a:t>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0E152-91FD-6546-A4FB-C471E244C1A6}" type="slidenum">
              <a:rPr lang="en-US" smtClean="0"/>
              <a:t>‹#›</a:t>
            </a:fld>
            <a:endParaRPr lang="en-US"/>
          </a:p>
        </p:txBody>
      </p:sp>
    </p:spTree>
    <p:extLst>
      <p:ext uri="{BB962C8B-B14F-4D97-AF65-F5344CB8AC3E}">
        <p14:creationId xmlns:p14="http://schemas.microsoft.com/office/powerpoint/2010/main" val="147084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3B0F0-A301-8D4C-ABC3-48592547D51C}" type="datetimeFigureOut">
              <a:rPr lang="en-US" smtClean="0"/>
              <a:t>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0E152-91FD-6546-A4FB-C471E244C1A6}" type="slidenum">
              <a:rPr lang="en-US" smtClean="0"/>
              <a:t>‹#›</a:t>
            </a:fld>
            <a:endParaRPr lang="en-US"/>
          </a:p>
        </p:txBody>
      </p:sp>
    </p:spTree>
    <p:extLst>
      <p:ext uri="{BB962C8B-B14F-4D97-AF65-F5344CB8AC3E}">
        <p14:creationId xmlns:p14="http://schemas.microsoft.com/office/powerpoint/2010/main" val="230030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6649A"/>
          </a:solidFill>
          <a:latin typeface="Avenir Heavy"/>
          <a:ea typeface="+mj-ea"/>
          <a:cs typeface="Avenir Heavy"/>
        </a:defRPr>
      </a:lvl1pPr>
    </p:titleStyle>
    <p:bodyStyle>
      <a:lvl1pPr marL="342900" indent="-342900" algn="l" defTabSz="457200" rtl="0" eaLnBrk="1" latinLnBrk="0" hangingPunct="1">
        <a:spcBef>
          <a:spcPct val="20000"/>
        </a:spcBef>
        <a:buClr>
          <a:schemeClr val="accent3"/>
        </a:buClr>
        <a:buFont typeface="Arial"/>
        <a:buChar char="•"/>
        <a:defRPr sz="3600" kern="1200">
          <a:solidFill>
            <a:schemeClr val="tx1">
              <a:lumMod val="75000"/>
              <a:lumOff val="25000"/>
            </a:schemeClr>
          </a:solidFill>
          <a:latin typeface="Avenir Book"/>
          <a:ea typeface="+mn-ea"/>
          <a:cs typeface="Avenir Book"/>
        </a:defRPr>
      </a:lvl1pPr>
      <a:lvl2pPr marL="742950" indent="-285750" algn="l" defTabSz="457200" rtl="0" eaLnBrk="1" latinLnBrk="0" hangingPunct="1">
        <a:spcBef>
          <a:spcPct val="20000"/>
        </a:spcBef>
        <a:buClr>
          <a:schemeClr val="accent1">
            <a:lumMod val="60000"/>
            <a:lumOff val="40000"/>
          </a:schemeClr>
        </a:buClr>
        <a:buSzPct val="84000"/>
        <a:buFont typeface="Courier New"/>
        <a:buChar char="o"/>
        <a:defRPr sz="3200" kern="1200">
          <a:solidFill>
            <a:schemeClr val="tx1">
              <a:lumMod val="75000"/>
              <a:lumOff val="25000"/>
            </a:schemeClr>
          </a:solidFill>
          <a:latin typeface="Avenir Book"/>
          <a:ea typeface="+mn-ea"/>
          <a:cs typeface="Avenir Book"/>
        </a:defRPr>
      </a:lvl2pPr>
      <a:lvl3pPr marL="1143000" indent="-228600" algn="l" defTabSz="457200" rtl="0" eaLnBrk="1" latinLnBrk="0" hangingPunct="1">
        <a:spcBef>
          <a:spcPct val="20000"/>
        </a:spcBef>
        <a:buFont typeface="Arial"/>
        <a:buChar char="•"/>
        <a:defRPr sz="2800" kern="1200">
          <a:solidFill>
            <a:schemeClr val="tx1">
              <a:lumMod val="75000"/>
              <a:lumOff val="25000"/>
            </a:schemeClr>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audience-crowd-people-persons-828584/"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publicdomain/zero/1.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PSM_V03_D380_John_Stuart_Mill.jpg"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hyperlink" Target="http://plato.stanford.edu/entries/mill"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plato.stanford.edu/entries/consequentialism/#ClaUt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ep.utm.edu/hedonism/#SH1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composing-monkey-woman-laugh-2925179/"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publicdomain/zero/1.0/"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is.gd/phil102mil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J.S. Mill, </a:t>
            </a:r>
            <a:r>
              <a:rPr lang="en-US" i="1" dirty="0"/>
              <a:t>Utilitarianism</a:t>
            </a:r>
            <a:r>
              <a:rPr lang="en-US" dirty="0"/>
              <a:t> (1863)</a:t>
            </a:r>
          </a:p>
        </p:txBody>
      </p:sp>
      <p:sp>
        <p:nvSpPr>
          <p:cNvPr id="3" name="Subtitle 2"/>
          <p:cNvSpPr>
            <a:spLocks noGrp="1"/>
          </p:cNvSpPr>
          <p:nvPr>
            <p:ph type="subTitle" idx="1"/>
          </p:nvPr>
        </p:nvSpPr>
        <p:spPr/>
        <p:txBody>
          <a:bodyPr>
            <a:normAutofit/>
          </a:bodyPr>
          <a:lstStyle/>
          <a:p>
            <a:r>
              <a:rPr lang="en-US" dirty="0">
                <a:solidFill>
                  <a:schemeClr val="tx1">
                    <a:lumMod val="75000"/>
                    <a:lumOff val="25000"/>
                  </a:schemeClr>
                </a:solidFill>
              </a:rPr>
              <a:t>PHIL 102, UBC</a:t>
            </a:r>
          </a:p>
          <a:p>
            <a:r>
              <a:rPr lang="en-US" dirty="0">
                <a:solidFill>
                  <a:schemeClr val="tx1">
                    <a:lumMod val="75000"/>
                    <a:lumOff val="25000"/>
                  </a:schemeClr>
                </a:solidFill>
              </a:rPr>
              <a:t>Christina Hendricks</a:t>
            </a:r>
          </a:p>
        </p:txBody>
      </p:sp>
      <p:sp>
        <p:nvSpPr>
          <p:cNvPr id="4" name="Rectangle 3"/>
          <p:cNvSpPr/>
          <p:nvPr/>
        </p:nvSpPr>
        <p:spPr>
          <a:xfrm>
            <a:off x="1753838" y="6219267"/>
            <a:ext cx="6704362" cy="338554"/>
          </a:xfrm>
          <a:prstGeom prst="rect">
            <a:avLst/>
          </a:prstGeom>
        </p:spPr>
        <p:txBody>
          <a:bodyPr wrap="square">
            <a:spAutoFit/>
          </a:bodyPr>
          <a:lstStyle/>
          <a:p>
            <a:r>
              <a:rPr lang="en-US" sz="1600" dirty="0">
                <a:latin typeface="Avenir Book"/>
                <a:cs typeface="Avenir Book"/>
              </a:rPr>
              <a:t>Except parts noted otherwise, this presentation is licensed </a:t>
            </a:r>
            <a:r>
              <a:rPr lang="en-US" sz="1600" dirty="0">
                <a:latin typeface="Avenir Book"/>
                <a:cs typeface="Avenir Book"/>
                <a:hlinkClick r:id="rId2"/>
              </a:rPr>
              <a:t>CC-BY 4.0</a:t>
            </a:r>
            <a:endParaRPr lang="en-US" sz="1600" dirty="0">
              <a:latin typeface="Avenir Book"/>
              <a:cs typeface="Avenir Book"/>
            </a:endParaRPr>
          </a:p>
        </p:txBody>
      </p:sp>
      <p:pic>
        <p:nvPicPr>
          <p:cNvPr id="5" name="Picture 4" descr="Creative Commons Attribution Licens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5" y="6264289"/>
            <a:ext cx="920623" cy="324310"/>
          </a:xfrm>
          <a:prstGeom prst="rect">
            <a:avLst/>
          </a:prstGeom>
        </p:spPr>
      </p:pic>
    </p:spTree>
    <p:extLst>
      <p:ext uri="{BB962C8B-B14F-4D97-AF65-F5344CB8AC3E}">
        <p14:creationId xmlns:p14="http://schemas.microsoft.com/office/powerpoint/2010/main" val="55504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2576"/>
          </a:xfrm>
        </p:spPr>
        <p:txBody>
          <a:bodyPr>
            <a:normAutofit fontScale="90000"/>
          </a:bodyPr>
          <a:lstStyle/>
          <a:p>
            <a:r>
              <a:rPr lang="en-US" sz="3800" dirty="0"/>
              <a:t>Support for Greatest Happiness Principle </a:t>
            </a:r>
            <a:br>
              <a:rPr lang="en-US" sz="3800" dirty="0"/>
            </a:br>
            <a:r>
              <a:rPr lang="en-US" sz="2400" dirty="0"/>
              <a:t>(more in Chapter IV)</a:t>
            </a:r>
          </a:p>
        </p:txBody>
      </p:sp>
      <p:sp>
        <p:nvSpPr>
          <p:cNvPr id="3" name="Content Placeholder 2"/>
          <p:cNvSpPr>
            <a:spLocks noGrp="1"/>
          </p:cNvSpPr>
          <p:nvPr>
            <p:ph idx="1"/>
          </p:nvPr>
        </p:nvSpPr>
        <p:spPr>
          <a:xfrm>
            <a:off x="457200" y="1417638"/>
            <a:ext cx="8229600" cy="3036433"/>
          </a:xfrm>
        </p:spPr>
        <p:txBody>
          <a:bodyPr>
            <a:normAutofit fontScale="92500"/>
          </a:bodyPr>
          <a:lstStyle/>
          <a:p>
            <a:r>
              <a:rPr lang="en-CA" dirty="0"/>
              <a:t>“pleasure, and freedom from pain, are the </a:t>
            </a:r>
            <a:r>
              <a:rPr lang="en-CA" dirty="0">
                <a:solidFill>
                  <a:schemeClr val="accent3"/>
                </a:solidFill>
              </a:rPr>
              <a:t>only things desirable as ends</a:t>
            </a:r>
            <a:r>
              <a:rPr lang="en-CA" dirty="0"/>
              <a:t>” (2)</a:t>
            </a:r>
          </a:p>
          <a:p>
            <a:r>
              <a:rPr lang="en-CA" dirty="0"/>
              <a:t>Mill on the highest good (5)</a:t>
            </a:r>
          </a:p>
          <a:p>
            <a:r>
              <a:rPr lang="en-CA" dirty="0"/>
              <a:t>The “end of human action is necessarily also the </a:t>
            </a:r>
            <a:r>
              <a:rPr lang="en-CA" dirty="0">
                <a:solidFill>
                  <a:srgbClr val="B50B1B"/>
                </a:solidFill>
              </a:rPr>
              <a:t>standard of morality</a:t>
            </a:r>
            <a:r>
              <a:rPr lang="en-CA" dirty="0"/>
              <a:t>” (5)</a:t>
            </a:r>
          </a:p>
        </p:txBody>
      </p:sp>
      <p:sp>
        <p:nvSpPr>
          <p:cNvPr id="4" name="Oval 3"/>
          <p:cNvSpPr/>
          <p:nvPr/>
        </p:nvSpPr>
        <p:spPr>
          <a:xfrm>
            <a:off x="6685643" y="4454071"/>
            <a:ext cx="2095500" cy="1961242"/>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p:cNvSpPr/>
          <p:nvPr/>
        </p:nvSpPr>
        <p:spPr>
          <a:xfrm>
            <a:off x="4757057" y="4900384"/>
            <a:ext cx="622300" cy="595087"/>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825171" y="4800599"/>
            <a:ext cx="633186" cy="633185"/>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631292" y="5996213"/>
            <a:ext cx="604157" cy="589644"/>
          </a:xfrm>
          <a:prstGeom prst="ellipse">
            <a:avLst/>
          </a:prstGeom>
          <a:solidFill>
            <a:srgbClr val="8808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463471" y="4625519"/>
            <a:ext cx="587829" cy="549729"/>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888671" y="5690506"/>
            <a:ext cx="660400" cy="575129"/>
          </a:xfrm>
          <a:prstGeom prst="ellipse">
            <a:avLst/>
          </a:prstGeom>
          <a:solidFill>
            <a:schemeClr val="accent3">
              <a:lumMod val="75000"/>
            </a:schemeClr>
          </a:solidFill>
          <a:ln>
            <a:solidFill>
              <a:srgbClr val="8808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734786" y="4726214"/>
            <a:ext cx="997857" cy="306615"/>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34786" y="5873751"/>
            <a:ext cx="1153885" cy="244020"/>
          </a:xfrm>
          <a:prstGeom prst="straightConnector1">
            <a:avLst/>
          </a:prstGeom>
          <a:ln w="3810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549071" y="4900384"/>
            <a:ext cx="843643" cy="188687"/>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621643" y="6049287"/>
            <a:ext cx="1000577" cy="244017"/>
          </a:xfrm>
          <a:prstGeom prst="straightConnector1">
            <a:avLst/>
          </a:prstGeom>
          <a:ln w="38100" cmpd="sng">
            <a:solidFill>
              <a:srgbClr val="880814"/>
            </a:solidFill>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379357" y="5873751"/>
            <a:ext cx="622300" cy="595087"/>
          </a:xfrm>
          <a:prstGeom prst="ellipse">
            <a:avLst/>
          </a:prstGeom>
          <a:solidFill>
            <a:srgbClr val="8808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4127500" y="4900384"/>
            <a:ext cx="527957" cy="188687"/>
          </a:xfrm>
          <a:prstGeom prst="straightConnector1">
            <a:avLst/>
          </a:prstGeom>
          <a:ln w="381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21" idx="2"/>
          </p:cNvCxnSpPr>
          <p:nvPr/>
        </p:nvCxnSpPr>
        <p:spPr>
          <a:xfrm flipV="1">
            <a:off x="4308929" y="6171295"/>
            <a:ext cx="1070428" cy="178705"/>
          </a:xfrm>
          <a:prstGeom prst="straightConnector1">
            <a:avLst/>
          </a:prstGeom>
          <a:ln w="38100" cmpd="sng">
            <a:solidFill>
              <a:srgbClr val="880814"/>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096000" y="5787573"/>
            <a:ext cx="589643" cy="330198"/>
          </a:xfrm>
          <a:prstGeom prst="straightConnector1">
            <a:avLst/>
          </a:prstGeom>
          <a:ln w="38100" cmpd="sng">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466443" y="5175248"/>
            <a:ext cx="1137557" cy="131538"/>
          </a:xfrm>
          <a:prstGeom prst="straightConnector1">
            <a:avLst/>
          </a:prstGeom>
          <a:ln w="38100" cmpd="sng">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975929" y="4666753"/>
            <a:ext cx="1514928" cy="1477327"/>
          </a:xfrm>
          <a:prstGeom prst="rect">
            <a:avLst/>
          </a:prstGeom>
          <a:noFill/>
        </p:spPr>
        <p:txBody>
          <a:bodyPr wrap="square" rtlCol="0">
            <a:spAutoFit/>
          </a:bodyPr>
          <a:lstStyle/>
          <a:p>
            <a:r>
              <a:rPr lang="en-US" sz="2400" dirty="0">
                <a:solidFill>
                  <a:schemeClr val="bg1"/>
                </a:solidFill>
              </a:rPr>
              <a:t>Pleasure, reduction of pain</a:t>
            </a:r>
          </a:p>
          <a:p>
            <a:r>
              <a:rPr lang="en-US" dirty="0">
                <a:solidFill>
                  <a:schemeClr val="bg1"/>
                </a:solidFill>
              </a:rPr>
              <a:t>(self &amp; others)</a:t>
            </a:r>
          </a:p>
        </p:txBody>
      </p:sp>
      <p:sp>
        <p:nvSpPr>
          <p:cNvPr id="5" name="TextBox 4"/>
          <p:cNvSpPr txBox="1"/>
          <p:nvPr/>
        </p:nvSpPr>
        <p:spPr>
          <a:xfrm>
            <a:off x="1888671" y="4900384"/>
            <a:ext cx="660400" cy="369332"/>
          </a:xfrm>
          <a:prstGeom prst="rect">
            <a:avLst/>
          </a:prstGeom>
          <a:noFill/>
        </p:spPr>
        <p:txBody>
          <a:bodyPr wrap="square" rtlCol="0">
            <a:spAutoFit/>
          </a:bodyPr>
          <a:lstStyle/>
          <a:p>
            <a:r>
              <a:rPr lang="en-US" dirty="0">
                <a:solidFill>
                  <a:schemeClr val="bg1"/>
                </a:solidFill>
              </a:rPr>
              <a:t>goal</a:t>
            </a:r>
          </a:p>
        </p:txBody>
      </p:sp>
      <p:sp>
        <p:nvSpPr>
          <p:cNvPr id="24" name="TextBox 23"/>
          <p:cNvSpPr txBox="1"/>
          <p:nvPr/>
        </p:nvSpPr>
        <p:spPr>
          <a:xfrm>
            <a:off x="3467100" y="4683670"/>
            <a:ext cx="660400" cy="369332"/>
          </a:xfrm>
          <a:prstGeom prst="rect">
            <a:avLst/>
          </a:prstGeom>
          <a:noFill/>
        </p:spPr>
        <p:txBody>
          <a:bodyPr wrap="square" rtlCol="0">
            <a:spAutoFit/>
          </a:bodyPr>
          <a:lstStyle/>
          <a:p>
            <a:r>
              <a:rPr lang="en-US" dirty="0">
                <a:solidFill>
                  <a:schemeClr val="bg1"/>
                </a:solidFill>
              </a:rPr>
              <a:t>goal</a:t>
            </a:r>
          </a:p>
        </p:txBody>
      </p:sp>
      <p:sp>
        <p:nvSpPr>
          <p:cNvPr id="25" name="TextBox 24"/>
          <p:cNvSpPr txBox="1"/>
          <p:nvPr/>
        </p:nvSpPr>
        <p:spPr>
          <a:xfrm>
            <a:off x="4757057" y="4990582"/>
            <a:ext cx="660400" cy="369332"/>
          </a:xfrm>
          <a:prstGeom prst="rect">
            <a:avLst/>
          </a:prstGeom>
          <a:noFill/>
        </p:spPr>
        <p:txBody>
          <a:bodyPr wrap="square" rtlCol="0">
            <a:spAutoFit/>
          </a:bodyPr>
          <a:lstStyle/>
          <a:p>
            <a:r>
              <a:rPr lang="en-US" dirty="0">
                <a:solidFill>
                  <a:schemeClr val="bg1"/>
                </a:solidFill>
              </a:rPr>
              <a:t>goal</a:t>
            </a:r>
          </a:p>
        </p:txBody>
      </p:sp>
      <p:sp>
        <p:nvSpPr>
          <p:cNvPr id="6" name="TextBox 5"/>
          <p:cNvSpPr txBox="1"/>
          <p:nvPr/>
        </p:nvSpPr>
        <p:spPr>
          <a:xfrm rot="1174308">
            <a:off x="844378" y="4510216"/>
            <a:ext cx="830649" cy="369332"/>
          </a:xfrm>
          <a:prstGeom prst="rect">
            <a:avLst/>
          </a:prstGeom>
          <a:noFill/>
        </p:spPr>
        <p:txBody>
          <a:bodyPr wrap="square" rtlCol="0">
            <a:spAutoFit/>
          </a:bodyPr>
          <a:lstStyle/>
          <a:p>
            <a:r>
              <a:rPr lang="en-US" dirty="0"/>
              <a:t>action</a:t>
            </a:r>
          </a:p>
        </p:txBody>
      </p:sp>
    </p:spTree>
    <p:extLst>
      <p:ext uri="{BB962C8B-B14F-4D97-AF65-F5344CB8AC3E}">
        <p14:creationId xmlns:p14="http://schemas.microsoft.com/office/powerpoint/2010/main" val="26224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500"/>
                                        <p:tgtEl>
                                          <p:spTgt spid="37"/>
                                        </p:tgtEl>
                                      </p:cBhvr>
                                    </p:animEffect>
                                  </p:childTnLst>
                                </p:cTn>
                              </p:par>
                              <p:par>
                                <p:cTn id="40" presetID="9"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dissolve">
                                      <p:cBhvr>
                                        <p:cTn id="42" dur="500"/>
                                        <p:tgtEl>
                                          <p:spTgt spid="3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ssolve">
                                      <p:cBhvr>
                                        <p:cTn id="45" dur="500"/>
                                        <p:tgtEl>
                                          <p:spTgt spid="21"/>
                                        </p:tgtEl>
                                      </p:cBhvr>
                                    </p:animEffect>
                                  </p:childTnLst>
                                </p:cTn>
                              </p:par>
                              <p:par>
                                <p:cTn id="46" presetID="9"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par>
                                <p:cTn id="52" presetID="9"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dissolve">
                                      <p:cBhvr>
                                        <p:cTn id="54" dur="500"/>
                                        <p:tgtEl>
                                          <p:spTgt spid="1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par>
                                <p:cTn id="58" presetID="9"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ssolve">
                                      <p:cBhvr>
                                        <p:cTn id="60" dur="500"/>
                                        <p:tgtEl>
                                          <p:spTgt spid="14"/>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dissolve">
                                      <p:cBhvr>
                                        <p:cTn id="63" dur="500"/>
                                        <p:tgtEl>
                                          <p:spTgt spid="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dissolve">
                                      <p:cBhvr>
                                        <p:cTn id="66" dur="500"/>
                                        <p:tgtEl>
                                          <p:spTgt spid="6"/>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P spid="8" grpId="0" animBg="1"/>
      <p:bldP spid="9" grpId="0" animBg="1"/>
      <p:bldP spid="10" grpId="0" animBg="1"/>
      <p:bldP spid="11" grpId="0" animBg="1"/>
      <p:bldP spid="21" grpId="0" animBg="1"/>
      <p:bldP spid="37" grpId="0"/>
      <p:bldP spid="5" grpId="0"/>
      <p:bldP spid="24" grpId="0"/>
      <p:bldP spid="2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C1F6-F8D5-9740-83EE-AABFA8256BAF}"/>
              </a:ext>
            </a:extLst>
          </p:cNvPr>
          <p:cNvSpPr>
            <a:spLocks noGrp="1"/>
          </p:cNvSpPr>
          <p:nvPr>
            <p:ph type="title"/>
          </p:nvPr>
        </p:nvSpPr>
        <p:spPr/>
        <p:txBody>
          <a:bodyPr>
            <a:normAutofit fontScale="90000"/>
          </a:bodyPr>
          <a:lstStyle/>
          <a:p>
            <a:r>
              <a:rPr lang="en-US" dirty="0"/>
              <a:t>Argument for using GHP for moral judgments</a:t>
            </a:r>
          </a:p>
        </p:txBody>
      </p:sp>
      <p:sp>
        <p:nvSpPr>
          <p:cNvPr id="3" name="Content Placeholder 2">
            <a:extLst>
              <a:ext uri="{FF2B5EF4-FFF2-40B4-BE49-F238E27FC236}">
                <a16:creationId xmlns:a16="http://schemas.microsoft.com/office/drawing/2014/main" id="{2FE16DC5-7ACB-4D4B-96A1-FB9F4F26D270}"/>
              </a:ext>
            </a:extLst>
          </p:cNvPr>
          <p:cNvSpPr>
            <a:spLocks noGrp="1"/>
          </p:cNvSpPr>
          <p:nvPr>
            <p:ph idx="1"/>
          </p:nvPr>
        </p:nvSpPr>
        <p:spPr/>
        <p:txBody>
          <a:bodyPr>
            <a:normAutofit fontScale="92500" lnSpcReduction="10000"/>
          </a:bodyPr>
          <a:lstStyle/>
          <a:p>
            <a:pPr marL="742950" indent="-742950">
              <a:buFont typeface="+mj-lt"/>
              <a:buAutoNum type="arabicPeriod"/>
            </a:pPr>
            <a:r>
              <a:rPr lang="en-US" dirty="0"/>
              <a:t>Pleasure is the only intrinsic value (p. 2, &amp; </a:t>
            </a:r>
            <a:r>
              <a:rPr lang="en-US" dirty="0" err="1"/>
              <a:t>chpt</a:t>
            </a:r>
            <a:r>
              <a:rPr lang="en-US" dirty="0"/>
              <a:t>. IV)</a:t>
            </a:r>
          </a:p>
          <a:p>
            <a:pPr marL="742950" indent="-742950">
              <a:buFont typeface="+mj-lt"/>
              <a:buAutoNum type="arabicPeriod"/>
            </a:pPr>
            <a:r>
              <a:rPr lang="en-US" dirty="0"/>
              <a:t>So we should use happiness, measured in pleasure &amp; reduction of pain, to evaluate actions morally</a:t>
            </a:r>
          </a:p>
          <a:p>
            <a:pPr marL="742950" indent="-742950">
              <a:buFont typeface="+mj-lt"/>
              <a:buAutoNum type="arabicPeriod"/>
            </a:pPr>
            <a:r>
              <a:rPr lang="en-US" dirty="0"/>
              <a:t>What matters in evaluating actions is their consequences for happiness</a:t>
            </a:r>
          </a:p>
          <a:p>
            <a:pPr marL="0" indent="0">
              <a:buNone/>
            </a:pPr>
            <a:r>
              <a:rPr lang="en-US" u="sng" dirty="0"/>
              <a:t>Therefore</a:t>
            </a:r>
            <a:r>
              <a:rPr lang="en-US" dirty="0"/>
              <a:t>, we should use the GHP to evaluate actions morally </a:t>
            </a:r>
          </a:p>
        </p:txBody>
      </p:sp>
    </p:spTree>
    <p:extLst>
      <p:ext uri="{BB962C8B-B14F-4D97-AF65-F5344CB8AC3E}">
        <p14:creationId xmlns:p14="http://schemas.microsoft.com/office/powerpoint/2010/main" val="8325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C70B-B3A9-1E49-9828-9767DFD53B5A}"/>
              </a:ext>
            </a:extLst>
          </p:cNvPr>
          <p:cNvSpPr>
            <a:spLocks noGrp="1"/>
          </p:cNvSpPr>
          <p:nvPr>
            <p:ph type="title"/>
          </p:nvPr>
        </p:nvSpPr>
        <p:spPr/>
        <p:txBody>
          <a:bodyPr/>
          <a:lstStyle/>
          <a:p>
            <a:r>
              <a:rPr lang="en-US" dirty="0"/>
              <a:t>What kind of consequences?</a:t>
            </a:r>
          </a:p>
        </p:txBody>
      </p:sp>
      <p:sp>
        <p:nvSpPr>
          <p:cNvPr id="9" name="Content Placeholder 8">
            <a:extLst>
              <a:ext uri="{FF2B5EF4-FFF2-40B4-BE49-F238E27FC236}">
                <a16:creationId xmlns:a16="http://schemas.microsoft.com/office/drawing/2014/main" id="{45637ADE-798A-A242-BB9B-A68102941FE1}"/>
              </a:ext>
            </a:extLst>
          </p:cNvPr>
          <p:cNvSpPr>
            <a:spLocks noGrp="1"/>
          </p:cNvSpPr>
          <p:nvPr>
            <p:ph idx="1"/>
          </p:nvPr>
        </p:nvSpPr>
        <p:spPr>
          <a:xfrm>
            <a:off x="276726" y="1600200"/>
            <a:ext cx="5642811" cy="4559967"/>
          </a:xfrm>
        </p:spPr>
        <p:txBody>
          <a:bodyPr>
            <a:normAutofit/>
          </a:bodyPr>
          <a:lstStyle/>
          <a:p>
            <a:r>
              <a:rPr lang="en-US" dirty="0"/>
              <a:t>Actual consequences?</a:t>
            </a:r>
          </a:p>
          <a:p>
            <a:r>
              <a:rPr lang="en-US" dirty="0"/>
              <a:t>Intended consequences?</a:t>
            </a:r>
          </a:p>
          <a:p>
            <a:r>
              <a:rPr lang="en-US" dirty="0"/>
              <a:t>Usual consequences for this kind of act?</a:t>
            </a:r>
          </a:p>
          <a:p>
            <a:endParaRPr lang="en-US" dirty="0"/>
          </a:p>
          <a:p>
            <a:pPr marL="0" indent="0" algn="ctr">
              <a:buNone/>
            </a:pPr>
            <a:endParaRPr lang="en-US" dirty="0"/>
          </a:p>
          <a:p>
            <a:pPr marL="0" indent="0" algn="ctr">
              <a:buNone/>
            </a:pPr>
            <a:r>
              <a:rPr lang="en-US" dirty="0"/>
              <a:t>Mill’s view</a:t>
            </a:r>
          </a:p>
          <a:p>
            <a:endParaRPr lang="en-US" dirty="0"/>
          </a:p>
          <a:p>
            <a:endParaRPr lang="en-US" dirty="0"/>
          </a:p>
        </p:txBody>
      </p:sp>
      <p:pic>
        <p:nvPicPr>
          <p:cNvPr id="8" name="Picture 7" descr="Icon of a circle with two arrows below it, each pointing to a square. This image signifies an action having consequences. ">
            <a:extLst>
              <a:ext uri="{FF2B5EF4-FFF2-40B4-BE49-F238E27FC236}">
                <a16:creationId xmlns:a16="http://schemas.microsoft.com/office/drawing/2014/main" id="{D7106782-5433-7D4C-BC83-966BC7ACC0BC}"/>
              </a:ext>
            </a:extLst>
          </p:cNvPr>
          <p:cNvPicPr>
            <a:picLocks noChangeAspect="1"/>
          </p:cNvPicPr>
          <p:nvPr/>
        </p:nvPicPr>
        <p:blipFill>
          <a:blip r:embed="rId2"/>
          <a:stretch>
            <a:fillRect/>
          </a:stretch>
        </p:blipFill>
        <p:spPr>
          <a:xfrm>
            <a:off x="5237737" y="1917021"/>
            <a:ext cx="3449063" cy="3449063"/>
          </a:xfrm>
          <a:prstGeom prst="rect">
            <a:avLst/>
          </a:prstGeom>
        </p:spPr>
      </p:pic>
      <p:sp>
        <p:nvSpPr>
          <p:cNvPr id="10" name="Up Arrow 9" descr="Arrow pointing to the third bullet point: &quot;Usual consequences for this kind of act.&quot; Below the arrow is a text box with &quot;Mill's view,&quot; signifying that that third bullet point is Mill's view.">
            <a:extLst>
              <a:ext uri="{FF2B5EF4-FFF2-40B4-BE49-F238E27FC236}">
                <a16:creationId xmlns:a16="http://schemas.microsoft.com/office/drawing/2014/main" id="{02FC4C7E-E0A7-EA46-BD59-A02711C16417}"/>
              </a:ext>
            </a:extLst>
          </p:cNvPr>
          <p:cNvSpPr/>
          <p:nvPr/>
        </p:nvSpPr>
        <p:spPr>
          <a:xfrm>
            <a:off x="2917657" y="4174957"/>
            <a:ext cx="643689" cy="119112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4D73CE6-8AB8-6047-A87F-921F22EDE9EB}"/>
              </a:ext>
            </a:extLst>
          </p:cNvPr>
          <p:cNvCxnSpPr/>
          <p:nvPr/>
        </p:nvCxnSpPr>
        <p:spPr>
          <a:xfrm>
            <a:off x="806116" y="3501189"/>
            <a:ext cx="4090737" cy="0"/>
          </a:xfrm>
          <a:prstGeom prst="line">
            <a:avLst/>
          </a:prstGeom>
          <a:ln w="5715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610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for whom?</a:t>
            </a:r>
          </a:p>
        </p:txBody>
      </p:sp>
      <p:sp>
        <p:nvSpPr>
          <p:cNvPr id="4" name="Content Placeholder 3"/>
          <p:cNvSpPr>
            <a:spLocks noGrp="1"/>
          </p:cNvSpPr>
          <p:nvPr>
            <p:ph idx="1"/>
          </p:nvPr>
        </p:nvSpPr>
        <p:spPr>
          <a:xfrm>
            <a:off x="457200" y="1320800"/>
            <a:ext cx="8331200" cy="2427609"/>
          </a:xfrm>
        </p:spPr>
        <p:txBody>
          <a:bodyPr>
            <a:normAutofit/>
          </a:bodyPr>
          <a:lstStyle/>
          <a:p>
            <a:r>
              <a:rPr lang="en-US" sz="3200" dirty="0"/>
              <a:t>Sentient beings (5)</a:t>
            </a:r>
          </a:p>
          <a:p>
            <a:r>
              <a:rPr lang="en-US" sz="3200" dirty="0"/>
              <a:t>Not the whole world for all actions (6)</a:t>
            </a:r>
          </a:p>
          <a:p>
            <a:r>
              <a:rPr lang="en-US" sz="3200" dirty="0"/>
              <a:t>Impartiality (5)</a:t>
            </a:r>
          </a:p>
        </p:txBody>
      </p:sp>
      <p:pic>
        <p:nvPicPr>
          <p:cNvPr id="7" name="Picture 6" descr=" ">
            <a:extLst>
              <a:ext uri="{FF2B5EF4-FFF2-40B4-BE49-F238E27FC236}">
                <a16:creationId xmlns:a16="http://schemas.microsoft.com/office/drawing/2014/main" id="{BEE4A13B-DAE5-9A41-A3E5-611A79998C67}"/>
              </a:ext>
            </a:extLst>
          </p:cNvPr>
          <p:cNvPicPr>
            <a:picLocks noChangeAspect="1"/>
          </p:cNvPicPr>
          <p:nvPr/>
        </p:nvPicPr>
        <p:blipFill rotWithShape="1">
          <a:blip r:embed="rId2"/>
          <a:srcRect t="10778"/>
          <a:stretch/>
        </p:blipFill>
        <p:spPr>
          <a:xfrm>
            <a:off x="2279650" y="3225512"/>
            <a:ext cx="5295900" cy="3135296"/>
          </a:xfrm>
          <a:prstGeom prst="rect">
            <a:avLst/>
          </a:prstGeom>
        </p:spPr>
      </p:pic>
      <p:sp>
        <p:nvSpPr>
          <p:cNvPr id="8" name="TextBox 7">
            <a:extLst>
              <a:ext uri="{FF2B5EF4-FFF2-40B4-BE49-F238E27FC236}">
                <a16:creationId xmlns:a16="http://schemas.microsoft.com/office/drawing/2014/main" id="{BA0664F2-78A5-E640-8721-179A671E690B}"/>
              </a:ext>
            </a:extLst>
          </p:cNvPr>
          <p:cNvSpPr txBox="1"/>
          <p:nvPr/>
        </p:nvSpPr>
        <p:spPr>
          <a:xfrm>
            <a:off x="2819400" y="6360808"/>
            <a:ext cx="4610100" cy="338554"/>
          </a:xfrm>
          <a:prstGeom prst="rect">
            <a:avLst/>
          </a:prstGeom>
          <a:noFill/>
        </p:spPr>
        <p:txBody>
          <a:bodyPr wrap="square" rtlCol="0">
            <a:spAutoFit/>
          </a:bodyPr>
          <a:lstStyle/>
          <a:p>
            <a:r>
              <a:rPr lang="en-US" sz="1600" dirty="0">
                <a:latin typeface="Avenir" panose="02000503020000020003" pitchFamily="2" charset="0"/>
                <a:hlinkClick r:id="rId3"/>
              </a:rPr>
              <a:t>Crowd image </a:t>
            </a:r>
            <a:r>
              <a:rPr lang="en-US" sz="1600" dirty="0">
                <a:latin typeface="Avenir" panose="02000503020000020003" pitchFamily="2" charset="0"/>
              </a:rPr>
              <a:t>licensed </a:t>
            </a:r>
            <a:r>
              <a:rPr lang="en-US" sz="1600" dirty="0">
                <a:latin typeface="Avenir" panose="02000503020000020003" pitchFamily="2" charset="0"/>
                <a:hlinkClick r:id="rId4"/>
              </a:rPr>
              <a:t>CC0</a:t>
            </a:r>
            <a:r>
              <a:rPr lang="en-US" sz="1600" dirty="0">
                <a:latin typeface="Avenir" panose="02000503020000020003" pitchFamily="2" charset="0"/>
              </a:rPr>
              <a:t> from </a:t>
            </a:r>
            <a:r>
              <a:rPr lang="en-US" sz="1600" dirty="0" err="1">
                <a:latin typeface="Avenir" panose="02000503020000020003" pitchFamily="2" charset="0"/>
              </a:rPr>
              <a:t>pixabay.com</a:t>
            </a:r>
            <a:endParaRPr lang="en-US" sz="1600" dirty="0">
              <a:latin typeface="Avenir" panose="02000503020000020003" pitchFamily="2" charset="0"/>
            </a:endParaRPr>
          </a:p>
        </p:txBody>
      </p:sp>
    </p:spTree>
    <p:extLst>
      <p:ext uri="{BB962C8B-B14F-4D97-AF65-F5344CB8AC3E}">
        <p14:creationId xmlns:p14="http://schemas.microsoft.com/office/powerpoint/2010/main" val="23037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kinds of pleasures</a:t>
            </a:r>
          </a:p>
        </p:txBody>
      </p:sp>
      <p:sp>
        <p:nvSpPr>
          <p:cNvPr id="3" name="Content Placeholder 2"/>
          <p:cNvSpPr>
            <a:spLocks noGrp="1"/>
          </p:cNvSpPr>
          <p:nvPr>
            <p:ph idx="1"/>
          </p:nvPr>
        </p:nvSpPr>
        <p:spPr>
          <a:xfrm>
            <a:off x="457200" y="1355630"/>
            <a:ext cx="8229600" cy="1768548"/>
          </a:xfrm>
        </p:spPr>
        <p:txBody>
          <a:bodyPr/>
          <a:lstStyle/>
          <a:p>
            <a:pPr marL="0" indent="0">
              <a:buNone/>
            </a:pPr>
            <a:r>
              <a:rPr lang="en-US" dirty="0"/>
              <a:t>Mill distinguishes between different kinds of pleasures in </a:t>
            </a:r>
            <a:r>
              <a:rPr lang="en-US" dirty="0" err="1"/>
              <a:t>Chpt</a:t>
            </a:r>
            <a:r>
              <a:rPr lang="en-US" dirty="0"/>
              <a:t>. 2: </a:t>
            </a:r>
            <a:r>
              <a:rPr lang="en-US" dirty="0">
                <a:solidFill>
                  <a:schemeClr val="accent3"/>
                </a:solidFill>
              </a:rPr>
              <a:t>intellectual &amp; sensual</a:t>
            </a:r>
          </a:p>
        </p:txBody>
      </p:sp>
      <p:pic>
        <p:nvPicPr>
          <p:cNvPr id="4" name="Picture 3" descr="icon of a person's head with letters coming out of a speech bubble next to it, signifying intellectual pleas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96" y="3683814"/>
            <a:ext cx="3921587" cy="2771663"/>
          </a:xfrm>
          <a:prstGeom prst="rect">
            <a:avLst/>
          </a:prstGeom>
        </p:spPr>
      </p:pic>
      <p:pic>
        <p:nvPicPr>
          <p:cNvPr id="5" name="Picture 4" descr="pigs eating from a trough, representing &quot;sensual pleasure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563" y="3683814"/>
            <a:ext cx="4173799" cy="2771663"/>
          </a:xfrm>
          <a:prstGeom prst="rect">
            <a:avLst/>
          </a:prstGeom>
        </p:spPr>
      </p:pic>
      <p:sp>
        <p:nvSpPr>
          <p:cNvPr id="6" name="Rectangle 5" descr="text box: why?"/>
          <p:cNvSpPr/>
          <p:nvPr/>
        </p:nvSpPr>
        <p:spPr>
          <a:xfrm>
            <a:off x="5551585" y="2831790"/>
            <a:ext cx="1562474" cy="707886"/>
          </a:xfrm>
          <a:prstGeom prst="rect">
            <a:avLst/>
          </a:prstGeom>
        </p:spPr>
        <p:txBody>
          <a:bodyPr wrap="none">
            <a:spAutoFit/>
          </a:bodyPr>
          <a:lstStyle/>
          <a:p>
            <a:pPr algn="ctr"/>
            <a:r>
              <a:rPr lang="en-C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venir Black"/>
                <a:cs typeface="Avenir Black"/>
              </a:rPr>
              <a:t>Why?</a:t>
            </a:r>
          </a:p>
        </p:txBody>
      </p:sp>
    </p:spTree>
    <p:extLst>
      <p:ext uri="{BB962C8B-B14F-4D97-AF65-F5344CB8AC3E}">
        <p14:creationId xmlns:p14="http://schemas.microsoft.com/office/powerpoint/2010/main" val="321055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4000" dirty="0"/>
              <a:t>Which kind of pleasure is best, and why?</a:t>
            </a:r>
          </a:p>
        </p:txBody>
      </p:sp>
      <p:sp>
        <p:nvSpPr>
          <p:cNvPr id="3" name="Content Placeholder 2"/>
          <p:cNvSpPr>
            <a:spLocks noGrp="1"/>
          </p:cNvSpPr>
          <p:nvPr>
            <p:ph idx="1"/>
          </p:nvPr>
        </p:nvSpPr>
        <p:spPr>
          <a:xfrm>
            <a:off x="519529" y="1662715"/>
            <a:ext cx="8229600" cy="1321225"/>
          </a:xfrm>
        </p:spPr>
        <p:txBody>
          <a:bodyPr>
            <a:normAutofit fontScale="92500"/>
          </a:bodyPr>
          <a:lstStyle/>
          <a:p>
            <a:pPr marL="0" indent="0">
              <a:buNone/>
            </a:pPr>
            <a:r>
              <a:rPr lang="en-US" dirty="0">
                <a:latin typeface="Avenir Book" panose="02000503020000020003" pitchFamily="2" charset="0"/>
              </a:rPr>
              <a:t>Those who have experienced both prefer the “higher,” ”intellectual” pleasures (3-5).</a:t>
            </a:r>
          </a:p>
          <a:p>
            <a:pPr marL="0" indent="0">
              <a:buNone/>
            </a:pPr>
            <a:endParaRPr lang="en-US" dirty="0"/>
          </a:p>
          <a:p>
            <a:pPr marL="0" indent="0">
              <a:buNone/>
            </a:pPr>
            <a:endParaRPr lang="en-US" dirty="0"/>
          </a:p>
        </p:txBody>
      </p:sp>
      <p:sp>
        <p:nvSpPr>
          <p:cNvPr id="12" name="TextBox 11"/>
          <p:cNvSpPr txBox="1"/>
          <p:nvPr/>
        </p:nvSpPr>
        <p:spPr>
          <a:xfrm>
            <a:off x="948047" y="5885341"/>
            <a:ext cx="2589170" cy="523220"/>
          </a:xfrm>
          <a:prstGeom prst="rect">
            <a:avLst/>
          </a:prstGeom>
          <a:noFill/>
        </p:spPr>
        <p:txBody>
          <a:bodyPr wrap="none" rtlCol="0">
            <a:spAutoFit/>
          </a:bodyPr>
          <a:lstStyle/>
          <a:p>
            <a:r>
              <a:rPr lang="en-US" sz="2800" dirty="0">
                <a:latin typeface="Avenir Book" panose="02000503020000020003" pitchFamily="2" charset="0"/>
                <a:cs typeface="Avenir Book"/>
              </a:rPr>
              <a:t> “pig satisfied”</a:t>
            </a:r>
          </a:p>
        </p:txBody>
      </p:sp>
      <p:grpSp>
        <p:nvGrpSpPr>
          <p:cNvPr id="18" name="Group 17" descr="glass mostly full of liquid, with the words &quot;sensual pleasures only.&quot; Below that is a text box with &quot;pig satisfied&quot;. This represents a pig or a person who is satisfied because they have a great deal of sensual pleasures."/>
          <p:cNvGrpSpPr/>
          <p:nvPr/>
        </p:nvGrpSpPr>
        <p:grpSpPr>
          <a:xfrm>
            <a:off x="1298644" y="3404861"/>
            <a:ext cx="1887975" cy="2320630"/>
            <a:chOff x="1984275" y="3361881"/>
            <a:chExt cx="1887975" cy="2320630"/>
          </a:xfrm>
        </p:grpSpPr>
        <p:sp>
          <p:nvSpPr>
            <p:cNvPr id="14" name="Can 13"/>
            <p:cNvSpPr/>
            <p:nvPr/>
          </p:nvSpPr>
          <p:spPr>
            <a:xfrm>
              <a:off x="1984275" y="3361881"/>
              <a:ext cx="1887974" cy="2320630"/>
            </a:xfrm>
            <a:prstGeom prst="can">
              <a:avLst>
                <a:gd name="adj" fmla="val 159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an 14"/>
            <p:cNvSpPr/>
            <p:nvPr/>
          </p:nvSpPr>
          <p:spPr>
            <a:xfrm>
              <a:off x="1984276" y="3661755"/>
              <a:ext cx="1887974" cy="2020756"/>
            </a:xfrm>
            <a:prstGeom prst="can">
              <a:avLst>
                <a:gd name="adj" fmla="val 16804"/>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1363468" y="4126195"/>
            <a:ext cx="1737448" cy="1384995"/>
          </a:xfrm>
          <a:prstGeom prst="rect">
            <a:avLst/>
          </a:prstGeom>
          <a:noFill/>
        </p:spPr>
        <p:txBody>
          <a:bodyPr wrap="square" rtlCol="0">
            <a:spAutoFit/>
          </a:bodyPr>
          <a:lstStyle/>
          <a:p>
            <a:r>
              <a:rPr lang="en-US" sz="2800" dirty="0">
                <a:solidFill>
                  <a:srgbClr val="FFFFFF"/>
                </a:solidFill>
                <a:latin typeface="Avenir Book"/>
                <a:cs typeface="Avenir Book"/>
              </a:rPr>
              <a:t>Sensual pleasures </a:t>
            </a:r>
          </a:p>
          <a:p>
            <a:r>
              <a:rPr lang="en-US" sz="2800" dirty="0">
                <a:solidFill>
                  <a:srgbClr val="FFFFFF"/>
                </a:solidFill>
                <a:latin typeface="Avenir Book"/>
                <a:cs typeface="Avenir Book"/>
              </a:rPr>
              <a:t>only</a:t>
            </a:r>
          </a:p>
        </p:txBody>
      </p:sp>
      <p:sp>
        <p:nvSpPr>
          <p:cNvPr id="13" name="TextBox 12"/>
          <p:cNvSpPr txBox="1"/>
          <p:nvPr/>
        </p:nvSpPr>
        <p:spPr>
          <a:xfrm>
            <a:off x="4572000" y="5924032"/>
            <a:ext cx="3884397" cy="523220"/>
          </a:xfrm>
          <a:prstGeom prst="rect">
            <a:avLst/>
          </a:prstGeom>
          <a:noFill/>
        </p:spPr>
        <p:txBody>
          <a:bodyPr wrap="none" rtlCol="0">
            <a:spAutoFit/>
          </a:bodyPr>
          <a:lstStyle/>
          <a:p>
            <a:r>
              <a:rPr lang="en-US" sz="2800" dirty="0">
                <a:latin typeface="Avenir Book"/>
                <a:cs typeface="Avenir Book"/>
              </a:rPr>
              <a:t> “Socrates dissatisfied”</a:t>
            </a:r>
          </a:p>
        </p:txBody>
      </p:sp>
      <p:sp>
        <p:nvSpPr>
          <p:cNvPr id="17" name="Can 16"/>
          <p:cNvSpPr/>
          <p:nvPr/>
        </p:nvSpPr>
        <p:spPr>
          <a:xfrm>
            <a:off x="5593318" y="4542135"/>
            <a:ext cx="1855112" cy="1140377"/>
          </a:xfrm>
          <a:prstGeom prst="can">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an 15" descr="Glass about ⅓ full of liquid, with the words &quot;sensual &amp; intellectual.&quot; Below that is a text box with &quot;Socrates dissatisfied&quot;. This represents a person who is dissatisfied with their amount of pleasures. But there is also a star next to it, which represents Mill's view that it is still better to be someone with both intellectual and sensual pleasures, even if they have fewer of both."/>
          <p:cNvSpPr/>
          <p:nvPr/>
        </p:nvSpPr>
        <p:spPr>
          <a:xfrm>
            <a:off x="5586642" y="3361880"/>
            <a:ext cx="1855112" cy="2320632"/>
          </a:xfrm>
          <a:prstGeom prst="can">
            <a:avLst>
              <a:gd name="adj" fmla="val 157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593318" y="4728405"/>
            <a:ext cx="2018728" cy="954107"/>
          </a:xfrm>
          <a:prstGeom prst="rect">
            <a:avLst/>
          </a:prstGeom>
        </p:spPr>
        <p:txBody>
          <a:bodyPr wrap="square">
            <a:spAutoFit/>
          </a:bodyPr>
          <a:lstStyle/>
          <a:p>
            <a:r>
              <a:rPr lang="en-US" sz="2800" dirty="0">
                <a:solidFill>
                  <a:srgbClr val="FFFFFF"/>
                </a:solidFill>
                <a:latin typeface="Avenir Book"/>
                <a:cs typeface="Avenir Book"/>
              </a:rPr>
              <a:t>Sensual  &amp; intellectual</a:t>
            </a:r>
          </a:p>
        </p:txBody>
      </p:sp>
      <p:sp>
        <p:nvSpPr>
          <p:cNvPr id="21" name="5-Point Star 20"/>
          <p:cNvSpPr/>
          <p:nvPr/>
        </p:nvSpPr>
        <p:spPr>
          <a:xfrm>
            <a:off x="5921346" y="3065745"/>
            <a:ext cx="1355677" cy="1234870"/>
          </a:xfrm>
          <a:prstGeom prst="star5">
            <a:avLst/>
          </a:prstGeom>
          <a:solidFill>
            <a:srgbClr val="FFFF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4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par>
                                <p:cTn id="12" presetID="9"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9" grpId="0"/>
      <p:bldP spid="13" grpId="0"/>
      <p:bldP spid="17" grpId="0" animBg="1"/>
      <p:bldP spid="16" grpId="0" animBg="1"/>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we have to calculate consequences each time we act?</a:t>
            </a:r>
          </a:p>
        </p:txBody>
      </p:sp>
      <p:sp>
        <p:nvSpPr>
          <p:cNvPr id="3" name="Content Placeholder 2"/>
          <p:cNvSpPr>
            <a:spLocks noGrp="1"/>
          </p:cNvSpPr>
          <p:nvPr>
            <p:ph idx="1"/>
          </p:nvPr>
        </p:nvSpPr>
        <p:spPr>
          <a:xfrm>
            <a:off x="457200" y="1822996"/>
            <a:ext cx="8229600" cy="4303167"/>
          </a:xfrm>
        </p:spPr>
        <p:txBody>
          <a:bodyPr>
            <a:normAutofit/>
          </a:bodyPr>
          <a:lstStyle/>
          <a:p>
            <a:r>
              <a:rPr lang="en-US" dirty="0"/>
              <a:t>No; we can use “</a:t>
            </a:r>
            <a:r>
              <a:rPr lang="en-US" dirty="0">
                <a:solidFill>
                  <a:schemeClr val="accent3"/>
                </a:solidFill>
              </a:rPr>
              <a:t>subordinate principles</a:t>
            </a:r>
            <a:r>
              <a:rPr lang="en-US" dirty="0"/>
              <a:t>” from the fundamental principle (GHP) (8).</a:t>
            </a:r>
          </a:p>
          <a:p>
            <a:endParaRPr lang="en-US" dirty="0"/>
          </a:p>
          <a:p>
            <a:r>
              <a:rPr lang="en-US" dirty="0"/>
              <a:t>Base these on experience of which kinds of actions tend to promote more/less pleasure &amp; pain (7-8).</a:t>
            </a:r>
          </a:p>
        </p:txBody>
      </p:sp>
    </p:spTree>
    <p:extLst>
      <p:ext uri="{BB962C8B-B14F-4D97-AF65-F5344CB8AC3E}">
        <p14:creationId xmlns:p14="http://schemas.microsoft.com/office/powerpoint/2010/main" val="38825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text box: Greatest Happiness Preinciple (GHP): acts are morally right to the degree they tend to produce happiness"/>
          <p:cNvSpPr/>
          <p:nvPr/>
        </p:nvSpPr>
        <p:spPr>
          <a:xfrm>
            <a:off x="1289298" y="402787"/>
            <a:ext cx="6484157" cy="1376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venir Book"/>
                <a:cs typeface="Avenir Book"/>
              </a:rPr>
              <a:t>Greatest Happiness Principle (GHP): acts are morally right to the degree they tend to produce happiness</a:t>
            </a:r>
          </a:p>
        </p:txBody>
      </p:sp>
      <p:cxnSp>
        <p:nvCxnSpPr>
          <p:cNvPr id="7" name="Straight Arrow Connector 6">
            <a:extLst>
              <a:ext uri="{FF2B5EF4-FFF2-40B4-BE49-F238E27FC236}">
                <a16:creationId xmlns:a16="http://schemas.microsoft.com/office/drawing/2014/main" id="{5D12685E-A3E9-6846-A1AA-84519B9F9C5E}"/>
              </a:ext>
            </a:extLst>
          </p:cNvPr>
          <p:cNvCxnSpPr>
            <a:stCxn id="5" idx="2"/>
          </p:cNvCxnSpPr>
          <p:nvPr/>
        </p:nvCxnSpPr>
        <p:spPr>
          <a:xfrm flipH="1">
            <a:off x="4531376" y="1778950"/>
            <a:ext cx="1" cy="71372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37" name="TextBox 36" descr="text box: &quot;Use GHP to determine subordinate rules by asking about usual tendencies of kinds of actions. E.g., lying is usually wrong (7)"/>
          <p:cNvSpPr txBox="1"/>
          <p:nvPr/>
        </p:nvSpPr>
        <p:spPr>
          <a:xfrm>
            <a:off x="1495543" y="2611347"/>
            <a:ext cx="609787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latin typeface="Avenir Book"/>
                <a:cs typeface="Avenir Book"/>
              </a:rPr>
              <a:t>Use GHP to determine </a:t>
            </a:r>
            <a:r>
              <a:rPr lang="en-US" sz="2800" b="1" u="sng" dirty="0">
                <a:solidFill>
                  <a:schemeClr val="accent3"/>
                </a:solidFill>
                <a:latin typeface="Avenir Book"/>
                <a:cs typeface="Avenir Book"/>
              </a:rPr>
              <a:t>subordinate rules</a:t>
            </a:r>
            <a:r>
              <a:rPr lang="en-US" sz="2800" dirty="0">
                <a:latin typeface="Avenir Book"/>
                <a:cs typeface="Avenir Book"/>
              </a:rPr>
              <a:t> by asking about usual tendencies of kinds of actions</a:t>
            </a:r>
          </a:p>
          <a:p>
            <a:pPr algn="ctr"/>
            <a:r>
              <a:rPr lang="en-US" sz="2800" dirty="0">
                <a:latin typeface="Avenir Book"/>
                <a:cs typeface="Avenir Book"/>
              </a:rPr>
              <a:t>-- e.g., lying is usually wrong (7)</a:t>
            </a:r>
          </a:p>
        </p:txBody>
      </p:sp>
      <p:grpSp>
        <p:nvGrpSpPr>
          <p:cNvPr id="3" name="Group 2">
            <a:extLst>
              <a:ext uri="{FF2B5EF4-FFF2-40B4-BE49-F238E27FC236}">
                <a16:creationId xmlns:a16="http://schemas.microsoft.com/office/drawing/2014/main" id="{B13B2D5F-3D27-D841-AFFC-CE4755BF351F}"/>
              </a:ext>
            </a:extLst>
          </p:cNvPr>
          <p:cNvGrpSpPr/>
          <p:nvPr/>
        </p:nvGrpSpPr>
        <p:grpSpPr>
          <a:xfrm>
            <a:off x="1538034" y="4452144"/>
            <a:ext cx="5593242" cy="1257377"/>
            <a:chOff x="1495543" y="4924590"/>
            <a:chExt cx="5593242" cy="1257377"/>
          </a:xfrm>
        </p:grpSpPr>
        <p:cxnSp>
          <p:nvCxnSpPr>
            <p:cNvPr id="19" name="Straight Arrow Connector 18"/>
            <p:cNvCxnSpPr/>
            <p:nvPr/>
          </p:nvCxnSpPr>
          <p:spPr>
            <a:xfrm>
              <a:off x="2211800" y="4943449"/>
              <a:ext cx="0" cy="647357"/>
            </a:xfrm>
            <a:prstGeom prst="straightConnector1">
              <a:avLst/>
            </a:prstGeom>
            <a:ln w="57150">
              <a:solidFill>
                <a:schemeClr val="accent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376497" y="4924590"/>
              <a:ext cx="0" cy="647357"/>
            </a:xfrm>
            <a:prstGeom prst="straightConnector1">
              <a:avLst/>
            </a:prstGeom>
            <a:ln w="57150">
              <a:solidFill>
                <a:schemeClr val="accent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503540" y="4924591"/>
              <a:ext cx="0" cy="647357"/>
            </a:xfrm>
            <a:prstGeom prst="straightConnector1">
              <a:avLst/>
            </a:prstGeom>
            <a:ln w="57150">
              <a:solidFill>
                <a:schemeClr val="accent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1495543" y="5609664"/>
              <a:ext cx="1432513" cy="5723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Act R/W?</a:t>
              </a:r>
            </a:p>
          </p:txBody>
        </p:sp>
        <p:sp>
          <p:nvSpPr>
            <p:cNvPr id="15" name="Rounded Rectangle 14">
              <a:extLst>
                <a:ext uri="{FF2B5EF4-FFF2-40B4-BE49-F238E27FC236}">
                  <a16:creationId xmlns:a16="http://schemas.microsoft.com/office/drawing/2014/main" id="{CAC176D4-4F74-CC4D-A556-CC174428350A}"/>
                </a:ext>
              </a:extLst>
            </p:cNvPr>
            <p:cNvSpPr/>
            <p:nvPr/>
          </p:nvSpPr>
          <p:spPr>
            <a:xfrm>
              <a:off x="3660240" y="5609664"/>
              <a:ext cx="1432513" cy="5723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Act R/W?</a:t>
              </a:r>
            </a:p>
          </p:txBody>
        </p:sp>
        <p:sp>
          <p:nvSpPr>
            <p:cNvPr id="17" name="Rounded Rectangle 16">
              <a:extLst>
                <a:ext uri="{FF2B5EF4-FFF2-40B4-BE49-F238E27FC236}">
                  <a16:creationId xmlns:a16="http://schemas.microsoft.com/office/drawing/2014/main" id="{8F93F3B7-5E4D-0A4A-A69D-FDF6CCC7DF09}"/>
                </a:ext>
              </a:extLst>
            </p:cNvPr>
            <p:cNvSpPr/>
            <p:nvPr/>
          </p:nvSpPr>
          <p:spPr>
            <a:xfrm>
              <a:off x="5656272" y="5590806"/>
              <a:ext cx="1432513" cy="5723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Act R/W?</a:t>
              </a:r>
            </a:p>
          </p:txBody>
        </p:sp>
      </p:grpSp>
    </p:spTree>
    <p:extLst>
      <p:ext uri="{BB962C8B-B14F-4D97-AF65-F5344CB8AC3E}">
        <p14:creationId xmlns:p14="http://schemas.microsoft.com/office/powerpoint/2010/main" val="40912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73354"/>
            <a:ext cx="8229600" cy="1151109"/>
          </a:xfrm>
          <a:prstGeom prst="rect">
            <a:avLst/>
          </a:prstGeom>
        </p:spPr>
        <p:txBody>
          <a:bodyPr>
            <a:normAutofit fontScale="90000" lnSpcReduction="10000"/>
          </a:bodyPr>
          <a:lstStyle>
            <a:lvl1pPr algn="ctr" defTabSz="457200" rtl="0" eaLnBrk="1" latinLnBrk="0" hangingPunct="1">
              <a:spcBef>
                <a:spcPct val="0"/>
              </a:spcBef>
              <a:buNone/>
              <a:defRPr sz="4400" kern="1200">
                <a:solidFill>
                  <a:srgbClr val="16649A"/>
                </a:solidFill>
                <a:latin typeface="Avenir Heavy"/>
                <a:ea typeface="+mj-ea"/>
                <a:cs typeface="Avenir Heavy"/>
              </a:defRPr>
            </a:lvl1pPr>
          </a:lstStyle>
          <a:p>
            <a:r>
              <a:rPr lang="en-US" dirty="0" err="1"/>
              <a:t>Chpt</a:t>
            </a:r>
            <a:r>
              <a:rPr lang="en-US" dirty="0"/>
              <a:t> IV: Argument for GHP</a:t>
            </a:r>
          </a:p>
          <a:p>
            <a:r>
              <a:rPr lang="en-US" sz="3600" dirty="0">
                <a:solidFill>
                  <a:schemeClr val="accent1">
                    <a:lumMod val="75000"/>
                  </a:schemeClr>
                </a:solidFill>
                <a:latin typeface="Avenir Book"/>
                <a:cs typeface="Avenir Book"/>
              </a:rPr>
              <a:t>(optional reading)</a:t>
            </a:r>
          </a:p>
        </p:txBody>
      </p:sp>
      <p:sp>
        <p:nvSpPr>
          <p:cNvPr id="4" name="Content Placeholder 3"/>
          <p:cNvSpPr>
            <a:spLocks noGrp="1"/>
          </p:cNvSpPr>
          <p:nvPr>
            <p:ph idx="1"/>
          </p:nvPr>
        </p:nvSpPr>
        <p:spPr>
          <a:xfrm>
            <a:off x="239150" y="1324463"/>
            <a:ext cx="8299939" cy="5428029"/>
          </a:xfrm>
        </p:spPr>
        <p:txBody>
          <a:bodyPr>
            <a:normAutofit fontScale="55000" lnSpcReduction="20000"/>
          </a:bodyPr>
          <a:lstStyle/>
          <a:p>
            <a:pPr marL="444500" indent="-444500">
              <a:buFont typeface="+mj-lt"/>
              <a:buAutoNum type="arabicPeriod"/>
            </a:pPr>
            <a:r>
              <a:rPr lang="en-US" sz="5100" dirty="0"/>
              <a:t>Pleasure/happiness is the only thing desirable as an end goal of human action: the only intrinsically good thing</a:t>
            </a:r>
          </a:p>
          <a:p>
            <a:pPr marL="444500" indent="-444500">
              <a:buFont typeface="+mj-lt"/>
              <a:buAutoNum type="arabicPeriod"/>
            </a:pPr>
            <a:endParaRPr lang="en-US" sz="5100" dirty="0"/>
          </a:p>
          <a:p>
            <a:pPr marL="444500" indent="-444500">
              <a:buFont typeface="+mj-lt"/>
              <a:buAutoNum type="arabicPeriod"/>
            </a:pPr>
            <a:r>
              <a:rPr lang="en-US" sz="5100" dirty="0"/>
              <a:t>We should use the only intrinsically good thing to decide which acts are morally right/wrong (p. 5, 12)</a:t>
            </a:r>
          </a:p>
          <a:p>
            <a:pPr marL="444500" indent="-444500">
              <a:buFont typeface="+mj-lt"/>
              <a:buAutoNum type="arabicPeriod"/>
            </a:pPr>
            <a:endParaRPr lang="en-US" sz="5100" dirty="0"/>
          </a:p>
          <a:p>
            <a:pPr marL="444500" indent="-444500">
              <a:buFont typeface="+mj-lt"/>
              <a:buAutoNum type="arabicPeriod"/>
            </a:pPr>
            <a:r>
              <a:rPr lang="en-US" sz="5100" dirty="0"/>
              <a:t>More of what is intrinsically good is better than less</a:t>
            </a:r>
          </a:p>
          <a:p>
            <a:pPr marL="742950" indent="-742950">
              <a:buFont typeface="+mj-lt"/>
              <a:buAutoNum type="arabicPeriod"/>
            </a:pPr>
            <a:endParaRPr lang="en-US" sz="5100" dirty="0"/>
          </a:p>
          <a:p>
            <a:pPr marL="0" indent="0">
              <a:buNone/>
            </a:pPr>
            <a:r>
              <a:rPr lang="en-US" sz="5100" u="sng" dirty="0">
                <a:solidFill>
                  <a:srgbClr val="B50B1B"/>
                </a:solidFill>
              </a:rPr>
              <a:t>T</a:t>
            </a:r>
            <a:r>
              <a:rPr lang="en-US" sz="5100" u="sng" dirty="0">
                <a:solidFill>
                  <a:schemeClr val="accent3"/>
                </a:solidFill>
              </a:rPr>
              <a:t>herefore, </a:t>
            </a:r>
            <a:r>
              <a:rPr lang="en-US" sz="5100" dirty="0"/>
              <a:t>we can judge which acts are morally right/wrong by how much happiness they produce for all involved</a:t>
            </a:r>
          </a:p>
          <a:p>
            <a:pPr marL="742950" indent="-742950">
              <a:buFont typeface="+mj-lt"/>
              <a:buAutoNum type="arabicPeriod"/>
            </a:pPr>
            <a:endParaRPr lang="en-US" dirty="0"/>
          </a:p>
        </p:txBody>
      </p:sp>
      <p:sp>
        <p:nvSpPr>
          <p:cNvPr id="8" name="TextBox 7" descr="text box: True? With an arrow pointing to the first point on the slide: Pleasure/happiness is the only thing desirable as an end goal of human action: the only intrinsically good thing.&#13;&#10;"/>
          <p:cNvSpPr txBox="1"/>
          <p:nvPr/>
        </p:nvSpPr>
        <p:spPr>
          <a:xfrm>
            <a:off x="6660904" y="2067569"/>
            <a:ext cx="1589414"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True?</a:t>
            </a:r>
          </a:p>
        </p:txBody>
      </p:sp>
      <p:sp>
        <p:nvSpPr>
          <p:cNvPr id="11" name="Curved Up Arrow 10"/>
          <p:cNvSpPr/>
          <p:nvPr/>
        </p:nvSpPr>
        <p:spPr>
          <a:xfrm rot="16200000">
            <a:off x="8096918" y="1831855"/>
            <a:ext cx="884344" cy="568741"/>
          </a:xfrm>
          <a:prstGeom prst="curved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33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Chpt</a:t>
            </a:r>
            <a:r>
              <a:rPr lang="en-US" dirty="0"/>
              <a:t> V: Utilitarianism &amp; Justice</a:t>
            </a:r>
          </a:p>
        </p:txBody>
      </p:sp>
      <p:sp>
        <p:nvSpPr>
          <p:cNvPr id="3" name="Content Placeholder 2"/>
          <p:cNvSpPr>
            <a:spLocks noGrp="1"/>
          </p:cNvSpPr>
          <p:nvPr>
            <p:ph idx="1"/>
          </p:nvPr>
        </p:nvSpPr>
        <p:spPr>
          <a:xfrm>
            <a:off x="377825" y="1417639"/>
            <a:ext cx="8229600" cy="1888210"/>
          </a:xfrm>
        </p:spPr>
        <p:txBody>
          <a:bodyPr>
            <a:normAutofit/>
          </a:bodyPr>
          <a:lstStyle/>
          <a:p>
            <a:pPr marL="0" indent="0">
              <a:buNone/>
            </a:pPr>
            <a:r>
              <a:rPr lang="en-US" sz="3200" dirty="0">
                <a:solidFill>
                  <a:srgbClr val="B50B1B"/>
                </a:solidFill>
                <a:latin typeface="Arial Black"/>
                <a:cs typeface="Arial Black"/>
              </a:rPr>
              <a:t>Two questions </a:t>
            </a:r>
            <a:r>
              <a:rPr lang="en-US" sz="3200" dirty="0"/>
              <a:t>addressed here:</a:t>
            </a:r>
          </a:p>
          <a:p>
            <a:pPr marL="742950" indent="-742950">
              <a:buFont typeface="+mj-lt"/>
              <a:buAutoNum type="arabicPeriod"/>
            </a:pPr>
            <a:r>
              <a:rPr lang="en-US" sz="3200" dirty="0"/>
              <a:t>What differentiates justice from the rest of morality?</a:t>
            </a:r>
          </a:p>
          <a:p>
            <a:pPr marL="742950" indent="-742950">
              <a:buFont typeface="+mj-lt"/>
              <a:buAutoNum type="arabicPeriod"/>
            </a:pPr>
            <a:endParaRPr lang="en-US" sz="3500" dirty="0"/>
          </a:p>
        </p:txBody>
      </p:sp>
      <p:sp>
        <p:nvSpPr>
          <p:cNvPr id="5" name="TextBox 4" descr="text box: Would utilitarianism allow people to act unjustly if that would promote more happiness overall?"/>
          <p:cNvSpPr txBox="1"/>
          <p:nvPr/>
        </p:nvSpPr>
        <p:spPr>
          <a:xfrm>
            <a:off x="457200" y="3305849"/>
            <a:ext cx="4450414" cy="2554545"/>
          </a:xfrm>
          <a:prstGeom prst="rect">
            <a:avLst/>
          </a:prstGeom>
          <a:noFill/>
        </p:spPr>
        <p:txBody>
          <a:bodyPr wrap="square" rtlCol="0">
            <a:spAutoFit/>
          </a:bodyPr>
          <a:lstStyle/>
          <a:p>
            <a:pPr marL="355600" indent="-355600"/>
            <a:r>
              <a:rPr lang="en-US" sz="3200" dirty="0">
                <a:solidFill>
                  <a:srgbClr val="B50B1B"/>
                </a:solidFill>
                <a:latin typeface="Avenir Book"/>
                <a:cs typeface="Avenir Book"/>
              </a:rPr>
              <a:t>2. </a:t>
            </a:r>
            <a:r>
              <a:rPr lang="en-US" sz="3200" dirty="0">
                <a:solidFill>
                  <a:schemeClr val="tx1">
                    <a:lumMod val="75000"/>
                    <a:lumOff val="25000"/>
                  </a:schemeClr>
                </a:solidFill>
                <a:latin typeface="Avenir Book"/>
                <a:cs typeface="Avenir Book"/>
              </a:rPr>
              <a:t>Would utilitarianism allow people to act unjustly if that would promote more happiness overall?</a:t>
            </a:r>
          </a:p>
        </p:txBody>
      </p:sp>
      <p:sp>
        <p:nvSpPr>
          <p:cNvPr id="6" name="Oval 5" descr="Circle with many smaller circles in it; most are green circles but a few are red. This signifies the majority vs. a minority, to go with the second point on this slide."/>
          <p:cNvSpPr/>
          <p:nvPr/>
        </p:nvSpPr>
        <p:spPr>
          <a:xfrm>
            <a:off x="5277603" y="3064666"/>
            <a:ext cx="3053447" cy="3009635"/>
          </a:xfrm>
          <a:prstGeom prst="ellipse">
            <a:avLst/>
          </a:prstGeom>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5650841" y="3680478"/>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474922" y="4211298"/>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a:off x="6139497" y="3939002"/>
            <a:ext cx="351839" cy="369808"/>
          </a:xfrm>
          <a:prstGeom prst="ellipse">
            <a:avLst/>
          </a:prstGeom>
          <a:solidFill>
            <a:schemeClr val="accent5"/>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5474922" y="4701002"/>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5924730" y="4384580"/>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6499877" y="4398647"/>
            <a:ext cx="351839" cy="369808"/>
          </a:xfrm>
          <a:prstGeom prst="ellipse">
            <a:avLst/>
          </a:prstGeom>
          <a:solidFill>
            <a:srgbClr val="B50B1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6148038" y="4876494"/>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6755790" y="3199386"/>
            <a:ext cx="351839" cy="369808"/>
          </a:xfrm>
          <a:prstGeom prst="ellipse">
            <a:avLst/>
          </a:prstGeom>
          <a:solidFill>
            <a:srgbClr val="B50B1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p:cNvSpPr/>
          <p:nvPr/>
        </p:nvSpPr>
        <p:spPr>
          <a:xfrm>
            <a:off x="6628408" y="3664453"/>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p:cNvSpPr/>
          <p:nvPr/>
        </p:nvSpPr>
        <p:spPr>
          <a:xfrm>
            <a:off x="6113236" y="3384290"/>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p:cNvSpPr/>
          <p:nvPr/>
        </p:nvSpPr>
        <p:spPr>
          <a:xfrm>
            <a:off x="6628408" y="5034891"/>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p:cNvSpPr/>
          <p:nvPr/>
        </p:nvSpPr>
        <p:spPr>
          <a:xfrm>
            <a:off x="6980247" y="4569484"/>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p:cNvSpPr/>
          <p:nvPr/>
        </p:nvSpPr>
        <p:spPr>
          <a:xfrm>
            <a:off x="7875971" y="4235190"/>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7508452" y="3791458"/>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p:cNvSpPr/>
          <p:nvPr/>
        </p:nvSpPr>
        <p:spPr>
          <a:xfrm>
            <a:off x="7003765" y="4055111"/>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7198711" y="3384290"/>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p:cNvSpPr/>
          <p:nvPr/>
        </p:nvSpPr>
        <p:spPr>
          <a:xfrm>
            <a:off x="6708752" y="5593018"/>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6232526" y="5494036"/>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p:cNvSpPr/>
          <p:nvPr/>
        </p:nvSpPr>
        <p:spPr>
          <a:xfrm>
            <a:off x="5761397" y="5219795"/>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p:cNvSpPr/>
          <p:nvPr/>
        </p:nvSpPr>
        <p:spPr>
          <a:xfrm>
            <a:off x="7791930" y="4766323"/>
            <a:ext cx="351839" cy="369808"/>
          </a:xfrm>
          <a:prstGeom prst="ellipse">
            <a:avLst/>
          </a:prstGeom>
          <a:solidFill>
            <a:schemeClr val="accent3"/>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p:cNvSpPr/>
          <p:nvPr/>
        </p:nvSpPr>
        <p:spPr>
          <a:xfrm>
            <a:off x="7550550" y="5219795"/>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Oval 28"/>
          <p:cNvSpPr/>
          <p:nvPr/>
        </p:nvSpPr>
        <p:spPr>
          <a:xfrm>
            <a:off x="7159609" y="5501891"/>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a:off x="7156613" y="5034891"/>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Oval 30"/>
          <p:cNvSpPr/>
          <p:nvPr/>
        </p:nvSpPr>
        <p:spPr>
          <a:xfrm>
            <a:off x="7440091" y="4424919"/>
            <a:ext cx="351839" cy="369808"/>
          </a:xfrm>
          <a:prstGeom prst="ellipse">
            <a:avLst/>
          </a:prstGeom>
          <a:solidFill>
            <a:srgbClr val="55992B"/>
          </a:solidFill>
          <a:ln w="5715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descr="text box: Example?">
            <a:extLst>
              <a:ext uri="{FF2B5EF4-FFF2-40B4-BE49-F238E27FC236}">
                <a16:creationId xmlns:a16="http://schemas.microsoft.com/office/drawing/2014/main" id="{19D86902-5542-3840-ACA3-43017554EA5B}"/>
              </a:ext>
            </a:extLst>
          </p:cNvPr>
          <p:cNvSpPr txBox="1"/>
          <p:nvPr/>
        </p:nvSpPr>
        <p:spPr>
          <a:xfrm>
            <a:off x="1780500" y="5871699"/>
            <a:ext cx="1968809"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3200" dirty="0">
                <a:latin typeface="Avenir" panose="02000503020000020003" pitchFamily="2" charset="0"/>
              </a:rPr>
              <a:t>Example?</a:t>
            </a:r>
          </a:p>
        </p:txBody>
      </p:sp>
    </p:spTree>
    <p:extLst>
      <p:ext uri="{BB962C8B-B14F-4D97-AF65-F5344CB8AC3E}">
        <p14:creationId xmlns:p14="http://schemas.microsoft.com/office/powerpoint/2010/main" val="255528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Tn>
                        </p:par>
                      </p:childTnLst>
                    </p:cTn>
                  </p:par>
                  <p:par>
                    <p:cTn id="5" fill="hold">
                      <p:stCondLst>
                        <p:cond delay="indefinite"/>
                      </p:stCondLst>
                      <p:childTnLst>
                        <p:par>
                          <p:cTn id="6" fill="hold">
                            <p:stCondLst>
                              <p:cond delay="0"/>
                            </p:stCondLst>
                            <p:childTnLst>
                              <p:par>
                                <p:cTn id="7" presetID="1" presetClass="entr" presetSubtype="0" fill="hold" grpId="1" nodeType="click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500"/>
                                        <p:tgtEl>
                                          <p:spTgt spid="1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dissolve">
                                      <p:cBhvr>
                                        <p:cTn id="61" dur="500"/>
                                        <p:tgtEl>
                                          <p:spTgt spid="3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dissolve">
                                      <p:cBhvr>
                                        <p:cTn id="67" dur="500"/>
                                        <p:tgtEl>
                                          <p:spTgt spid="1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ssolve">
                                      <p:cBhvr>
                                        <p:cTn id="70" dur="500"/>
                                        <p:tgtEl>
                                          <p:spTgt spid="2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dissolve">
                                      <p:cBhvr>
                                        <p:cTn id="73" dur="500"/>
                                        <p:tgtEl>
                                          <p:spTgt spid="2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dissolve">
                                      <p:cBhvr>
                                        <p:cTn id="76" dur="500"/>
                                        <p:tgtEl>
                                          <p:spTgt spid="3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5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dissolve">
                                      <p:cBhvr>
                                        <p:cTn id="82" dur="500"/>
                                        <p:tgtEl>
                                          <p:spTgt spid="2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dissolve">
                                      <p:cBhvr>
                                        <p:cTn id="85" dur="500"/>
                                        <p:tgtEl>
                                          <p:spTgt spid="27"/>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073"/>
            <a:ext cx="8229600" cy="1423575"/>
          </a:xfrm>
        </p:spPr>
        <p:txBody>
          <a:bodyPr>
            <a:noAutofit/>
          </a:bodyPr>
          <a:lstStyle/>
          <a:p>
            <a:r>
              <a:rPr lang="en-US" sz="4800" dirty="0">
                <a:solidFill>
                  <a:schemeClr val="accent1">
                    <a:lumMod val="75000"/>
                  </a:schemeClr>
                </a:solidFill>
              </a:rPr>
              <a:t>John Stuart Mill</a:t>
            </a:r>
            <a:br>
              <a:rPr lang="en-US" sz="4800" dirty="0">
                <a:solidFill>
                  <a:schemeClr val="accent1">
                    <a:lumMod val="75000"/>
                  </a:schemeClr>
                </a:solidFill>
              </a:rPr>
            </a:br>
            <a:r>
              <a:rPr lang="en-US" sz="4800" dirty="0">
                <a:solidFill>
                  <a:schemeClr val="accent1">
                    <a:lumMod val="75000"/>
                  </a:schemeClr>
                </a:solidFill>
              </a:rPr>
              <a:t>(1806-1873, England)</a:t>
            </a:r>
          </a:p>
        </p:txBody>
      </p:sp>
      <p:pic>
        <p:nvPicPr>
          <p:cNvPr id="3" name="Picture 2" descr="Engraving of John Stuart M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13" y="1911459"/>
            <a:ext cx="3556053" cy="4465903"/>
          </a:xfrm>
          <a:prstGeom prst="rect">
            <a:avLst/>
          </a:prstGeom>
        </p:spPr>
      </p:pic>
      <p:sp>
        <p:nvSpPr>
          <p:cNvPr id="4" name="TextBox 3"/>
          <p:cNvSpPr txBox="1"/>
          <p:nvPr/>
        </p:nvSpPr>
        <p:spPr>
          <a:xfrm>
            <a:off x="809429" y="6377265"/>
            <a:ext cx="3288895" cy="246221"/>
          </a:xfrm>
          <a:prstGeom prst="rect">
            <a:avLst/>
          </a:prstGeom>
          <a:noFill/>
        </p:spPr>
        <p:txBody>
          <a:bodyPr wrap="square" rtlCol="0">
            <a:spAutoFit/>
          </a:bodyPr>
          <a:lstStyle/>
          <a:p>
            <a:r>
              <a:rPr lang="en-US" sz="1000" dirty="0">
                <a:hlinkClick r:id="rId3"/>
              </a:rPr>
              <a:t>Image of JS Mill </a:t>
            </a:r>
            <a:r>
              <a:rPr lang="en-US" sz="1000" dirty="0"/>
              <a:t>from Wikimedia Commons, public domain</a:t>
            </a:r>
          </a:p>
        </p:txBody>
      </p:sp>
      <p:sp>
        <p:nvSpPr>
          <p:cNvPr id="5" name="TextBox 4"/>
          <p:cNvSpPr txBox="1"/>
          <p:nvPr/>
        </p:nvSpPr>
        <p:spPr>
          <a:xfrm>
            <a:off x="4691069" y="2621837"/>
            <a:ext cx="3769243" cy="2831544"/>
          </a:xfrm>
          <a:prstGeom prst="rect">
            <a:avLst/>
          </a:prstGeom>
          <a:noFill/>
        </p:spPr>
        <p:txBody>
          <a:bodyPr wrap="square" rtlCol="0">
            <a:spAutoFit/>
          </a:bodyPr>
          <a:lstStyle/>
          <a:p>
            <a:r>
              <a:rPr lang="en-US" sz="3200" dirty="0">
                <a:latin typeface="Avenir" panose="02000503020000020003" pitchFamily="2" charset="0"/>
              </a:rPr>
              <a:t>Mill “had a lifelong goal of reforming the world in the interest of human well-being” </a:t>
            </a:r>
            <a:r>
              <a:rPr lang="en-US" u="sng" dirty="0">
                <a:hlinkClick r:id="rId4"/>
              </a:rPr>
              <a:t>http://plato.stanford.edu/entries/mill</a:t>
            </a:r>
            <a:endParaRPr lang="en-US" dirty="0"/>
          </a:p>
        </p:txBody>
      </p:sp>
    </p:spTree>
    <p:extLst>
      <p:ext uri="{BB962C8B-B14F-4D97-AF65-F5344CB8AC3E}">
        <p14:creationId xmlns:p14="http://schemas.microsoft.com/office/powerpoint/2010/main" val="751314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5CDF-1867-D144-B637-95E85CB19F26}"/>
              </a:ext>
            </a:extLst>
          </p:cNvPr>
          <p:cNvSpPr>
            <a:spLocks noGrp="1"/>
          </p:cNvSpPr>
          <p:nvPr>
            <p:ph type="title"/>
          </p:nvPr>
        </p:nvSpPr>
        <p:spPr>
          <a:xfrm>
            <a:off x="457200" y="274638"/>
            <a:ext cx="8229600" cy="1143000"/>
          </a:xfrm>
        </p:spPr>
        <p:txBody>
          <a:bodyPr>
            <a:normAutofit fontScale="90000"/>
          </a:bodyPr>
          <a:lstStyle/>
          <a:p>
            <a:r>
              <a:rPr lang="en-US" dirty="0"/>
              <a:t>Survey of things considered just/unjust (14-15)</a:t>
            </a:r>
          </a:p>
        </p:txBody>
      </p:sp>
      <p:graphicFrame>
        <p:nvGraphicFramePr>
          <p:cNvPr id="4" name="Content Placeholder 3">
            <a:extLst>
              <a:ext uri="{FF2B5EF4-FFF2-40B4-BE49-F238E27FC236}">
                <a16:creationId xmlns:a16="http://schemas.microsoft.com/office/drawing/2014/main" id="{86B15F92-6A00-F54B-81E7-E68229259DD7}"/>
              </a:ext>
            </a:extLst>
          </p:cNvPr>
          <p:cNvGraphicFramePr>
            <a:graphicFrameLocks noGrp="1"/>
          </p:cNvGraphicFramePr>
          <p:nvPr>
            <p:ph idx="1"/>
            <p:extLst>
              <p:ext uri="{D42A27DB-BD31-4B8C-83A1-F6EECF244321}">
                <p14:modId xmlns:p14="http://schemas.microsoft.com/office/powerpoint/2010/main" val="1494155636"/>
              </p:ext>
            </p:extLst>
          </p:nvPr>
        </p:nvGraphicFramePr>
        <p:xfrm>
          <a:off x="608427" y="1885069"/>
          <a:ext cx="7927146" cy="4543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1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descr="Chart with three circles, showing what counts as morality and what counts as justice within morality. The larger circle says &quot;What produces happiness,&quot; and within that is a smaller circle that says &quot;What we should compel people to do or avoid (14).&quot; This is what morality encompasses. Within that circle of morality is a smaller one, marked &quot;justice,&quot; which says, &quot;What people have a right to; what protects security.&quot;"/>
          <p:cNvSpPr/>
          <p:nvPr/>
        </p:nvSpPr>
        <p:spPr>
          <a:xfrm>
            <a:off x="1308295" y="175968"/>
            <a:ext cx="6677835" cy="6675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99798" y="388544"/>
            <a:ext cx="3005356" cy="1015663"/>
          </a:xfrm>
          <a:prstGeom prst="rect">
            <a:avLst/>
          </a:prstGeom>
          <a:noFill/>
        </p:spPr>
        <p:txBody>
          <a:bodyPr wrap="square" rtlCol="0">
            <a:spAutoFit/>
          </a:bodyPr>
          <a:lstStyle/>
          <a:p>
            <a:pPr algn="ctr"/>
            <a:r>
              <a:rPr lang="en-US" sz="3000" dirty="0">
                <a:solidFill>
                  <a:schemeClr val="bg1"/>
                </a:solidFill>
                <a:latin typeface="Avenir Book"/>
                <a:cs typeface="Avenir Book"/>
              </a:rPr>
              <a:t>What produces happiness</a:t>
            </a:r>
          </a:p>
        </p:txBody>
      </p:sp>
      <p:sp>
        <p:nvSpPr>
          <p:cNvPr id="6" name="Oval 5"/>
          <p:cNvSpPr/>
          <p:nvPr/>
        </p:nvSpPr>
        <p:spPr>
          <a:xfrm>
            <a:off x="2138289" y="1582591"/>
            <a:ext cx="5222340" cy="526889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4" name="Straight Arrow Connector 13"/>
          <p:cNvCxnSpPr>
            <a:cxnSpLocks/>
            <a:stCxn id="8" idx="3"/>
          </p:cNvCxnSpPr>
          <p:nvPr/>
        </p:nvCxnSpPr>
        <p:spPr>
          <a:xfrm>
            <a:off x="2559976" y="2744286"/>
            <a:ext cx="639822" cy="0"/>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82409" y="1984296"/>
            <a:ext cx="3404521" cy="1477328"/>
          </a:xfrm>
          <a:prstGeom prst="rect">
            <a:avLst/>
          </a:prstGeom>
          <a:noFill/>
        </p:spPr>
        <p:txBody>
          <a:bodyPr wrap="square" rtlCol="0">
            <a:spAutoFit/>
          </a:bodyPr>
          <a:lstStyle/>
          <a:p>
            <a:pPr algn="ctr"/>
            <a:r>
              <a:rPr lang="en-US" sz="3000" dirty="0">
                <a:solidFill>
                  <a:schemeClr val="bg1"/>
                </a:solidFill>
                <a:latin typeface="Avenir Book"/>
                <a:cs typeface="Avenir Book"/>
              </a:rPr>
              <a:t>What we should compel people to do or avoid (14)</a:t>
            </a:r>
          </a:p>
        </p:txBody>
      </p:sp>
      <p:sp>
        <p:nvSpPr>
          <p:cNvPr id="8" name="TextBox 7"/>
          <p:cNvSpPr txBox="1"/>
          <p:nvPr/>
        </p:nvSpPr>
        <p:spPr>
          <a:xfrm>
            <a:off x="280654" y="2359565"/>
            <a:ext cx="2279322" cy="76944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400" dirty="0"/>
              <a:t>Morality</a:t>
            </a:r>
          </a:p>
        </p:txBody>
      </p:sp>
      <p:sp>
        <p:nvSpPr>
          <p:cNvPr id="10" name="Oval 9"/>
          <p:cNvSpPr/>
          <p:nvPr/>
        </p:nvSpPr>
        <p:spPr>
          <a:xfrm>
            <a:off x="2996040" y="3513727"/>
            <a:ext cx="3351420" cy="3319470"/>
          </a:xfrm>
          <a:prstGeom prst="ellips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3129678" y="4378514"/>
            <a:ext cx="3217782" cy="1938992"/>
          </a:xfrm>
          <a:prstGeom prst="rect">
            <a:avLst/>
          </a:prstGeom>
          <a:noFill/>
        </p:spPr>
        <p:txBody>
          <a:bodyPr wrap="square" rtlCol="0">
            <a:spAutoFit/>
          </a:bodyPr>
          <a:lstStyle/>
          <a:p>
            <a:pPr algn="ctr"/>
            <a:r>
              <a:rPr lang="en-US" sz="3000" dirty="0">
                <a:solidFill>
                  <a:schemeClr val="bg1"/>
                </a:solidFill>
                <a:latin typeface="Avenir Book"/>
                <a:cs typeface="Avenir Book"/>
              </a:rPr>
              <a:t>What people have a right to;</a:t>
            </a:r>
          </a:p>
          <a:p>
            <a:pPr algn="ctr"/>
            <a:r>
              <a:rPr lang="en-US" sz="3000" dirty="0">
                <a:solidFill>
                  <a:schemeClr val="bg1"/>
                </a:solidFill>
                <a:latin typeface="Avenir Book"/>
                <a:cs typeface="Avenir Book"/>
              </a:rPr>
              <a:t>what protects security (16)</a:t>
            </a:r>
          </a:p>
        </p:txBody>
      </p:sp>
      <p:sp>
        <p:nvSpPr>
          <p:cNvPr id="12" name="TextBox 11"/>
          <p:cNvSpPr txBox="1"/>
          <p:nvPr/>
        </p:nvSpPr>
        <p:spPr>
          <a:xfrm>
            <a:off x="666164" y="5348010"/>
            <a:ext cx="1939071" cy="769441"/>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dirty="0"/>
              <a:t>Justice</a:t>
            </a:r>
          </a:p>
        </p:txBody>
      </p:sp>
      <p:cxnSp>
        <p:nvCxnSpPr>
          <p:cNvPr id="15" name="Straight Arrow Connector 14"/>
          <p:cNvCxnSpPr>
            <a:cxnSpLocks/>
          </p:cNvCxnSpPr>
          <p:nvPr/>
        </p:nvCxnSpPr>
        <p:spPr>
          <a:xfrm>
            <a:off x="2599510" y="5711733"/>
            <a:ext cx="875210" cy="20997"/>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TextBox 21" descr="Text box that reads: Examples. Below that are the following examples. What produces hapiness: studying for exams. What falls under morality: being generous. What falls under justice: avoiding theft."/>
          <p:cNvSpPr txBox="1"/>
          <p:nvPr/>
        </p:nvSpPr>
        <p:spPr>
          <a:xfrm>
            <a:off x="6713415" y="175968"/>
            <a:ext cx="1795148" cy="523220"/>
          </a:xfrm>
          <a:prstGeom prst="rect">
            <a:avLst/>
          </a:prstGeom>
          <a:noFill/>
        </p:spPr>
        <p:txBody>
          <a:bodyPr wrap="square" rtlCol="0">
            <a:spAutoFit/>
          </a:bodyPr>
          <a:lstStyle/>
          <a:p>
            <a:r>
              <a:rPr lang="en-US" sz="2800" dirty="0">
                <a:latin typeface="Avenir Book"/>
                <a:cs typeface="Avenir Book"/>
              </a:rPr>
              <a:t>Examples</a:t>
            </a:r>
          </a:p>
        </p:txBody>
      </p:sp>
      <p:sp>
        <p:nvSpPr>
          <p:cNvPr id="20" name="TextBox 19"/>
          <p:cNvSpPr txBox="1"/>
          <p:nvPr/>
        </p:nvSpPr>
        <p:spPr>
          <a:xfrm>
            <a:off x="6581849" y="4811818"/>
            <a:ext cx="1358702" cy="1015663"/>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dirty="0">
                <a:latin typeface="Avenir Book"/>
                <a:cs typeface="Avenir Book"/>
              </a:rPr>
              <a:t>Avoid theft</a:t>
            </a:r>
          </a:p>
        </p:txBody>
      </p:sp>
      <p:sp>
        <p:nvSpPr>
          <p:cNvPr id="19" name="TextBox 18"/>
          <p:cNvSpPr txBox="1"/>
          <p:nvPr/>
        </p:nvSpPr>
        <p:spPr>
          <a:xfrm>
            <a:off x="6603551" y="2648299"/>
            <a:ext cx="1905012" cy="1015663"/>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000" dirty="0">
                <a:latin typeface="Avenir Book"/>
                <a:cs typeface="Avenir Book"/>
              </a:rPr>
              <a:t>Be generous</a:t>
            </a:r>
          </a:p>
        </p:txBody>
      </p:sp>
      <p:sp>
        <p:nvSpPr>
          <p:cNvPr id="21" name="TextBox 20"/>
          <p:cNvSpPr txBox="1"/>
          <p:nvPr/>
        </p:nvSpPr>
        <p:spPr>
          <a:xfrm>
            <a:off x="6615291" y="884132"/>
            <a:ext cx="1893272" cy="1015663"/>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dirty="0">
                <a:latin typeface="Avenir Book"/>
                <a:cs typeface="Avenir Book"/>
              </a:rPr>
              <a:t>Study for exams</a:t>
            </a:r>
          </a:p>
        </p:txBody>
      </p:sp>
    </p:spTree>
    <p:extLst>
      <p:ext uri="{BB962C8B-B14F-4D97-AF65-F5344CB8AC3E}">
        <p14:creationId xmlns:p14="http://schemas.microsoft.com/office/powerpoint/2010/main" val="80739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0" grpId="0" animBg="1"/>
      <p:bldP spid="11" grpId="0"/>
      <p:bldP spid="12" grpId="0" animBg="1"/>
      <p:bldP spid="22" grpId="0"/>
      <p:bldP spid="20" grpId="0" animBg="1"/>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55" y="274638"/>
            <a:ext cx="8880207" cy="1143000"/>
          </a:xfrm>
        </p:spPr>
        <p:txBody>
          <a:bodyPr>
            <a:normAutofit/>
          </a:bodyPr>
          <a:lstStyle/>
          <a:p>
            <a:r>
              <a:rPr lang="en-US" sz="3800" dirty="0"/>
              <a:t>Question 2:</a:t>
            </a:r>
          </a:p>
        </p:txBody>
      </p:sp>
      <p:sp>
        <p:nvSpPr>
          <p:cNvPr id="3" name="Content Placeholder 2"/>
          <p:cNvSpPr>
            <a:spLocks noGrp="1"/>
          </p:cNvSpPr>
          <p:nvPr>
            <p:ph idx="1"/>
          </p:nvPr>
        </p:nvSpPr>
        <p:spPr/>
        <p:txBody>
          <a:bodyPr/>
          <a:lstStyle/>
          <a:p>
            <a:pPr marL="0" indent="0">
              <a:buNone/>
            </a:pPr>
            <a:r>
              <a:rPr lang="en-US" dirty="0"/>
              <a:t>Would utilitarianism allow people to act unjustly if that would promote more happiness in a group overall?</a:t>
            </a:r>
          </a:p>
          <a:p>
            <a:pPr marL="0" indent="0">
              <a:buNone/>
            </a:pPr>
            <a:endParaRPr lang="en-US" dirty="0"/>
          </a:p>
          <a:p>
            <a:pPr marL="0" indent="0" algn="ctr">
              <a:buNone/>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cs typeface="Arial Black"/>
              </a:rPr>
              <a:t>How would Mill respond, and why?</a:t>
            </a:r>
          </a:p>
        </p:txBody>
      </p:sp>
    </p:spTree>
    <p:extLst>
      <p:ext uri="{BB962C8B-B14F-4D97-AF65-F5344CB8AC3E}">
        <p14:creationId xmlns:p14="http://schemas.microsoft.com/office/powerpoint/2010/main" val="24837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Still…</a:t>
            </a:r>
          </a:p>
        </p:txBody>
      </p:sp>
      <p:sp>
        <p:nvSpPr>
          <p:cNvPr id="3" name="Content Placeholder 2"/>
          <p:cNvSpPr>
            <a:spLocks noGrp="1"/>
          </p:cNvSpPr>
          <p:nvPr>
            <p:ph idx="1"/>
          </p:nvPr>
        </p:nvSpPr>
        <p:spPr/>
        <p:txBody>
          <a:bodyPr/>
          <a:lstStyle/>
          <a:p>
            <a:pPr marL="0" indent="0">
              <a:buNone/>
            </a:pPr>
            <a:r>
              <a:rPr lang="en-US" dirty="0"/>
              <a:t>Even rules of justice can be overridden sometimes by other moral duties (17).</a:t>
            </a:r>
          </a:p>
        </p:txBody>
      </p:sp>
      <p:pic>
        <p:nvPicPr>
          <p:cNvPr id="4" name="Picture 3" descr="pills in a medicine bottle, representing Mill's example of how it can be morally acceptable (not unjust) to steal medicine when needed to save someone's lif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75" y="3358357"/>
            <a:ext cx="3820583" cy="2865437"/>
          </a:xfrm>
          <a:prstGeom prst="rect">
            <a:avLst/>
          </a:prstGeom>
        </p:spPr>
      </p:pic>
      <p:pic>
        <p:nvPicPr>
          <p:cNvPr id="5" name="Picture 4" descr="A doctor in a white coat, representing Mill's example of how it can be morally acceptable (not unjust) to kidnap a doctor when needed to save someone's lif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731" y="3358357"/>
            <a:ext cx="4153331" cy="2767806"/>
          </a:xfrm>
          <a:prstGeom prst="rect">
            <a:avLst/>
          </a:prstGeom>
        </p:spPr>
      </p:pic>
    </p:spTree>
    <p:extLst>
      <p:ext uri="{BB962C8B-B14F-4D97-AF65-F5344CB8AC3E}">
        <p14:creationId xmlns:p14="http://schemas.microsoft.com/office/powerpoint/2010/main" val="3854171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a:t>
            </a:r>
            <a:r>
              <a:rPr lang="en-US" dirty="0" err="1"/>
              <a:t>vs</a:t>
            </a:r>
            <a:r>
              <a:rPr lang="en-US" dirty="0"/>
              <a:t> Rule utilitarianism</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 distinction that didn’t exist when Mill was writing</a:t>
            </a:r>
          </a:p>
          <a:p>
            <a:pPr marL="0" indent="0">
              <a:buNone/>
            </a:pPr>
            <a:endParaRPr lang="en-US" dirty="0"/>
          </a:p>
          <a:p>
            <a:r>
              <a:rPr lang="en-US" dirty="0">
                <a:solidFill>
                  <a:schemeClr val="accent3"/>
                </a:solidFill>
              </a:rPr>
              <a:t>AU: </a:t>
            </a:r>
            <a:r>
              <a:rPr lang="en-US" dirty="0"/>
              <a:t>moral value of acts judged by utility of consequences of those (kinds of) acts</a:t>
            </a:r>
          </a:p>
          <a:p>
            <a:pPr marL="0" indent="0">
              <a:buNone/>
            </a:pPr>
            <a:endParaRPr lang="en-US" dirty="0">
              <a:solidFill>
                <a:srgbClr val="B50B1B"/>
              </a:solidFill>
            </a:endParaRPr>
          </a:p>
          <a:p>
            <a:r>
              <a:rPr lang="en-US" dirty="0">
                <a:solidFill>
                  <a:srgbClr val="B50B1B"/>
                </a:solidFill>
              </a:rPr>
              <a:t>RU: </a:t>
            </a:r>
            <a:r>
              <a:rPr lang="en-US" dirty="0"/>
              <a:t>moral value of acts judged by whether they follow rules; rules judged by utility of their consequences if generally accepted and/or followed</a:t>
            </a:r>
          </a:p>
          <a:p>
            <a:pPr marL="0" indent="0">
              <a:buNone/>
            </a:pPr>
            <a:endParaRPr lang="en-US" dirty="0"/>
          </a:p>
        </p:txBody>
      </p:sp>
    </p:spTree>
    <p:extLst>
      <p:ext uri="{BB962C8B-B14F-4D97-AF65-F5344CB8AC3E}">
        <p14:creationId xmlns:p14="http://schemas.microsoft.com/office/powerpoint/2010/main" val="255365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text box: act utilitarianism"/>
          <p:cNvSpPr txBox="1"/>
          <p:nvPr/>
        </p:nvSpPr>
        <p:spPr>
          <a:xfrm>
            <a:off x="300261" y="476250"/>
            <a:ext cx="4241766" cy="707886"/>
          </a:xfrm>
          <a:prstGeom prst="rect">
            <a:avLst/>
          </a:prstGeom>
          <a:noFill/>
        </p:spPr>
        <p:txBody>
          <a:bodyPr wrap="square" rtlCol="0">
            <a:spAutoFit/>
          </a:bodyPr>
          <a:lstStyle/>
          <a:p>
            <a:r>
              <a:rPr lang="en-US" sz="4000" b="1" dirty="0">
                <a:solidFill>
                  <a:schemeClr val="accent1">
                    <a:lumMod val="75000"/>
                  </a:schemeClr>
                </a:solidFill>
                <a:latin typeface="Avenir" panose="02000503020000020003" pitchFamily="2" charset="0"/>
                <a:cs typeface="Optima"/>
              </a:rPr>
              <a:t>Act utilitarianism</a:t>
            </a:r>
          </a:p>
        </p:txBody>
      </p:sp>
      <p:sp>
        <p:nvSpPr>
          <p:cNvPr id="6" name="Rounded Rectangle 5" descr="Text box: Principle of utility (e.g., Mill's GHP). Below that are arrows pointing to three boxes that each say &quot;Act R/W?&quot; signifying that under Act Utilitarianism you judge individual actions as right or wrong based on a principle of utility. With the GHP this means that one judges the consequences of individual acts for happiness. "/>
          <p:cNvSpPr/>
          <p:nvPr/>
        </p:nvSpPr>
        <p:spPr>
          <a:xfrm>
            <a:off x="422441" y="1663941"/>
            <a:ext cx="3308184" cy="109989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Principle of utility (e.g., Mill’s GHP)</a:t>
            </a:r>
          </a:p>
        </p:txBody>
      </p:sp>
      <p:cxnSp>
        <p:nvCxnSpPr>
          <p:cNvPr id="7" name="Straight Arrow Connector 6"/>
          <p:cNvCxnSpPr/>
          <p:nvPr/>
        </p:nvCxnSpPr>
        <p:spPr>
          <a:xfrm>
            <a:off x="901690" y="2763838"/>
            <a:ext cx="0" cy="647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206145" y="2763838"/>
            <a:ext cx="0" cy="647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384616" y="2763838"/>
            <a:ext cx="0" cy="647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282889" y="3455302"/>
            <a:ext cx="1158241" cy="505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Act R/W?</a:t>
            </a:r>
          </a:p>
        </p:txBody>
      </p:sp>
      <p:sp>
        <p:nvSpPr>
          <p:cNvPr id="16" name="Rounded Rectangle 15"/>
          <p:cNvSpPr/>
          <p:nvPr/>
        </p:nvSpPr>
        <p:spPr>
          <a:xfrm>
            <a:off x="1576068" y="3455302"/>
            <a:ext cx="1158241" cy="505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Act R/W?</a:t>
            </a:r>
          </a:p>
        </p:txBody>
      </p:sp>
      <p:sp>
        <p:nvSpPr>
          <p:cNvPr id="17" name="Rounded Rectangle 16"/>
          <p:cNvSpPr/>
          <p:nvPr/>
        </p:nvSpPr>
        <p:spPr>
          <a:xfrm>
            <a:off x="2861058" y="3459722"/>
            <a:ext cx="1158241" cy="505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Act R/W?</a:t>
            </a:r>
          </a:p>
        </p:txBody>
      </p:sp>
      <p:sp>
        <p:nvSpPr>
          <p:cNvPr id="26" name="TextBox 25" descr="text box: rule utilitarianism">
            <a:extLst>
              <a:ext uri="{FF2B5EF4-FFF2-40B4-BE49-F238E27FC236}">
                <a16:creationId xmlns:a16="http://schemas.microsoft.com/office/drawing/2014/main" id="{65340A62-8D3C-C948-87E7-A78CD400C9EB}"/>
              </a:ext>
            </a:extLst>
          </p:cNvPr>
          <p:cNvSpPr txBox="1"/>
          <p:nvPr/>
        </p:nvSpPr>
        <p:spPr>
          <a:xfrm>
            <a:off x="4718677" y="444279"/>
            <a:ext cx="4241766" cy="707886"/>
          </a:xfrm>
          <a:prstGeom prst="rect">
            <a:avLst/>
          </a:prstGeom>
          <a:noFill/>
        </p:spPr>
        <p:txBody>
          <a:bodyPr wrap="square" rtlCol="0">
            <a:spAutoFit/>
          </a:bodyPr>
          <a:lstStyle/>
          <a:p>
            <a:r>
              <a:rPr lang="en-US" sz="4000" b="1" dirty="0">
                <a:solidFill>
                  <a:schemeClr val="accent1">
                    <a:lumMod val="75000"/>
                  </a:schemeClr>
                </a:solidFill>
                <a:latin typeface="Avenir" panose="02000503020000020003" pitchFamily="2" charset="0"/>
                <a:cs typeface="Optima"/>
              </a:rPr>
              <a:t>Rule utilitarianism</a:t>
            </a:r>
          </a:p>
        </p:txBody>
      </p:sp>
      <p:sp>
        <p:nvSpPr>
          <p:cNvPr id="15" name="Rounded Rectangle 14" descr="Text box: Principle of utility (e.g., Mill's GHP). Below that is another text box: &quot;Rules with high obedience utility.&quot; Below that are arrows pointing to three boxes that each say &quot;Act R/W?&quot; signifying that under Rule Utilitarianism you judge individual actions as right or wrong based on whether they adhere to rules with a high obedience utility, and those rules themselves are determined by use of a principle of utility. "/>
          <p:cNvSpPr/>
          <p:nvPr/>
        </p:nvSpPr>
        <p:spPr>
          <a:xfrm>
            <a:off x="5105400" y="1663941"/>
            <a:ext cx="3308184" cy="1099897"/>
          </a:xfrm>
          <a:prstGeom prst="roundRect">
            <a:avLst/>
          </a:prstGeom>
          <a:solidFill>
            <a:srgbClr val="1D86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FFFF"/>
                </a:solidFill>
              </a:rPr>
              <a:t>Principle of utility (e.g., Mill’s GHP)</a:t>
            </a:r>
          </a:p>
        </p:txBody>
      </p:sp>
      <p:cxnSp>
        <p:nvCxnSpPr>
          <p:cNvPr id="25" name="Straight Arrow Connector 24"/>
          <p:cNvCxnSpPr>
            <a:cxnSpLocks/>
            <a:endCxn id="18" idx="0"/>
          </p:cNvCxnSpPr>
          <p:nvPr/>
        </p:nvCxnSpPr>
        <p:spPr>
          <a:xfrm>
            <a:off x="6840455" y="2763838"/>
            <a:ext cx="0" cy="748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186363" y="3512795"/>
            <a:ext cx="3308184" cy="1242085"/>
          </a:xfrm>
          <a:prstGeom prst="roundRect">
            <a:avLst/>
          </a:prstGeom>
          <a:solidFill>
            <a:srgbClr val="1D86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FFFF"/>
                </a:solidFill>
              </a:rPr>
              <a:t>Rules with high obedience utility</a:t>
            </a:r>
          </a:p>
        </p:txBody>
      </p:sp>
      <p:cxnSp>
        <p:nvCxnSpPr>
          <p:cNvPr id="19" name="Straight Arrow Connector 18"/>
          <p:cNvCxnSpPr/>
          <p:nvPr/>
        </p:nvCxnSpPr>
        <p:spPr>
          <a:xfrm>
            <a:off x="5580058" y="4754880"/>
            <a:ext cx="0" cy="647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839560" y="4762600"/>
            <a:ext cx="0" cy="647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999700" y="4758740"/>
            <a:ext cx="0" cy="647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4864666" y="5424807"/>
            <a:ext cx="1158241" cy="505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Act R/W?</a:t>
            </a:r>
          </a:p>
        </p:txBody>
      </p:sp>
      <p:sp>
        <p:nvSpPr>
          <p:cNvPr id="23" name="Rounded Rectangle 22"/>
          <p:cNvSpPr/>
          <p:nvPr/>
        </p:nvSpPr>
        <p:spPr>
          <a:xfrm>
            <a:off x="6180371" y="5439657"/>
            <a:ext cx="1158241" cy="505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Act R/W?</a:t>
            </a:r>
          </a:p>
        </p:txBody>
      </p:sp>
      <p:sp>
        <p:nvSpPr>
          <p:cNvPr id="24" name="Rounded Rectangle 23"/>
          <p:cNvSpPr/>
          <p:nvPr/>
        </p:nvSpPr>
        <p:spPr>
          <a:xfrm>
            <a:off x="7496076" y="5439657"/>
            <a:ext cx="1158241" cy="5052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Act R/W?</a:t>
            </a:r>
          </a:p>
        </p:txBody>
      </p:sp>
      <p:sp>
        <p:nvSpPr>
          <p:cNvPr id="31" name="Rectangle 30"/>
          <p:cNvSpPr/>
          <p:nvPr/>
        </p:nvSpPr>
        <p:spPr>
          <a:xfrm>
            <a:off x="338703" y="4620463"/>
            <a:ext cx="4235520" cy="1446550"/>
          </a:xfrm>
          <a:prstGeom prst="rect">
            <a:avLst/>
          </a:prstGeom>
          <a:noFill/>
        </p:spPr>
        <p:txBody>
          <a:bodyPr wrap="square" lIns="91440" tIns="45720" rIns="91440" bIns="45720">
            <a:spAutoFit/>
          </a:bodyPr>
          <a:lstStyle/>
          <a:p>
            <a:pPr algn="ctr"/>
            <a:r>
              <a:rPr lang="en-C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Where does Mill’s view fit?</a:t>
            </a:r>
          </a:p>
        </p:txBody>
      </p:sp>
    </p:spTree>
    <p:extLst>
      <p:ext uri="{BB962C8B-B14F-4D97-AF65-F5344CB8AC3E}">
        <p14:creationId xmlns:p14="http://schemas.microsoft.com/office/powerpoint/2010/main" val="41957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6" grpId="0" animBg="1"/>
      <p:bldP spid="17" grpId="0" animBg="1"/>
      <p:bldP spid="15" grpId="0" animBg="1"/>
      <p:bldP spid="18" grpId="0" animBg="1"/>
      <p:bldP spid="22" grpId="0" animBg="1"/>
      <p:bldP spid="23" grpId="0" animBg="1"/>
      <p:bldP spid="24"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8765-2280-B04A-8E7F-D56555BFE03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FB09B6A-6EE9-1F4C-BCC3-82E3F3604407}"/>
              </a:ext>
            </a:extLst>
          </p:cNvPr>
          <p:cNvSpPr>
            <a:spLocks noGrp="1"/>
          </p:cNvSpPr>
          <p:nvPr>
            <p:ph idx="1"/>
          </p:nvPr>
        </p:nvSpPr>
        <p:spPr>
          <a:xfrm>
            <a:off x="457200" y="1417638"/>
            <a:ext cx="8229600" cy="4983162"/>
          </a:xfrm>
        </p:spPr>
        <p:txBody>
          <a:bodyPr>
            <a:normAutofit fontScale="85000" lnSpcReduction="10000"/>
          </a:bodyPr>
          <a:lstStyle/>
          <a:p>
            <a:r>
              <a:rPr lang="en-US" dirty="0"/>
              <a:t>We should judge what is morally right/wrong based on consequences: how much happiness is produced for the sentient beings involved.</a:t>
            </a:r>
          </a:p>
          <a:p>
            <a:pPr lvl="1"/>
            <a:r>
              <a:rPr lang="en-US" dirty="0"/>
              <a:t>Consider usual consequences for that kind of act</a:t>
            </a:r>
          </a:p>
          <a:p>
            <a:pPr lvl="1"/>
            <a:r>
              <a:rPr lang="en-US" dirty="0"/>
              <a:t>Consider amount of happiness (measured as pleasure) but also </a:t>
            </a:r>
            <a:r>
              <a:rPr lang="en-US" i="1" dirty="0"/>
              <a:t>kind</a:t>
            </a:r>
            <a:r>
              <a:rPr lang="en-US" dirty="0"/>
              <a:t> (intellectual &amp; sensual)</a:t>
            </a:r>
          </a:p>
          <a:p>
            <a:pPr lvl="1"/>
            <a:endParaRPr lang="en-US" dirty="0"/>
          </a:p>
          <a:p>
            <a:r>
              <a:rPr lang="en-US" dirty="0"/>
              <a:t>Rules of justice are crucial for human happiness (so </a:t>
            </a:r>
            <a:r>
              <a:rPr lang="en-US"/>
              <a:t>don’t violate them)</a:t>
            </a:r>
            <a:endParaRPr lang="en-US" dirty="0"/>
          </a:p>
        </p:txBody>
      </p:sp>
    </p:spTree>
    <p:extLst>
      <p:ext uri="{BB962C8B-B14F-4D97-AF65-F5344CB8AC3E}">
        <p14:creationId xmlns:p14="http://schemas.microsoft.com/office/powerpoint/2010/main" val="11163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2C6F-19ED-864A-AF65-C0A3DC3785C7}"/>
              </a:ext>
            </a:extLst>
          </p:cNvPr>
          <p:cNvSpPr>
            <a:spLocks noGrp="1"/>
          </p:cNvSpPr>
          <p:nvPr>
            <p:ph type="title"/>
          </p:nvPr>
        </p:nvSpPr>
        <p:spPr>
          <a:xfrm>
            <a:off x="457200" y="274637"/>
            <a:ext cx="8229600" cy="1419691"/>
          </a:xfrm>
        </p:spPr>
        <p:txBody>
          <a:bodyPr>
            <a:normAutofit fontScale="90000"/>
          </a:bodyPr>
          <a:lstStyle/>
          <a:p>
            <a:r>
              <a:rPr lang="en-US" dirty="0"/>
              <a:t>When asking what is right/wrong morally, what to evaluate?</a:t>
            </a:r>
          </a:p>
        </p:txBody>
      </p:sp>
      <p:graphicFrame>
        <p:nvGraphicFramePr>
          <p:cNvPr id="3" name="Table 2" descr="a table with three columns and text in boxes under each column: (1) Person: intention, motive, habitual disposition; (2) Action: What act was done? (3) Consequences: What resulted from the act? What usually results from this kind of act?">
            <a:extLst>
              <a:ext uri="{FF2B5EF4-FFF2-40B4-BE49-F238E27FC236}">
                <a16:creationId xmlns:a16="http://schemas.microsoft.com/office/drawing/2014/main" id="{BB8507A0-33B8-F146-92EE-41C36332306B}"/>
              </a:ext>
            </a:extLst>
          </p:cNvPr>
          <p:cNvGraphicFramePr>
            <a:graphicFrameLocks noGrp="1"/>
          </p:cNvGraphicFramePr>
          <p:nvPr>
            <p:extLst>
              <p:ext uri="{D42A27DB-BD31-4B8C-83A1-F6EECF244321}">
                <p14:modId xmlns:p14="http://schemas.microsoft.com/office/powerpoint/2010/main" val="2825528266"/>
              </p:ext>
            </p:extLst>
          </p:nvPr>
        </p:nvGraphicFramePr>
        <p:xfrm>
          <a:off x="659423" y="2433918"/>
          <a:ext cx="7825153" cy="3563377"/>
        </p:xfrm>
        <a:graphic>
          <a:graphicData uri="http://schemas.openxmlformats.org/drawingml/2006/table">
            <a:tbl>
              <a:tblPr firstRow="1" bandRow="1">
                <a:tableStyleId>{912C8C85-51F0-491E-9774-3900AFEF0FD7}</a:tableStyleId>
              </a:tblPr>
              <a:tblGrid>
                <a:gridCol w="2231177">
                  <a:extLst>
                    <a:ext uri="{9D8B030D-6E8A-4147-A177-3AD203B41FA5}">
                      <a16:colId xmlns:a16="http://schemas.microsoft.com/office/drawing/2014/main" val="93629365"/>
                    </a:ext>
                  </a:extLst>
                </a:gridCol>
                <a:gridCol w="2691557">
                  <a:extLst>
                    <a:ext uri="{9D8B030D-6E8A-4147-A177-3AD203B41FA5}">
                      <a16:colId xmlns:a16="http://schemas.microsoft.com/office/drawing/2014/main" val="1128369760"/>
                    </a:ext>
                  </a:extLst>
                </a:gridCol>
                <a:gridCol w="2902419">
                  <a:extLst>
                    <a:ext uri="{9D8B030D-6E8A-4147-A177-3AD203B41FA5}">
                      <a16:colId xmlns:a16="http://schemas.microsoft.com/office/drawing/2014/main" val="360842333"/>
                    </a:ext>
                  </a:extLst>
                </a:gridCol>
              </a:tblGrid>
              <a:tr h="1015930">
                <a:tc>
                  <a:txBody>
                    <a:bodyPr/>
                    <a:lstStyle/>
                    <a:p>
                      <a:pPr algn="ctr"/>
                      <a:r>
                        <a:rPr lang="en-US" sz="3200" dirty="0">
                          <a:latin typeface="Avenir" panose="02000503020000020003" pitchFamily="2" charset="0"/>
                        </a:rPr>
                        <a:t>Person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Avenir" panose="02000503020000020003" pitchFamily="2" charset="0"/>
                        </a:rPr>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Avenir" panose="02000503020000020003" pitchFamily="2" charset="0"/>
                        </a:rPr>
                        <a:t>Consequences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828080"/>
                  </a:ext>
                </a:extLst>
              </a:tr>
              <a:tr h="1084407">
                <a:tc>
                  <a:txBody>
                    <a:bodyPr/>
                    <a:lstStyle/>
                    <a:p>
                      <a:pPr algn="ctr"/>
                      <a:r>
                        <a:rPr lang="en-US" sz="3000" dirty="0">
                          <a:latin typeface="Avenir" panose="02000503020000020003" pitchFamily="2" charset="0"/>
                        </a:rPr>
                        <a:t>Intention, motive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a:latin typeface="Avenir" panose="02000503020000020003" pitchFamily="2" charset="0"/>
                        </a:rPr>
                        <a:t>What act was 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a:latin typeface="Avenir" panose="02000503020000020003" pitchFamily="2" charset="0"/>
                        </a:rPr>
                        <a:t>What resulted from the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19529"/>
                  </a:ext>
                </a:extLst>
              </a:tr>
              <a:tr h="1414149">
                <a:tc>
                  <a:txBody>
                    <a:bodyPr/>
                    <a:lstStyle/>
                    <a:p>
                      <a:pPr algn="ctr"/>
                      <a:r>
                        <a:rPr lang="en-US" sz="3000" dirty="0">
                          <a:latin typeface="Avenir" panose="02000503020000020003" pitchFamily="2" charset="0"/>
                        </a:rPr>
                        <a:t>Habitual disposition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000" dirty="0">
                        <a:latin typeface="Avenir" panose="0200050302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000" dirty="0">
                          <a:latin typeface="Avenir" panose="02000503020000020003" pitchFamily="2" charset="0"/>
                        </a:rPr>
                        <a:t>What usually results from this kind of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837181"/>
                  </a:ext>
                </a:extLst>
              </a:tr>
            </a:tbl>
          </a:graphicData>
        </a:graphic>
      </p:graphicFrame>
      <p:sp>
        <p:nvSpPr>
          <p:cNvPr id="4" name="Up Arrow 3" descr="arrow pointing to &quot;consequences&quot; on the table, to show that this is where Mill focuses his moral theory">
            <a:extLst>
              <a:ext uri="{FF2B5EF4-FFF2-40B4-BE49-F238E27FC236}">
                <a16:creationId xmlns:a16="http://schemas.microsoft.com/office/drawing/2014/main" id="{07ABBF28-2C0B-B44B-A2DD-D29E8DF4E513}"/>
              </a:ext>
            </a:extLst>
          </p:cNvPr>
          <p:cNvSpPr/>
          <p:nvPr/>
        </p:nvSpPr>
        <p:spPr>
          <a:xfrm rot="12749999">
            <a:off x="7736970" y="1036997"/>
            <a:ext cx="744191" cy="1600696"/>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4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Consequentialism</a:t>
            </a:r>
          </a:p>
        </p:txBody>
      </p:sp>
      <p:sp>
        <p:nvSpPr>
          <p:cNvPr id="5" name="Content Placeholder 4"/>
          <p:cNvSpPr>
            <a:spLocks noGrp="1"/>
          </p:cNvSpPr>
          <p:nvPr>
            <p:ph idx="1"/>
          </p:nvPr>
        </p:nvSpPr>
        <p:spPr/>
        <p:txBody>
          <a:bodyPr>
            <a:normAutofit/>
          </a:bodyPr>
          <a:lstStyle/>
          <a:p>
            <a:pPr marL="0" indent="0">
              <a:buNone/>
            </a:pPr>
            <a:r>
              <a:rPr lang="en-US" dirty="0"/>
              <a:t>“whether an act is morally right depends only on </a:t>
            </a:r>
            <a:r>
              <a:rPr lang="en-US" i="1" dirty="0"/>
              <a:t>consequences</a:t>
            </a:r>
            <a:r>
              <a:rPr lang="en-US" dirty="0"/>
              <a:t> (as opposed to the …intrinsic nature of the act or anything that happens before the act).”</a:t>
            </a:r>
            <a:r>
              <a:rPr lang="en-CA" dirty="0">
                <a:effectLst/>
              </a:rPr>
              <a:t> </a:t>
            </a:r>
          </a:p>
          <a:p>
            <a:pPr marL="0" indent="0">
              <a:buNone/>
            </a:pPr>
            <a:endParaRPr lang="en-CA" dirty="0">
              <a:effectLst/>
            </a:endParaRPr>
          </a:p>
          <a:p>
            <a:pPr marL="0" indent="0">
              <a:buNone/>
            </a:pPr>
            <a:r>
              <a:rPr lang="en-US" sz="2400" dirty="0">
                <a:solidFill>
                  <a:srgbClr val="404040"/>
                </a:solidFill>
              </a:rPr>
              <a:t>Stanford Encyclopedia of Philosophy on consequentialism: </a:t>
            </a:r>
            <a:endParaRPr lang="en-CA" sz="2400" dirty="0">
              <a:solidFill>
                <a:srgbClr val="404040"/>
              </a:solidFill>
              <a:hlinkClick r:id="rId2"/>
            </a:endParaRPr>
          </a:p>
          <a:p>
            <a:pPr marL="0" indent="0">
              <a:buNone/>
            </a:pPr>
            <a:r>
              <a:rPr lang="en-CA" sz="2000" dirty="0">
                <a:solidFill>
                  <a:schemeClr val="accent1">
                    <a:lumMod val="60000"/>
                    <a:lumOff val="40000"/>
                  </a:schemeClr>
                </a:solidFill>
                <a:effectLst/>
                <a:hlinkClick r:id="rId2"/>
              </a:rPr>
              <a:t>http://plato.stanford.edu/entries/consequentialism/#ClaUti</a:t>
            </a:r>
            <a:endParaRPr lang="en-CA" sz="2000" dirty="0">
              <a:solidFill>
                <a:schemeClr val="accent1">
                  <a:lumMod val="60000"/>
                  <a:lumOff val="40000"/>
                </a:schemeClr>
              </a:solidFill>
              <a:effectLst/>
            </a:endParaRPr>
          </a:p>
        </p:txBody>
      </p:sp>
    </p:spTree>
    <p:extLst>
      <p:ext uri="{BB962C8B-B14F-4D97-AF65-F5344CB8AC3E}">
        <p14:creationId xmlns:p14="http://schemas.microsoft.com/office/powerpoint/2010/main" val="261648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Hedonistic consequentialism</a:t>
            </a:r>
          </a:p>
        </p:txBody>
      </p:sp>
      <p:sp>
        <p:nvSpPr>
          <p:cNvPr id="5" name="Content Placeholder 4"/>
          <p:cNvSpPr>
            <a:spLocks noGrp="1"/>
          </p:cNvSpPr>
          <p:nvPr>
            <p:ph idx="1"/>
          </p:nvPr>
        </p:nvSpPr>
        <p:spPr/>
        <p:txBody>
          <a:bodyPr>
            <a:normAutofit fontScale="92500" lnSpcReduction="10000"/>
          </a:bodyPr>
          <a:lstStyle/>
          <a:p>
            <a:r>
              <a:rPr lang="en-US" dirty="0">
                <a:solidFill>
                  <a:schemeClr val="accent6">
                    <a:lumMod val="75000"/>
                  </a:schemeClr>
                </a:solidFill>
                <a:latin typeface="Avenir Black"/>
                <a:cs typeface="Avenir Black"/>
              </a:rPr>
              <a:t>Value hedonism: </a:t>
            </a:r>
            <a:r>
              <a:rPr lang="en-US" dirty="0">
                <a:solidFill>
                  <a:srgbClr val="404040"/>
                </a:solidFill>
              </a:rPr>
              <a:t>“</a:t>
            </a:r>
            <a:r>
              <a:rPr lang="en-US" dirty="0"/>
              <a:t>all and only pleasure is intrinsically valuable and all and only pain is intrinsically </a:t>
            </a:r>
            <a:r>
              <a:rPr lang="en-US" dirty="0" err="1"/>
              <a:t>disvaluable</a:t>
            </a:r>
            <a:r>
              <a:rPr lang="en-US" dirty="0"/>
              <a:t>.” </a:t>
            </a:r>
          </a:p>
          <a:p>
            <a:pPr marL="457200" lvl="1" indent="0">
              <a:buNone/>
            </a:pPr>
            <a:r>
              <a:rPr lang="en-US" sz="2200" dirty="0"/>
              <a:t>-- Internet Encycl. of Philosophy:  </a:t>
            </a:r>
            <a:r>
              <a:rPr lang="en-US" sz="2200" dirty="0">
                <a:hlinkClick r:id="rId2"/>
              </a:rPr>
              <a:t>http://www.iep.utm.edu/hedonism/#SH1b</a:t>
            </a:r>
            <a:endParaRPr lang="en-US" sz="2200" dirty="0"/>
          </a:p>
          <a:p>
            <a:pPr marL="457200" lvl="1" indent="0">
              <a:buNone/>
            </a:pPr>
            <a:endParaRPr lang="en-US" sz="2200" dirty="0"/>
          </a:p>
          <a:p>
            <a:r>
              <a:rPr lang="en-US" b="1" dirty="0">
                <a:solidFill>
                  <a:schemeClr val="accent6">
                    <a:lumMod val="75000"/>
                  </a:schemeClr>
                </a:solidFill>
                <a:latin typeface="Avenir Black"/>
                <a:cs typeface="Avenir Black"/>
              </a:rPr>
              <a:t>Hedonistic consequentialism: </a:t>
            </a:r>
            <a:r>
              <a:rPr lang="en-US" dirty="0">
                <a:solidFill>
                  <a:schemeClr val="tx1">
                    <a:lumMod val="85000"/>
                    <a:lumOff val="15000"/>
                  </a:schemeClr>
                </a:solidFill>
              </a:rPr>
              <a:t>we can </a:t>
            </a:r>
            <a:r>
              <a:rPr lang="en-US" dirty="0">
                <a:solidFill>
                  <a:srgbClr val="404040"/>
                </a:solidFill>
              </a:rPr>
              <a:t>determine the moral value of consequences, and therefore of acts, by how much pleasure/pain is produced</a:t>
            </a:r>
            <a:endParaRPr lang="en-US" b="1" dirty="0">
              <a:solidFill>
                <a:srgbClr val="404040"/>
              </a:solidFill>
            </a:endParaRPr>
          </a:p>
        </p:txBody>
      </p:sp>
    </p:spTree>
    <p:extLst>
      <p:ext uri="{BB962C8B-B14F-4D97-AF65-F5344CB8AC3E}">
        <p14:creationId xmlns:p14="http://schemas.microsoft.com/office/powerpoint/2010/main" val="34368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Utilitarianism, </a:t>
            </a:r>
            <a:r>
              <a:rPr lang="en-US" dirty="0" err="1"/>
              <a:t>Chpt</a:t>
            </a:r>
            <a:r>
              <a:rPr lang="en-US" dirty="0"/>
              <a:t> 1</a:t>
            </a:r>
            <a:endParaRPr lang="en-US" i="1" dirty="0"/>
          </a:p>
        </p:txBody>
      </p:sp>
      <p:sp>
        <p:nvSpPr>
          <p:cNvPr id="3" name="Content Placeholder 2"/>
          <p:cNvSpPr>
            <a:spLocks noGrp="1"/>
          </p:cNvSpPr>
          <p:nvPr>
            <p:ph idx="1"/>
          </p:nvPr>
        </p:nvSpPr>
        <p:spPr>
          <a:xfrm>
            <a:off x="457200" y="1600200"/>
            <a:ext cx="8229600" cy="5082988"/>
          </a:xfrm>
        </p:spPr>
        <p:txBody>
          <a:bodyPr>
            <a:normAutofit fontScale="92500" lnSpcReduction="10000"/>
          </a:bodyPr>
          <a:lstStyle/>
          <a:p>
            <a:pPr marL="0" indent="0">
              <a:buNone/>
            </a:pPr>
            <a:r>
              <a:rPr lang="en-US" dirty="0"/>
              <a:t>“There ought either to be some one fundamental principle or law, at the root of all morality, or if there be several, there should be a determinate order of precedence among them…”</a:t>
            </a:r>
            <a:r>
              <a:rPr lang="en-CA" dirty="0">
                <a:effectLst/>
              </a:rPr>
              <a:t> (1).</a:t>
            </a:r>
          </a:p>
          <a:p>
            <a:pPr marL="0" indent="0">
              <a:buNone/>
            </a:pPr>
            <a:endParaRPr lang="en-CA" dirty="0">
              <a:effectLst/>
            </a:endParaRPr>
          </a:p>
          <a:p>
            <a:pPr marL="0" indent="0" algn="ctr">
              <a:buNone/>
            </a:pPr>
            <a:r>
              <a:rPr lang="en-C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venir Black"/>
                <a:cs typeface="Avenir Black"/>
              </a:rPr>
              <a:t>Why?</a:t>
            </a:r>
          </a:p>
          <a:p>
            <a:pPr marL="0" indent="0" algn="ctr">
              <a:buNone/>
            </a:pPr>
            <a:endParaRPr lang="en-C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venir Black"/>
              <a:cs typeface="Avenir Black"/>
            </a:endParaRPr>
          </a:p>
          <a:p>
            <a:pPr marL="0" indent="0" algn="ctr">
              <a:buNone/>
            </a:pPr>
            <a:r>
              <a:rPr lang="en-CA" sz="4000" b="1" dirty="0">
                <a:solidFill>
                  <a:schemeClr val="accent6">
                    <a:lumMod val="75000"/>
                  </a:schemeClr>
                </a:solidFill>
              </a:rPr>
              <a:t>What is that principle, for Mill?</a:t>
            </a:r>
            <a:endParaRPr lang="en-US" sz="4000" b="1" dirty="0">
              <a:solidFill>
                <a:schemeClr val="accent6">
                  <a:lumMod val="75000"/>
                </a:schemeClr>
              </a:solidFill>
            </a:endParaRPr>
          </a:p>
        </p:txBody>
      </p:sp>
    </p:spTree>
    <p:extLst>
      <p:ext uri="{BB962C8B-B14F-4D97-AF65-F5344CB8AC3E}">
        <p14:creationId xmlns:p14="http://schemas.microsoft.com/office/powerpoint/2010/main" val="59896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Greatest Happiness Principle</a:t>
            </a:r>
          </a:p>
        </p:txBody>
      </p:sp>
      <p:sp>
        <p:nvSpPr>
          <p:cNvPr id="3" name="Content Placeholder 2"/>
          <p:cNvSpPr>
            <a:spLocks noGrp="1"/>
          </p:cNvSpPr>
          <p:nvPr>
            <p:ph idx="1"/>
          </p:nvPr>
        </p:nvSpPr>
        <p:spPr>
          <a:xfrm>
            <a:off x="457200" y="1417638"/>
            <a:ext cx="8229600" cy="4708525"/>
          </a:xfrm>
        </p:spPr>
        <p:txBody>
          <a:bodyPr>
            <a:normAutofit fontScale="92500"/>
          </a:bodyPr>
          <a:lstStyle/>
          <a:p>
            <a:pPr marL="0" indent="0">
              <a:buNone/>
            </a:pPr>
            <a:r>
              <a:rPr lang="en-US" dirty="0"/>
              <a:t>“actions are [morally] right in proportion as they tend to promote happiness, [morally] wrong as they tend to produce the reverse of happiness” (Mill, </a:t>
            </a:r>
            <a:r>
              <a:rPr lang="en-US" dirty="0" err="1"/>
              <a:t>Chpt</a:t>
            </a:r>
            <a:r>
              <a:rPr lang="en-US" dirty="0"/>
              <a:t>. 2, p. 2).</a:t>
            </a:r>
            <a:r>
              <a:rPr lang="en-CA" dirty="0">
                <a:effectLst/>
              </a:rPr>
              <a:t> </a:t>
            </a:r>
          </a:p>
          <a:p>
            <a:pPr marL="0" indent="0">
              <a:buNone/>
            </a:pPr>
            <a:endParaRPr lang="en-CA" dirty="0">
              <a:effectLst/>
            </a:endParaRPr>
          </a:p>
          <a:p>
            <a:r>
              <a:rPr lang="en-US" dirty="0">
                <a:solidFill>
                  <a:srgbClr val="B50B1B"/>
                </a:solidFill>
              </a:rPr>
              <a:t>“happiness” </a:t>
            </a:r>
            <a:r>
              <a:rPr lang="en-US" dirty="0"/>
              <a:t>is defined in terms of pleasure and reduction or absence of pain</a:t>
            </a:r>
            <a:r>
              <a:rPr lang="en-CA" dirty="0">
                <a:effectLst/>
              </a:rPr>
              <a:t> </a:t>
            </a:r>
          </a:p>
        </p:txBody>
      </p:sp>
    </p:spTree>
    <p:extLst>
      <p:ext uri="{BB962C8B-B14F-4D97-AF65-F5344CB8AC3E}">
        <p14:creationId xmlns:p14="http://schemas.microsoft.com/office/powerpoint/2010/main" val="13037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Simplified overview of Mill’s Utilitarianism</a:t>
            </a:r>
          </a:p>
        </p:txBody>
      </p:sp>
      <p:sp>
        <p:nvSpPr>
          <p:cNvPr id="3" name="Content Placeholder 2"/>
          <p:cNvSpPr>
            <a:spLocks noGrp="1"/>
          </p:cNvSpPr>
          <p:nvPr>
            <p:ph idx="1"/>
          </p:nvPr>
        </p:nvSpPr>
        <p:spPr>
          <a:xfrm>
            <a:off x="457200" y="1545401"/>
            <a:ext cx="8001000" cy="1611458"/>
          </a:xfrm>
        </p:spPr>
        <p:txBody>
          <a:bodyPr>
            <a:normAutofit/>
          </a:bodyPr>
          <a:lstStyle/>
          <a:p>
            <a:pPr marL="0" indent="0">
              <a:buNone/>
            </a:pPr>
            <a:r>
              <a:rPr lang="en-US" sz="3200" dirty="0"/>
              <a:t>We can judge the moral value of actions by the degree of happiness they tend to produce</a:t>
            </a:r>
          </a:p>
        </p:txBody>
      </p:sp>
      <p:pic>
        <p:nvPicPr>
          <p:cNvPr id="6" name="Picture 5" descr="A primate sitting next to a woman; both are looking at each other. This image signifies that the happiness that should be considered when determining what is morally right and wrong includes the happiness of animals as well as people.">
            <a:extLst>
              <a:ext uri="{FF2B5EF4-FFF2-40B4-BE49-F238E27FC236}">
                <a16:creationId xmlns:a16="http://schemas.microsoft.com/office/drawing/2014/main" id="{3F07F066-48AA-5743-9985-9B145D9D4CD9}"/>
              </a:ext>
            </a:extLst>
          </p:cNvPr>
          <p:cNvPicPr>
            <a:picLocks noChangeAspect="1"/>
          </p:cNvPicPr>
          <p:nvPr/>
        </p:nvPicPr>
        <p:blipFill>
          <a:blip r:embed="rId2"/>
          <a:stretch>
            <a:fillRect/>
          </a:stretch>
        </p:blipFill>
        <p:spPr>
          <a:xfrm>
            <a:off x="1738563" y="3156859"/>
            <a:ext cx="5932237" cy="3342922"/>
          </a:xfrm>
          <a:prstGeom prst="rect">
            <a:avLst/>
          </a:prstGeom>
        </p:spPr>
      </p:pic>
      <p:sp>
        <p:nvSpPr>
          <p:cNvPr id="7" name="TextBox 6">
            <a:extLst>
              <a:ext uri="{FF2B5EF4-FFF2-40B4-BE49-F238E27FC236}">
                <a16:creationId xmlns:a16="http://schemas.microsoft.com/office/drawing/2014/main" id="{79E372F1-FF77-D940-BC15-B97D71F36333}"/>
              </a:ext>
            </a:extLst>
          </p:cNvPr>
          <p:cNvSpPr txBox="1"/>
          <p:nvPr/>
        </p:nvSpPr>
        <p:spPr>
          <a:xfrm>
            <a:off x="2692120" y="6499781"/>
            <a:ext cx="3531159" cy="338554"/>
          </a:xfrm>
          <a:prstGeom prst="rect">
            <a:avLst/>
          </a:prstGeom>
          <a:noFill/>
        </p:spPr>
        <p:txBody>
          <a:bodyPr wrap="none" rtlCol="0">
            <a:spAutoFit/>
          </a:bodyPr>
          <a:lstStyle/>
          <a:p>
            <a:r>
              <a:rPr lang="en-US" sz="1600" dirty="0">
                <a:latin typeface="Avenir" panose="02000503020000020003" pitchFamily="2" charset="0"/>
                <a:hlinkClick r:id="rId3"/>
              </a:rPr>
              <a:t>Image</a:t>
            </a:r>
            <a:r>
              <a:rPr lang="en-US" sz="1600" dirty="0">
                <a:latin typeface="Avenir" panose="02000503020000020003" pitchFamily="2" charset="0"/>
              </a:rPr>
              <a:t> licensed </a:t>
            </a:r>
            <a:r>
              <a:rPr lang="en-US" sz="1600" dirty="0">
                <a:latin typeface="Avenir" panose="02000503020000020003" pitchFamily="2" charset="0"/>
                <a:hlinkClick r:id="rId4"/>
              </a:rPr>
              <a:t>CC0 </a:t>
            </a:r>
            <a:r>
              <a:rPr lang="en-US" sz="1600" dirty="0">
                <a:latin typeface="Avenir" panose="02000503020000020003" pitchFamily="2" charset="0"/>
              </a:rPr>
              <a:t>on </a:t>
            </a:r>
            <a:r>
              <a:rPr lang="en-US" sz="1600" dirty="0" err="1">
                <a:latin typeface="Avenir" panose="02000503020000020003" pitchFamily="2" charset="0"/>
              </a:rPr>
              <a:t>pixabay.com</a:t>
            </a:r>
            <a:endParaRPr lang="en-US" sz="1600" dirty="0">
              <a:latin typeface="Avenir" panose="02000503020000020003" pitchFamily="2" charset="0"/>
            </a:endParaRPr>
          </a:p>
        </p:txBody>
      </p:sp>
    </p:spTree>
    <p:extLst>
      <p:ext uri="{BB962C8B-B14F-4D97-AF65-F5344CB8AC3E}">
        <p14:creationId xmlns:p14="http://schemas.microsoft.com/office/powerpoint/2010/main" val="355140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on moral questions</a:t>
            </a:r>
          </a:p>
        </p:txBody>
      </p:sp>
      <p:sp>
        <p:nvSpPr>
          <p:cNvPr id="3" name="TextBox 2"/>
          <p:cNvSpPr txBox="1"/>
          <p:nvPr/>
        </p:nvSpPr>
        <p:spPr>
          <a:xfrm>
            <a:off x="2560628" y="5500615"/>
            <a:ext cx="4034950" cy="523220"/>
          </a:xfrm>
          <a:prstGeom prst="rect">
            <a:avLst/>
          </a:prstGeom>
          <a:noFill/>
        </p:spPr>
        <p:txBody>
          <a:bodyPr wrap="none" rtlCol="0">
            <a:spAutoFit/>
          </a:bodyPr>
          <a:lstStyle/>
          <a:p>
            <a:r>
              <a:rPr lang="en-US" sz="2800" b="1" dirty="0">
                <a:latin typeface="Avenir Book"/>
                <a:cs typeface="Avenir Book"/>
                <a:hlinkClick r:id="rId2"/>
              </a:rPr>
              <a:t>https://</a:t>
            </a:r>
            <a:r>
              <a:rPr lang="en-US" sz="2800" b="1" dirty="0" err="1">
                <a:latin typeface="Avenir Book"/>
                <a:cs typeface="Avenir Book"/>
                <a:hlinkClick r:id="rId2"/>
              </a:rPr>
              <a:t>is.gd</a:t>
            </a:r>
            <a:r>
              <a:rPr lang="en-US" sz="2800" b="1" dirty="0">
                <a:latin typeface="Avenir Book"/>
                <a:cs typeface="Avenir Book"/>
                <a:hlinkClick r:id="rId2"/>
              </a:rPr>
              <a:t>/phil102mill</a:t>
            </a:r>
            <a:endParaRPr lang="en-US" sz="2800" b="1" dirty="0">
              <a:latin typeface="Avenir Book"/>
              <a:cs typeface="Avenir Book"/>
            </a:endParaRPr>
          </a:p>
        </p:txBody>
      </p:sp>
      <p:sp>
        <p:nvSpPr>
          <p:cNvPr id="4" name="TextBox 3"/>
          <p:cNvSpPr txBox="1"/>
          <p:nvPr/>
        </p:nvSpPr>
        <p:spPr>
          <a:xfrm>
            <a:off x="870613" y="1597682"/>
            <a:ext cx="7261939" cy="3539431"/>
          </a:xfrm>
          <a:prstGeom prst="rect">
            <a:avLst/>
          </a:prstGeom>
          <a:noFill/>
        </p:spPr>
        <p:txBody>
          <a:bodyPr wrap="square" rtlCol="0">
            <a:spAutoFit/>
          </a:bodyPr>
          <a:lstStyle/>
          <a:p>
            <a:r>
              <a:rPr lang="en-US" sz="2800" dirty="0">
                <a:latin typeface="Avenir Book"/>
                <a:cs typeface="Avenir Book"/>
              </a:rPr>
              <a:t>Read the question assigned to your group (see instructions on the doc) and write down:</a:t>
            </a:r>
          </a:p>
          <a:p>
            <a:endParaRPr lang="en-US" sz="2800" dirty="0">
              <a:latin typeface="Avenir Book"/>
              <a:cs typeface="Avenir Book"/>
            </a:endParaRPr>
          </a:p>
          <a:p>
            <a:pPr marL="285750" indent="-285750">
              <a:buFont typeface="Arial"/>
              <a:buChar char="•"/>
            </a:pPr>
            <a:r>
              <a:rPr lang="en-US" sz="2800" dirty="0">
                <a:latin typeface="Avenir Book"/>
                <a:cs typeface="Avenir Book"/>
              </a:rPr>
              <a:t>Your own answers to the question</a:t>
            </a:r>
          </a:p>
          <a:p>
            <a:pPr marL="285750" indent="-285750">
              <a:buFont typeface="Arial"/>
              <a:buChar char="•"/>
            </a:pPr>
            <a:endParaRPr lang="en-US" sz="2800" dirty="0">
              <a:latin typeface="Avenir Book"/>
              <a:cs typeface="Avenir Book"/>
            </a:endParaRPr>
          </a:p>
          <a:p>
            <a:pPr marL="285750" indent="-285750">
              <a:buFont typeface="Arial"/>
              <a:buChar char="•"/>
            </a:pPr>
            <a:r>
              <a:rPr lang="en-US" sz="2800" dirty="0">
                <a:latin typeface="Avenir Book"/>
                <a:cs typeface="Avenir Book"/>
              </a:rPr>
              <a:t>What you think a utilitarian who agrees with Mill would say about it</a:t>
            </a:r>
          </a:p>
        </p:txBody>
      </p:sp>
    </p:spTree>
    <p:extLst>
      <p:ext uri="{BB962C8B-B14F-4D97-AF65-F5344CB8AC3E}">
        <p14:creationId xmlns:p14="http://schemas.microsoft.com/office/powerpoint/2010/main" val="2218593038"/>
      </p:ext>
    </p:extLst>
  </p:cSld>
  <p:clrMapOvr>
    <a:masterClrMapping/>
  </p:clrMapOvr>
</p:sld>
</file>

<file path=ppt/theme/theme1.xml><?xml version="1.0" encoding="utf-8"?>
<a:theme xmlns:a="http://schemas.openxmlformats.org/drawingml/2006/main" name="Office Them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3144</TotalTime>
  <Words>1199</Words>
  <Application>Microsoft Macintosh PowerPoint</Application>
  <PresentationFormat>On-screen Show (4:3)</PresentationFormat>
  <Paragraphs>158</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Black</vt:lpstr>
      <vt:lpstr>Avenir</vt:lpstr>
      <vt:lpstr>Avenir Black</vt:lpstr>
      <vt:lpstr>Avenir Book</vt:lpstr>
      <vt:lpstr>Avenir Heavy</vt:lpstr>
      <vt:lpstr>Calibri</vt:lpstr>
      <vt:lpstr>Courier New</vt:lpstr>
      <vt:lpstr>Optima</vt:lpstr>
      <vt:lpstr>Office Theme</vt:lpstr>
      <vt:lpstr>J.S. Mill, Utilitarianism (1863)</vt:lpstr>
      <vt:lpstr>John Stuart Mill (1806-1873, England)</vt:lpstr>
      <vt:lpstr>When asking what is right/wrong morally, what to evaluate?</vt:lpstr>
      <vt:lpstr>Consequentialism</vt:lpstr>
      <vt:lpstr>Hedonistic consequentialism</vt:lpstr>
      <vt:lpstr>Utilitarianism, Chpt 1</vt:lpstr>
      <vt:lpstr>Greatest Happiness Principle</vt:lpstr>
      <vt:lpstr>Simplified overview of Mill’s Utilitarianism</vt:lpstr>
      <vt:lpstr>Groups on moral questions</vt:lpstr>
      <vt:lpstr>Support for Greatest Happiness Principle  (more in Chapter IV)</vt:lpstr>
      <vt:lpstr>Argument for using GHP for moral judgments</vt:lpstr>
      <vt:lpstr>What kind of consequences?</vt:lpstr>
      <vt:lpstr>Consequences for whom?</vt:lpstr>
      <vt:lpstr>Different kinds of pleasures</vt:lpstr>
      <vt:lpstr>Which kind of pleasure is best, and why?</vt:lpstr>
      <vt:lpstr>Do we have to calculate consequences each time we act?</vt:lpstr>
      <vt:lpstr>PowerPoint Presentation</vt:lpstr>
      <vt:lpstr>PowerPoint Presentation</vt:lpstr>
      <vt:lpstr>Chpt V: Utilitarianism &amp; Justice</vt:lpstr>
      <vt:lpstr>Survey of things considered just/unjust (14-15)</vt:lpstr>
      <vt:lpstr>PowerPoint Presentation</vt:lpstr>
      <vt:lpstr>Question 2:</vt:lpstr>
      <vt:lpstr>Still…</vt:lpstr>
      <vt:lpstr>Act vs Rule utilitarianism</vt:lpstr>
      <vt:lpstr>PowerPoint Presentation</vt:lpstr>
      <vt:lpstr>Summary</vt:lpstr>
    </vt:vector>
  </TitlesOfParts>
  <Company>University of British Columbia</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Hendricks</dc:creator>
  <cp:lastModifiedBy>Christina Hendricks</cp:lastModifiedBy>
  <cp:revision>137</cp:revision>
  <dcterms:created xsi:type="dcterms:W3CDTF">2015-05-27T21:24:20Z</dcterms:created>
  <dcterms:modified xsi:type="dcterms:W3CDTF">2018-02-04T20:41:05Z</dcterms:modified>
</cp:coreProperties>
</file>