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56" r:id="rId2"/>
    <p:sldId id="257" r:id="rId3"/>
    <p:sldId id="258" r:id="rId4"/>
    <p:sldId id="259" r:id="rId5"/>
    <p:sldId id="260" r:id="rId6"/>
    <p:sldId id="263" r:id="rId7"/>
    <p:sldId id="261" r:id="rId8"/>
    <p:sldId id="262" r:id="rId9"/>
    <p:sldId id="264" r:id="rId10"/>
    <p:sldId id="270" r:id="rId11"/>
    <p:sldId id="265" r:id="rId12"/>
    <p:sldId id="272" r:id="rId13"/>
    <p:sldId id="266" r:id="rId14"/>
    <p:sldId id="267" r:id="rId15"/>
    <p:sldId id="269" r:id="rId16"/>
    <p:sldId id="268" r:id="rId17"/>
    <p:sldId id="273" r:id="rId18"/>
    <p:sldId id="277" r:id="rId19"/>
    <p:sldId id="274" r:id="rId20"/>
    <p:sldId id="275" r:id="rId21"/>
    <p:sldId id="276" r:id="rId22"/>
    <p:sldId id="278" r:id="rId23"/>
    <p:sldId id="279" r:id="rId24"/>
    <p:sldId id="281" r:id="rId25"/>
    <p:sldId id="282" r:id="rId26"/>
    <p:sldId id="287" r:id="rId27"/>
    <p:sldId id="283" r:id="rId28"/>
    <p:sldId id="288" r:id="rId29"/>
    <p:sldId id="286" r:id="rId30"/>
    <p:sldId id="290" r:id="rId31"/>
    <p:sldId id="292" r:id="rId32"/>
    <p:sldId id="291" r:id="rId33"/>
    <p:sldId id="285" r:id="rId34"/>
    <p:sldId id="284" r:id="rId35"/>
    <p:sldId id="289" r:id="rId36"/>
    <p:sldId id="293" r:id="rId37"/>
    <p:sldId id="294" r:id="rId38"/>
    <p:sldId id="295" r:id="rId39"/>
    <p:sldId id="296" r:id="rId40"/>
    <p:sldId id="297" r:id="rId41"/>
    <p:sldId id="299" r:id="rId42"/>
    <p:sldId id="298" r:id="rId43"/>
    <p:sldId id="300" r:id="rId44"/>
    <p:sldId id="301" r:id="rId45"/>
    <p:sldId id="302"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9"/>
    <p:restoredTop sz="94551"/>
  </p:normalViewPr>
  <p:slideViewPr>
    <p:cSldViewPr snapToGrid="0" snapToObjects="1">
      <p:cViewPr varScale="1">
        <p:scale>
          <a:sx n="101" d="100"/>
          <a:sy n="101" d="100"/>
        </p:scale>
        <p:origin x="3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07AF4E-8241-6C4B-8C63-73E8C6B4DA23}" type="datetimeFigureOut">
              <a:rPr lang="en-US" smtClean="0"/>
              <a:t>1/23/18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1692E0-C161-8D41-B5EC-63C46E9E9CB5}" type="slidenum">
              <a:rPr lang="en-US" smtClean="0"/>
              <a:t>‹#›</a:t>
            </a:fld>
            <a:endParaRPr lang="en-US"/>
          </a:p>
        </p:txBody>
      </p:sp>
    </p:spTree>
    <p:extLst>
      <p:ext uri="{BB962C8B-B14F-4D97-AF65-F5344CB8AC3E}">
        <p14:creationId xmlns:p14="http://schemas.microsoft.com/office/powerpoint/2010/main" val="2091969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2</a:t>
            </a:fld>
            <a:endParaRPr lang="en-US"/>
          </a:p>
        </p:txBody>
      </p:sp>
    </p:spTree>
    <p:extLst>
      <p:ext uri="{BB962C8B-B14F-4D97-AF65-F5344CB8AC3E}">
        <p14:creationId xmlns:p14="http://schemas.microsoft.com/office/powerpoint/2010/main" val="429394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31</a:t>
            </a:fld>
            <a:endParaRPr lang="en-US"/>
          </a:p>
        </p:txBody>
      </p:sp>
    </p:spTree>
    <p:extLst>
      <p:ext uri="{BB962C8B-B14F-4D97-AF65-F5344CB8AC3E}">
        <p14:creationId xmlns:p14="http://schemas.microsoft.com/office/powerpoint/2010/main" val="1037951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32</a:t>
            </a:fld>
            <a:endParaRPr lang="en-US"/>
          </a:p>
        </p:txBody>
      </p:sp>
    </p:spTree>
    <p:extLst>
      <p:ext uri="{BB962C8B-B14F-4D97-AF65-F5344CB8AC3E}">
        <p14:creationId xmlns:p14="http://schemas.microsoft.com/office/powerpoint/2010/main" val="17836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34</a:t>
            </a:fld>
            <a:endParaRPr lang="en-US"/>
          </a:p>
        </p:txBody>
      </p:sp>
    </p:spTree>
    <p:extLst>
      <p:ext uri="{BB962C8B-B14F-4D97-AF65-F5344CB8AC3E}">
        <p14:creationId xmlns:p14="http://schemas.microsoft.com/office/powerpoint/2010/main" val="248090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35</a:t>
            </a:fld>
            <a:endParaRPr lang="en-US"/>
          </a:p>
        </p:txBody>
      </p:sp>
    </p:spTree>
    <p:extLst>
      <p:ext uri="{BB962C8B-B14F-4D97-AF65-F5344CB8AC3E}">
        <p14:creationId xmlns:p14="http://schemas.microsoft.com/office/powerpoint/2010/main" val="635688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12</a:t>
            </a:fld>
            <a:endParaRPr lang="en-US"/>
          </a:p>
        </p:txBody>
      </p:sp>
    </p:spTree>
    <p:extLst>
      <p:ext uri="{BB962C8B-B14F-4D97-AF65-F5344CB8AC3E}">
        <p14:creationId xmlns:p14="http://schemas.microsoft.com/office/powerpoint/2010/main" val="191924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years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13</a:t>
            </a:fld>
            <a:endParaRPr lang="en-US"/>
          </a:p>
        </p:txBody>
      </p:sp>
    </p:spTree>
    <p:extLst>
      <p:ext uri="{BB962C8B-B14F-4D97-AF65-F5344CB8AC3E}">
        <p14:creationId xmlns:p14="http://schemas.microsoft.com/office/powerpoint/2010/main" val="1121268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one notices uncanniness: speaks to how</a:t>
            </a:r>
            <a:r>
              <a:rPr lang="en-US" baseline="0" dirty="0" smtClean="0"/>
              <a:t> insignificant G is to his colleagues</a:t>
            </a:r>
          </a:p>
          <a:p>
            <a:r>
              <a:rPr lang="en-US" baseline="0" dirty="0" smtClean="0"/>
              <a:t>G2 real?: theories that say everything after </a:t>
            </a:r>
            <a:r>
              <a:rPr lang="en-US" baseline="0" dirty="0" err="1" smtClean="0"/>
              <a:t>Ch</a:t>
            </a:r>
            <a:r>
              <a:rPr lang="en-US" baseline="0" dirty="0" smtClean="0"/>
              <a:t> 4 is a dream</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19</a:t>
            </a:fld>
            <a:endParaRPr lang="en-US"/>
          </a:p>
        </p:txBody>
      </p:sp>
    </p:spTree>
    <p:extLst>
      <p:ext uri="{BB962C8B-B14F-4D97-AF65-F5344CB8AC3E}">
        <p14:creationId xmlns:p14="http://schemas.microsoft.com/office/powerpoint/2010/main" val="1563262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“changing” character:</a:t>
            </a:r>
            <a:r>
              <a:rPr lang="en-US" baseline="0" dirty="0" smtClean="0"/>
              <a:t> the catalyst?</a:t>
            </a:r>
            <a:endParaRPr lang="en-US" dirty="0" smtClean="0"/>
          </a:p>
          <a:p>
            <a:r>
              <a:rPr lang="en-US" dirty="0" smtClean="0"/>
              <a:t>Money: appearing</a:t>
            </a:r>
            <a:r>
              <a:rPr lang="en-US" baseline="0" dirty="0" smtClean="0"/>
              <a:t> to be richer than he actually is (and losing money in the process)</a:t>
            </a:r>
            <a:endParaRPr lang="en-US" dirty="0" smtClean="0"/>
          </a:p>
        </p:txBody>
      </p:sp>
      <p:sp>
        <p:nvSpPr>
          <p:cNvPr id="4" name="Slide Number Placeholder 3"/>
          <p:cNvSpPr>
            <a:spLocks noGrp="1"/>
          </p:cNvSpPr>
          <p:nvPr>
            <p:ph type="sldNum" sz="quarter" idx="10"/>
          </p:nvPr>
        </p:nvSpPr>
        <p:spPr/>
        <p:txBody>
          <a:bodyPr/>
          <a:lstStyle/>
          <a:p>
            <a:fld id="{2A1692E0-C161-8D41-B5EC-63C46E9E9CB5}" type="slidenum">
              <a:rPr lang="en-US" smtClean="0"/>
              <a:t>20</a:t>
            </a:fld>
            <a:endParaRPr lang="en-US"/>
          </a:p>
        </p:txBody>
      </p:sp>
    </p:spTree>
    <p:extLst>
      <p:ext uri="{BB962C8B-B14F-4D97-AF65-F5344CB8AC3E}">
        <p14:creationId xmlns:p14="http://schemas.microsoft.com/office/powerpoint/2010/main" val="992731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27</a:t>
            </a:fld>
            <a:endParaRPr lang="en-US"/>
          </a:p>
        </p:txBody>
      </p:sp>
    </p:spTree>
    <p:extLst>
      <p:ext uri="{BB962C8B-B14F-4D97-AF65-F5344CB8AC3E}">
        <p14:creationId xmlns:p14="http://schemas.microsoft.com/office/powerpoint/2010/main" val="28910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28</a:t>
            </a:fld>
            <a:endParaRPr lang="en-US"/>
          </a:p>
        </p:txBody>
      </p:sp>
    </p:spTree>
    <p:extLst>
      <p:ext uri="{BB962C8B-B14F-4D97-AF65-F5344CB8AC3E}">
        <p14:creationId xmlns:p14="http://schemas.microsoft.com/office/powerpoint/2010/main" val="2142076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29</a:t>
            </a:fld>
            <a:endParaRPr lang="en-US"/>
          </a:p>
        </p:txBody>
      </p:sp>
    </p:spTree>
    <p:extLst>
      <p:ext uri="{BB962C8B-B14F-4D97-AF65-F5344CB8AC3E}">
        <p14:creationId xmlns:p14="http://schemas.microsoft.com/office/powerpoint/2010/main" val="1561181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Minds</a:t>
            </a:r>
            <a:r>
              <a:rPr lang="en-US" baseline="0" dirty="0" smtClean="0"/>
              <a:t> = or </a:t>
            </a:r>
            <a:r>
              <a:rPr lang="en-US" baseline="0" dirty="0" err="1" smtClean="0"/>
              <a:t>consciousnesses</a:t>
            </a:r>
            <a:endParaRPr lang="en-US" dirty="0"/>
          </a:p>
        </p:txBody>
      </p:sp>
      <p:sp>
        <p:nvSpPr>
          <p:cNvPr id="4" name="Slide Number Placeholder 3"/>
          <p:cNvSpPr>
            <a:spLocks noGrp="1"/>
          </p:cNvSpPr>
          <p:nvPr>
            <p:ph type="sldNum" sz="quarter" idx="10"/>
          </p:nvPr>
        </p:nvSpPr>
        <p:spPr/>
        <p:txBody>
          <a:bodyPr/>
          <a:lstStyle/>
          <a:p>
            <a:fld id="{2A1692E0-C161-8D41-B5EC-63C46E9E9CB5}" type="slidenum">
              <a:rPr lang="en-US" smtClean="0"/>
              <a:t>30</a:t>
            </a:fld>
            <a:endParaRPr lang="en-US"/>
          </a:p>
        </p:txBody>
      </p:sp>
    </p:spTree>
    <p:extLst>
      <p:ext uri="{BB962C8B-B14F-4D97-AF65-F5344CB8AC3E}">
        <p14:creationId xmlns:p14="http://schemas.microsoft.com/office/powerpoint/2010/main" val="1600257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1/15/18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1/15/18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1/15/18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1/15/18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Golyadkin’s</a:t>
            </a:r>
            <a:r>
              <a:rPr lang="en-US" dirty="0" smtClean="0"/>
              <a:t> Search for Meaning</a:t>
            </a:r>
            <a:endParaRPr lang="en-US" dirty="0"/>
          </a:p>
        </p:txBody>
      </p:sp>
      <p:sp>
        <p:nvSpPr>
          <p:cNvPr id="3" name="Subtitle 2"/>
          <p:cNvSpPr>
            <a:spLocks noGrp="1"/>
          </p:cNvSpPr>
          <p:nvPr>
            <p:ph type="subTitle" idx="1"/>
          </p:nvPr>
        </p:nvSpPr>
        <p:spPr/>
        <p:txBody>
          <a:bodyPr/>
          <a:lstStyle/>
          <a:p>
            <a:r>
              <a:rPr lang="en-US" i="1" dirty="0" smtClean="0"/>
              <a:t>The Double</a:t>
            </a:r>
            <a:r>
              <a:rPr lang="en-US" dirty="0" smtClean="0"/>
              <a:t>’s Literary form in relation to Dostoevsky’s Existentialism</a:t>
            </a:r>
            <a:endParaRPr lang="en-US" dirty="0"/>
          </a:p>
        </p:txBody>
      </p:sp>
    </p:spTree>
    <p:extLst>
      <p:ext uri="{BB962C8B-B14F-4D97-AF65-F5344CB8AC3E}">
        <p14:creationId xmlns:p14="http://schemas.microsoft.com/office/powerpoint/2010/main" val="2097927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Petrashevsky</a:t>
            </a:r>
            <a:r>
              <a:rPr lang="en-US" dirty="0" smtClean="0"/>
              <a:t> Mock Death Sentence in St. Petersburg (1849)</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2413" y="1185069"/>
            <a:ext cx="5435600" cy="3886200"/>
          </a:xfrm>
        </p:spPr>
      </p:pic>
      <p:sp>
        <p:nvSpPr>
          <p:cNvPr id="4" name="Text Placeholder 3"/>
          <p:cNvSpPr>
            <a:spLocks noGrp="1"/>
          </p:cNvSpPr>
          <p:nvPr>
            <p:ph type="body" sz="half" idx="2"/>
          </p:nvPr>
        </p:nvSpPr>
        <p:spPr/>
        <p:txBody>
          <a:bodyPr/>
          <a:lstStyle/>
          <a:p>
            <a:r>
              <a:rPr lang="en-US" dirty="0" smtClean="0"/>
              <a:t>Illustration by B. </a:t>
            </a:r>
            <a:r>
              <a:rPr lang="en-US" dirty="0" err="1" smtClean="0"/>
              <a:t>Pokrovsky</a:t>
            </a:r>
            <a:r>
              <a:rPr lang="en-US" dirty="0" smtClean="0"/>
              <a:t> is in the Public Domain</a:t>
            </a:r>
            <a:endParaRPr lang="en-US" dirty="0"/>
          </a:p>
        </p:txBody>
      </p:sp>
    </p:spTree>
    <p:extLst>
      <p:ext uri="{BB962C8B-B14F-4D97-AF65-F5344CB8AC3E}">
        <p14:creationId xmlns:p14="http://schemas.microsoft.com/office/powerpoint/2010/main" val="707255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Siberia and onwards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Russian government set up </a:t>
            </a:r>
            <a:r>
              <a:rPr lang="en-US" dirty="0" err="1" smtClean="0"/>
              <a:t>labour</a:t>
            </a:r>
            <a:r>
              <a:rPr lang="en-US" dirty="0" smtClean="0"/>
              <a:t> camps in Siberia, far removed from the rest of society </a:t>
            </a:r>
          </a:p>
          <a:p>
            <a:r>
              <a:rPr lang="en-US" dirty="0" smtClean="0"/>
              <a:t>While D was in Siberia, he read texts by Hegel, Kant, as well as the Bible, etc. </a:t>
            </a:r>
          </a:p>
          <a:p>
            <a:pPr lvl="1"/>
            <a:r>
              <a:rPr lang="en-US" dirty="0" smtClean="0"/>
              <a:t>Was a devout Orthodox Christian; D’s piety grew stronger as he got older</a:t>
            </a:r>
          </a:p>
          <a:p>
            <a:r>
              <a:rPr lang="en-US" dirty="0" smtClean="0"/>
              <a:t>In 1855,  Alexander the Second came into power, instilling many reforms</a:t>
            </a:r>
          </a:p>
          <a:p>
            <a:pPr lvl="1"/>
            <a:r>
              <a:rPr lang="en-US" dirty="0"/>
              <a:t>Serfs freed; education and censorship laws changed drastically</a:t>
            </a:r>
          </a:p>
          <a:p>
            <a:pPr lvl="1"/>
            <a:r>
              <a:rPr lang="en-US" dirty="0"/>
              <a:t>Liberated political and social thought within Russian society </a:t>
            </a:r>
            <a:endParaRPr lang="en-US" dirty="0" smtClean="0"/>
          </a:p>
          <a:p>
            <a:r>
              <a:rPr lang="en-US" dirty="0" smtClean="0"/>
              <a:t>In 1859, D was released and began writing and publishing immediately</a:t>
            </a:r>
          </a:p>
          <a:p>
            <a:pPr lvl="1"/>
            <a:r>
              <a:rPr lang="en-US" dirty="0" smtClean="0"/>
              <a:t>In some of D’s texts, Siberia is symbolic of redemption and salvation (ex. </a:t>
            </a:r>
            <a:r>
              <a:rPr lang="en-US" i="1" dirty="0" smtClean="0"/>
              <a:t>Crime and Punishment</a:t>
            </a:r>
            <a:r>
              <a:rPr lang="en-US" dirty="0" smtClean="0"/>
              <a:t>)</a:t>
            </a:r>
          </a:p>
          <a:p>
            <a:pPr lvl="1"/>
            <a:r>
              <a:rPr lang="en-US" dirty="0" smtClean="0"/>
              <a:t>Major component of D’s morality is that suffering is the key to salvation in the eyes of God</a:t>
            </a:r>
            <a:endParaRPr lang="en-US" dirty="0"/>
          </a:p>
        </p:txBody>
      </p:sp>
    </p:spTree>
    <p:extLst>
      <p:ext uri="{BB962C8B-B14F-4D97-AF65-F5344CB8AC3E}">
        <p14:creationId xmlns:p14="http://schemas.microsoft.com/office/powerpoint/2010/main" val="385004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Dostoevsky’s Funeral</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43488" y="1195979"/>
            <a:ext cx="6013450" cy="3864380"/>
          </a:xfrm>
        </p:spPr>
      </p:pic>
      <p:sp>
        <p:nvSpPr>
          <p:cNvPr id="4" name="Text Placeholder 3"/>
          <p:cNvSpPr>
            <a:spLocks noGrp="1"/>
          </p:cNvSpPr>
          <p:nvPr>
            <p:ph type="body" sz="half" idx="2"/>
          </p:nvPr>
        </p:nvSpPr>
        <p:spPr/>
        <p:txBody>
          <a:bodyPr/>
          <a:lstStyle/>
          <a:p>
            <a:r>
              <a:rPr lang="en-US" dirty="0" smtClean="0"/>
              <a:t>Illustration by V. </a:t>
            </a:r>
            <a:r>
              <a:rPr lang="en-US" dirty="0" err="1" smtClean="0"/>
              <a:t>Porfiryev</a:t>
            </a:r>
            <a:r>
              <a:rPr lang="en-US" dirty="0" smtClean="0"/>
              <a:t> is in the Public Domain.</a:t>
            </a:r>
            <a:endParaRPr lang="en-US" dirty="0"/>
          </a:p>
        </p:txBody>
      </p:sp>
    </p:spTree>
    <p:extLst>
      <p:ext uri="{BB962C8B-B14F-4D97-AF65-F5344CB8AC3E}">
        <p14:creationId xmlns:p14="http://schemas.microsoft.com/office/powerpoint/2010/main" val="511945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Bulk of his most popular work was written after his release from Siberia</a:t>
            </a:r>
          </a:p>
          <a:p>
            <a:pPr lvl="1"/>
            <a:r>
              <a:rPr lang="en-US" i="1" dirty="0" smtClean="0"/>
              <a:t>Notes from the Underground (1864)</a:t>
            </a:r>
          </a:p>
          <a:p>
            <a:pPr lvl="1"/>
            <a:r>
              <a:rPr lang="en-US" i="1" dirty="0" smtClean="0"/>
              <a:t>Crime and Punishment (1866)</a:t>
            </a:r>
          </a:p>
          <a:p>
            <a:pPr lvl="1"/>
            <a:r>
              <a:rPr lang="en-US" i="1" dirty="0" smtClean="0"/>
              <a:t>The Idiot (1869)</a:t>
            </a:r>
          </a:p>
          <a:p>
            <a:pPr lvl="1"/>
            <a:r>
              <a:rPr lang="en-US" i="1" dirty="0" smtClean="0"/>
              <a:t>Brothers Karamazov (1880)</a:t>
            </a:r>
          </a:p>
          <a:p>
            <a:r>
              <a:rPr lang="en-US" dirty="0" smtClean="0"/>
              <a:t>Wrote serially, suffered from a gambling problem</a:t>
            </a:r>
          </a:p>
          <a:p>
            <a:pPr lvl="1"/>
            <a:r>
              <a:rPr lang="en-US" dirty="0" smtClean="0"/>
              <a:t>Could be the reason why there are differences in his writing style/characters within his novels (apart from </a:t>
            </a:r>
            <a:r>
              <a:rPr lang="en-US" i="1" dirty="0" smtClean="0"/>
              <a:t>Brothers Karamazov</a:t>
            </a:r>
            <a:r>
              <a:rPr lang="en-US" dirty="0" smtClean="0"/>
              <a:t>, which was written when he had his own printing press, had more time to write, and when he was out of debt)</a:t>
            </a:r>
            <a:endParaRPr lang="en-US" dirty="0"/>
          </a:p>
        </p:txBody>
      </p:sp>
    </p:spTree>
    <p:extLst>
      <p:ext uri="{BB962C8B-B14F-4D97-AF65-F5344CB8AC3E}">
        <p14:creationId xmlns:p14="http://schemas.microsoft.com/office/powerpoint/2010/main" val="453648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Double</a:t>
            </a:r>
            <a:endParaRPr lang="en-US" i="1" dirty="0"/>
          </a:p>
        </p:txBody>
      </p:sp>
      <p:sp>
        <p:nvSpPr>
          <p:cNvPr id="3" name="Content Placeholder 2"/>
          <p:cNvSpPr>
            <a:spLocks noGrp="1"/>
          </p:cNvSpPr>
          <p:nvPr>
            <p:ph idx="1"/>
          </p:nvPr>
        </p:nvSpPr>
        <p:spPr/>
        <p:txBody>
          <a:bodyPr>
            <a:normAutofit/>
          </a:bodyPr>
          <a:lstStyle/>
          <a:p>
            <a:r>
              <a:rPr lang="en-US" dirty="0" smtClean="0"/>
              <a:t>Originally published in 1844</a:t>
            </a:r>
          </a:p>
          <a:p>
            <a:pPr lvl="1"/>
            <a:r>
              <a:rPr lang="en-US" dirty="0"/>
              <a:t>W</a:t>
            </a:r>
            <a:r>
              <a:rPr lang="en-US" dirty="0" smtClean="0"/>
              <a:t>as not well received by the public, as they thought it was “too German”, “too Romantic”</a:t>
            </a:r>
          </a:p>
          <a:p>
            <a:r>
              <a:rPr lang="en-US" dirty="0"/>
              <a:t>B</a:t>
            </a:r>
            <a:r>
              <a:rPr lang="en-US" dirty="0" smtClean="0"/>
              <a:t>ecame obsessed with it and tried to rewrite it in ‘46, ‘47, ‘59, ‘61-‘65, and in ‘66 (the edition I read)</a:t>
            </a:r>
          </a:p>
          <a:p>
            <a:pPr lvl="1"/>
            <a:r>
              <a:rPr lang="en-US" dirty="0" smtClean="0"/>
              <a:t>Story was more coherent overall by 1866, but with a less coherent ending open to interpretation</a:t>
            </a:r>
          </a:p>
          <a:p>
            <a:pPr lvl="1"/>
            <a:r>
              <a:rPr lang="en-US" dirty="0" smtClean="0"/>
              <a:t>Also tried again in the ‘70s; was not happy with the form but thought the idea was brilliant</a:t>
            </a:r>
          </a:p>
          <a:p>
            <a:pPr lvl="1"/>
            <a:r>
              <a:rPr lang="en-US" dirty="0" smtClean="0"/>
              <a:t>Why did D go back to this text over and over again?</a:t>
            </a:r>
            <a:endParaRPr lang="en-US" dirty="0"/>
          </a:p>
        </p:txBody>
      </p:sp>
    </p:spTree>
    <p:extLst>
      <p:ext uri="{BB962C8B-B14F-4D97-AF65-F5344CB8AC3E}">
        <p14:creationId xmlns:p14="http://schemas.microsoft.com/office/powerpoint/2010/main" val="1822268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Questions/comments regarding Part One?</a:t>
            </a:r>
          </a:p>
          <a:p>
            <a:r>
              <a:rPr lang="en-US" dirty="0" smtClean="0"/>
              <a:t>First thoughts on </a:t>
            </a:r>
            <a:r>
              <a:rPr lang="en-US" i="1" dirty="0" smtClean="0"/>
              <a:t>The Double</a:t>
            </a:r>
            <a:r>
              <a:rPr lang="en-US" dirty="0" smtClean="0"/>
              <a:t>?</a:t>
            </a:r>
          </a:p>
          <a:p>
            <a:pPr lvl="1"/>
            <a:r>
              <a:rPr lang="en-US" dirty="0" err="1"/>
              <a:t>Favourite</a:t>
            </a:r>
            <a:r>
              <a:rPr lang="en-US" dirty="0"/>
              <a:t> parts, things we didn’t understand, questions</a:t>
            </a:r>
            <a:r>
              <a:rPr lang="is-IS" dirty="0" smtClean="0"/>
              <a:t>…</a:t>
            </a:r>
            <a:endParaRPr lang="en-US" dirty="0" smtClean="0"/>
          </a:p>
          <a:p>
            <a:pPr marL="228600" lvl="1">
              <a:spcBef>
                <a:spcPts val="1000"/>
              </a:spcBef>
            </a:pPr>
            <a:r>
              <a:rPr lang="en-US" sz="2000" dirty="0"/>
              <a:t>How does the historical inform the literary?</a:t>
            </a:r>
          </a:p>
          <a:p>
            <a:r>
              <a:rPr lang="en-US" dirty="0"/>
              <a:t>Why did D return to </a:t>
            </a:r>
            <a:r>
              <a:rPr lang="en-US" i="1" dirty="0"/>
              <a:t>The Double </a:t>
            </a:r>
            <a:r>
              <a:rPr lang="en-US" dirty="0"/>
              <a:t>over and over again</a:t>
            </a:r>
            <a:r>
              <a:rPr lang="en-US" dirty="0" smtClean="0"/>
              <a:t>?</a:t>
            </a:r>
          </a:p>
        </p:txBody>
      </p:sp>
    </p:spTree>
    <p:extLst>
      <p:ext uri="{BB962C8B-B14F-4D97-AF65-F5344CB8AC3E}">
        <p14:creationId xmlns:p14="http://schemas.microsoft.com/office/powerpoint/2010/main" val="1893705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Two: Literary Analysis</a:t>
            </a:r>
            <a:endParaRPr lang="en-US" dirty="0"/>
          </a:p>
        </p:txBody>
      </p:sp>
      <p:sp>
        <p:nvSpPr>
          <p:cNvPr id="3" name="Text Placeholder 2"/>
          <p:cNvSpPr>
            <a:spLocks noGrp="1"/>
          </p:cNvSpPr>
          <p:nvPr>
            <p:ph type="body" idx="1"/>
          </p:nvPr>
        </p:nvSpPr>
        <p:spPr/>
        <p:txBody>
          <a:bodyPr/>
          <a:lstStyle/>
          <a:p>
            <a:r>
              <a:rPr lang="en-US" dirty="0" smtClean="0"/>
              <a:t>Puns and tropes, form, and techniques</a:t>
            </a:r>
            <a:endParaRPr lang="en-US" dirty="0"/>
          </a:p>
        </p:txBody>
      </p:sp>
    </p:spTree>
    <p:extLst>
      <p:ext uri="{BB962C8B-B14F-4D97-AF65-F5344CB8AC3E}">
        <p14:creationId xmlns:p14="http://schemas.microsoft.com/office/powerpoint/2010/main" val="3105649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Puns and tropes</a:t>
            </a:r>
            <a:endParaRPr lang="en-US" dirty="0"/>
          </a:p>
        </p:txBody>
      </p:sp>
      <p:sp>
        <p:nvSpPr>
          <p:cNvPr id="3" name="Content Placeholder 2"/>
          <p:cNvSpPr>
            <a:spLocks noGrp="1"/>
          </p:cNvSpPr>
          <p:nvPr>
            <p:ph idx="1"/>
          </p:nvPr>
        </p:nvSpPr>
        <p:spPr/>
        <p:txBody>
          <a:bodyPr>
            <a:normAutofit fontScale="92500"/>
          </a:bodyPr>
          <a:lstStyle/>
          <a:p>
            <a:r>
              <a:rPr lang="en-US" dirty="0" err="1" smtClean="0"/>
              <a:t>Golyadkin</a:t>
            </a:r>
            <a:r>
              <a:rPr lang="en-US" dirty="0" smtClean="0"/>
              <a:t>, in translation, means “poor fellow”</a:t>
            </a:r>
          </a:p>
          <a:p>
            <a:pPr lvl="1"/>
            <a:r>
              <a:rPr lang="en-US" dirty="0"/>
              <a:t>Some iterations also lead to “beggar”, “barren person”, and </a:t>
            </a:r>
            <a:r>
              <a:rPr lang="en-US" dirty="0" smtClean="0"/>
              <a:t>“nothing</a:t>
            </a:r>
            <a:r>
              <a:rPr lang="en-US" dirty="0"/>
              <a:t>” (i.e. lowest of the low</a:t>
            </a:r>
            <a:r>
              <a:rPr lang="en-US" dirty="0" smtClean="0"/>
              <a:t>)</a:t>
            </a:r>
          </a:p>
          <a:p>
            <a:r>
              <a:rPr lang="en-US" dirty="0" smtClean="0"/>
              <a:t>G is a titular </a:t>
            </a:r>
            <a:r>
              <a:rPr lang="en-US" dirty="0" err="1" smtClean="0"/>
              <a:t>councillor</a:t>
            </a:r>
            <a:endParaRPr lang="en-US" dirty="0" smtClean="0"/>
          </a:p>
          <a:p>
            <a:pPr lvl="1"/>
            <a:r>
              <a:rPr lang="en-US" dirty="0"/>
              <a:t>Also known as a “petty clerk”</a:t>
            </a:r>
          </a:p>
          <a:p>
            <a:pPr lvl="1"/>
            <a:r>
              <a:rPr lang="en-US" dirty="0"/>
              <a:t>The lowest rank of public servant </a:t>
            </a:r>
          </a:p>
          <a:p>
            <a:pPr lvl="1"/>
            <a:r>
              <a:rPr lang="en-US" dirty="0"/>
              <a:t>This trope was popularized by Gogol’s texts</a:t>
            </a:r>
          </a:p>
          <a:p>
            <a:pPr lvl="2"/>
            <a:r>
              <a:rPr lang="en-US" dirty="0"/>
              <a:t>We also see this trope in </a:t>
            </a:r>
            <a:r>
              <a:rPr lang="en-US" i="1" dirty="0"/>
              <a:t>Poor Folk </a:t>
            </a:r>
            <a:r>
              <a:rPr lang="en-US" dirty="0"/>
              <a:t>and </a:t>
            </a:r>
            <a:r>
              <a:rPr lang="en-US" i="1" dirty="0"/>
              <a:t>Notes from the Underground (Part 2</a:t>
            </a:r>
            <a:r>
              <a:rPr lang="en-US" i="1" dirty="0" smtClean="0"/>
              <a:t>)</a:t>
            </a:r>
            <a:endParaRPr lang="en-US" dirty="0" smtClean="0"/>
          </a:p>
          <a:p>
            <a:r>
              <a:rPr lang="en-US" dirty="0" smtClean="0"/>
              <a:t>G’s name and role complement each other – inform how he is seen professionally and socially</a:t>
            </a:r>
          </a:p>
        </p:txBody>
      </p:sp>
    </p:spTree>
    <p:extLst>
      <p:ext uri="{BB962C8B-B14F-4D97-AF65-F5344CB8AC3E}">
        <p14:creationId xmlns:p14="http://schemas.microsoft.com/office/powerpoint/2010/main" val="411395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Locations</a:t>
            </a:r>
            <a:endParaRPr lang="en-US" dirty="0"/>
          </a:p>
        </p:txBody>
      </p:sp>
      <p:sp>
        <p:nvSpPr>
          <p:cNvPr id="3" name="Content Placeholder 2"/>
          <p:cNvSpPr>
            <a:spLocks noGrp="1"/>
          </p:cNvSpPr>
          <p:nvPr>
            <p:ph idx="1"/>
          </p:nvPr>
        </p:nvSpPr>
        <p:spPr/>
        <p:txBody>
          <a:bodyPr/>
          <a:lstStyle/>
          <a:p>
            <a:r>
              <a:rPr lang="en-US" dirty="0" err="1" smtClean="0"/>
              <a:t>Izmaylovsky</a:t>
            </a:r>
            <a:r>
              <a:rPr lang="en-US" dirty="0" smtClean="0"/>
              <a:t> Bridge - consistently goes back here (or around here) – why?</a:t>
            </a:r>
          </a:p>
          <a:p>
            <a:pPr lvl="1"/>
            <a:r>
              <a:rPr lang="en-US" dirty="0" smtClean="0"/>
              <a:t>In real life, exists in front of a cathedral and is the widest bridge in St. Petersburg</a:t>
            </a:r>
          </a:p>
          <a:p>
            <a:pPr lvl="1"/>
            <a:r>
              <a:rPr lang="en-US" dirty="0" smtClean="0"/>
              <a:t>Known to have a very disorienting effect </a:t>
            </a:r>
          </a:p>
          <a:p>
            <a:pPr lvl="2"/>
            <a:r>
              <a:rPr lang="en-US" dirty="0"/>
              <a:t>Could this location have been chosen to complement/add to G’s disposition</a:t>
            </a:r>
            <a:r>
              <a:rPr lang="en-US" dirty="0" smtClean="0"/>
              <a:t>?</a:t>
            </a:r>
          </a:p>
          <a:p>
            <a:pPr lvl="1"/>
            <a:r>
              <a:rPr lang="en-US" dirty="0" smtClean="0"/>
              <a:t>Acts as a threshold space</a:t>
            </a:r>
          </a:p>
          <a:p>
            <a:pPr lvl="2"/>
            <a:r>
              <a:rPr lang="en-US" dirty="0" smtClean="0"/>
              <a:t>G meets G2 on this bridge (</a:t>
            </a:r>
            <a:r>
              <a:rPr lang="en-US" dirty="0" err="1" smtClean="0"/>
              <a:t>Ch</a:t>
            </a:r>
            <a:r>
              <a:rPr lang="en-US" dirty="0" smtClean="0"/>
              <a:t> 5)</a:t>
            </a:r>
          </a:p>
          <a:p>
            <a:pPr lvl="2"/>
            <a:r>
              <a:rPr lang="en-US" dirty="0" smtClean="0"/>
              <a:t>Turns around many times while on this bridge, when he flips back and forth between his decisions</a:t>
            </a:r>
          </a:p>
          <a:p>
            <a:pPr lvl="2"/>
            <a:r>
              <a:rPr lang="en-US" dirty="0" smtClean="0"/>
              <a:t>In the text, bridge exists outside </a:t>
            </a:r>
            <a:r>
              <a:rPr lang="en-US" dirty="0" err="1" smtClean="0"/>
              <a:t>Olsulfy</a:t>
            </a:r>
            <a:r>
              <a:rPr lang="en-US" dirty="0" smtClean="0"/>
              <a:t> </a:t>
            </a:r>
            <a:r>
              <a:rPr lang="en-US" dirty="0" err="1" smtClean="0"/>
              <a:t>Ivanovich’s</a:t>
            </a:r>
            <a:r>
              <a:rPr lang="en-US" dirty="0" smtClean="0"/>
              <a:t> home (where many of G’s exposures take place)</a:t>
            </a:r>
          </a:p>
          <a:p>
            <a:pPr lvl="2"/>
            <a:r>
              <a:rPr lang="en-US" u="sng" dirty="0" smtClean="0"/>
              <a:t>Pathetic fallacy</a:t>
            </a:r>
            <a:r>
              <a:rPr lang="en-US" dirty="0" smtClean="0"/>
              <a:t> (emotions attributed to weather patterns) often occurs here (</a:t>
            </a:r>
            <a:r>
              <a:rPr lang="en-US" dirty="0" err="1" smtClean="0"/>
              <a:t>Ch</a:t>
            </a:r>
            <a:r>
              <a:rPr lang="en-US" dirty="0" smtClean="0"/>
              <a:t> 5, </a:t>
            </a:r>
            <a:r>
              <a:rPr lang="en-US" dirty="0" err="1" smtClean="0"/>
              <a:t>Ch</a:t>
            </a:r>
            <a:r>
              <a:rPr lang="en-US" dirty="0" smtClean="0"/>
              <a:t> 13)</a:t>
            </a:r>
          </a:p>
        </p:txBody>
      </p:sp>
    </p:spTree>
    <p:extLst>
      <p:ext uri="{BB962C8B-B14F-4D97-AF65-F5344CB8AC3E}">
        <p14:creationId xmlns:p14="http://schemas.microsoft.com/office/powerpoint/2010/main" val="766640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a:t>
            </a:r>
            <a:endParaRPr lang="en-US" dirty="0"/>
          </a:p>
        </p:txBody>
      </p:sp>
      <p:sp>
        <p:nvSpPr>
          <p:cNvPr id="3" name="Content Placeholder 2"/>
          <p:cNvSpPr>
            <a:spLocks noGrp="1"/>
          </p:cNvSpPr>
          <p:nvPr>
            <p:ph idx="1"/>
          </p:nvPr>
        </p:nvSpPr>
        <p:spPr/>
        <p:txBody>
          <a:bodyPr>
            <a:normAutofit lnSpcReduction="10000"/>
          </a:bodyPr>
          <a:lstStyle/>
          <a:p>
            <a:r>
              <a:rPr lang="en-US" dirty="0" smtClean="0"/>
              <a:t>Doppelganger fiction</a:t>
            </a:r>
          </a:p>
          <a:p>
            <a:pPr lvl="1"/>
            <a:r>
              <a:rPr lang="en-US" dirty="0"/>
              <a:t>Doppelganger means “double goer” in German</a:t>
            </a:r>
          </a:p>
          <a:p>
            <a:pPr lvl="1"/>
            <a:r>
              <a:rPr lang="en-US" dirty="0"/>
              <a:t>Often encompasses the notion of an evil twin, a character foil of the protagonist/hero; largely found in gothic </a:t>
            </a:r>
            <a:r>
              <a:rPr lang="en-US" dirty="0" smtClean="0"/>
              <a:t>literature</a:t>
            </a:r>
          </a:p>
          <a:p>
            <a:r>
              <a:rPr lang="en-US" dirty="0" smtClean="0"/>
              <a:t>How does D manipulate the form of the doppelganger fiction?</a:t>
            </a:r>
          </a:p>
          <a:p>
            <a:pPr lvl="1"/>
            <a:r>
              <a:rPr lang="en-US" dirty="0" smtClean="0"/>
              <a:t>G2 possesses socially praiseworthy qualities (likeable, sociable, the actual “man of action”, charming) but is still seen as a “blackguard” by G</a:t>
            </a:r>
          </a:p>
          <a:p>
            <a:pPr lvl="1"/>
            <a:r>
              <a:rPr lang="en-US" dirty="0" smtClean="0"/>
              <a:t>No one notices uncanniness between G and G2</a:t>
            </a:r>
          </a:p>
          <a:p>
            <a:pPr lvl="1"/>
            <a:r>
              <a:rPr lang="en-US" dirty="0" smtClean="0"/>
              <a:t>Is G2 actually real?</a:t>
            </a:r>
          </a:p>
        </p:txBody>
      </p:sp>
    </p:spTree>
    <p:extLst>
      <p:ext uri="{BB962C8B-B14F-4D97-AF65-F5344CB8AC3E}">
        <p14:creationId xmlns:p14="http://schemas.microsoft.com/office/powerpoint/2010/main" val="193686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Presentation</a:t>
            </a:r>
            <a:endParaRPr lang="en-US" dirty="0"/>
          </a:p>
        </p:txBody>
      </p:sp>
      <p:sp>
        <p:nvSpPr>
          <p:cNvPr id="3" name="Content Placeholder 2"/>
          <p:cNvSpPr>
            <a:spLocks noGrp="1"/>
          </p:cNvSpPr>
          <p:nvPr>
            <p:ph idx="1"/>
          </p:nvPr>
        </p:nvSpPr>
        <p:spPr>
          <a:xfrm>
            <a:off x="1451579" y="2015732"/>
            <a:ext cx="9603275" cy="4083854"/>
          </a:xfrm>
        </p:spPr>
        <p:txBody>
          <a:bodyPr>
            <a:normAutofit fontScale="77500" lnSpcReduction="20000"/>
          </a:bodyPr>
          <a:lstStyle/>
          <a:p>
            <a:r>
              <a:rPr lang="en-US" dirty="0" smtClean="0"/>
              <a:t>Introduction</a:t>
            </a:r>
          </a:p>
          <a:p>
            <a:r>
              <a:rPr lang="en-US" dirty="0" smtClean="0"/>
              <a:t>Part One: Historical Background and Literary Overview</a:t>
            </a:r>
          </a:p>
          <a:p>
            <a:pPr lvl="1"/>
            <a:r>
              <a:rPr lang="en-US" dirty="0" smtClean="0"/>
              <a:t>Contemporary Russia</a:t>
            </a:r>
          </a:p>
          <a:p>
            <a:pPr lvl="1"/>
            <a:r>
              <a:rPr lang="en-US" dirty="0" smtClean="0"/>
              <a:t>Dostoevsky’s Early Life</a:t>
            </a:r>
          </a:p>
          <a:p>
            <a:pPr lvl="1"/>
            <a:r>
              <a:rPr lang="en-US" dirty="0" smtClean="0"/>
              <a:t>Dostoevsky’s Literary Career</a:t>
            </a:r>
          </a:p>
          <a:p>
            <a:r>
              <a:rPr lang="en-US" dirty="0" smtClean="0"/>
              <a:t>Part Two: Literary Analysis</a:t>
            </a:r>
          </a:p>
          <a:p>
            <a:pPr lvl="1"/>
            <a:r>
              <a:rPr lang="en-US" dirty="0" smtClean="0"/>
              <a:t>Intro</a:t>
            </a:r>
          </a:p>
          <a:p>
            <a:pPr lvl="1"/>
            <a:r>
              <a:rPr lang="en-US" dirty="0" smtClean="0"/>
              <a:t>Form</a:t>
            </a:r>
          </a:p>
          <a:p>
            <a:pPr lvl="1"/>
            <a:r>
              <a:rPr lang="en-US" dirty="0" smtClean="0"/>
              <a:t>Techniques</a:t>
            </a:r>
          </a:p>
          <a:p>
            <a:r>
              <a:rPr lang="en-US" dirty="0" smtClean="0"/>
              <a:t>Part Three: Ties to Existentialism</a:t>
            </a:r>
          </a:p>
          <a:p>
            <a:pPr lvl="1"/>
            <a:r>
              <a:rPr lang="en-US" dirty="0"/>
              <a:t>The Self and the Other</a:t>
            </a:r>
          </a:p>
          <a:p>
            <a:pPr lvl="1"/>
            <a:r>
              <a:rPr lang="en-US" dirty="0"/>
              <a:t>(Social) Anxiety</a:t>
            </a:r>
          </a:p>
          <a:p>
            <a:pPr lvl="1"/>
            <a:r>
              <a:rPr lang="en-US" dirty="0" smtClean="0"/>
              <a:t>Meaning</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6346" y="1923750"/>
            <a:ext cx="3001383" cy="4175836"/>
          </a:xfrm>
          <a:prstGeom prst="rect">
            <a:avLst/>
          </a:prstGeom>
        </p:spPr>
      </p:pic>
    </p:spTree>
    <p:extLst>
      <p:ext uri="{BB962C8B-B14F-4D97-AF65-F5344CB8AC3E}">
        <p14:creationId xmlns:p14="http://schemas.microsoft.com/office/powerpoint/2010/main" val="1687216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does form allow for interpretation of text?</a:t>
            </a:r>
          </a:p>
          <a:p>
            <a:pPr lvl="1"/>
            <a:r>
              <a:rPr lang="en-US" dirty="0"/>
              <a:t>Doppelganger necessarily invites the notion of a “double”, an “other”</a:t>
            </a:r>
          </a:p>
          <a:p>
            <a:pPr lvl="2"/>
            <a:r>
              <a:rPr lang="en-US" dirty="0"/>
              <a:t>Classically, doppelgangers appeared as a “sign” of sorts – left protagonists to figure out the meaning behind their other’s appearance</a:t>
            </a:r>
          </a:p>
          <a:p>
            <a:pPr lvl="3"/>
            <a:r>
              <a:rPr lang="en-US" dirty="0"/>
              <a:t>Thus invites the importance of appearance (looks) because of the uncanniness between protagonist and double</a:t>
            </a:r>
          </a:p>
          <a:p>
            <a:pPr lvl="2"/>
            <a:r>
              <a:rPr lang="en-US" dirty="0"/>
              <a:t>Also calls into question protagonist’s relationship with themselves – what is </a:t>
            </a:r>
            <a:r>
              <a:rPr lang="en-US" i="1" dirty="0"/>
              <a:t>my</a:t>
            </a:r>
            <a:r>
              <a:rPr lang="en-US" dirty="0"/>
              <a:t> </a:t>
            </a:r>
            <a:r>
              <a:rPr lang="en-US" dirty="0" smtClean="0"/>
              <a:t>meaning in relation to the doppelganger?</a:t>
            </a:r>
            <a:endParaRPr lang="en-US" dirty="0"/>
          </a:p>
          <a:p>
            <a:pPr lvl="1"/>
            <a:r>
              <a:rPr lang="en-US" dirty="0" err="1" smtClean="0"/>
              <a:t>Rutenspitz</a:t>
            </a:r>
            <a:r>
              <a:rPr lang="en-US" dirty="0" smtClean="0"/>
              <a:t> asks G to “change” his character “completely” (</a:t>
            </a:r>
            <a:r>
              <a:rPr lang="en-US" dirty="0" err="1" smtClean="0"/>
              <a:t>Ch</a:t>
            </a:r>
            <a:r>
              <a:rPr lang="en-US" dirty="0" smtClean="0"/>
              <a:t> 2)</a:t>
            </a:r>
            <a:endParaRPr lang="en-US" dirty="0"/>
          </a:p>
          <a:p>
            <a:pPr lvl="1"/>
            <a:r>
              <a:rPr lang="en-US" dirty="0" smtClean="0"/>
              <a:t>Re: appearances: G changing </a:t>
            </a:r>
            <a:r>
              <a:rPr lang="en-US" dirty="0"/>
              <a:t>larger notes to smaller </a:t>
            </a:r>
            <a:r>
              <a:rPr lang="en-US" dirty="0" smtClean="0"/>
              <a:t>ones; looking for “ladies’ materials” (</a:t>
            </a:r>
            <a:r>
              <a:rPr lang="en-US" dirty="0" err="1" smtClean="0"/>
              <a:t>Ch</a:t>
            </a:r>
            <a:r>
              <a:rPr lang="en-US" dirty="0" smtClean="0"/>
              <a:t> 3)</a:t>
            </a:r>
            <a:endParaRPr lang="en-US" dirty="0"/>
          </a:p>
          <a:p>
            <a:r>
              <a:rPr lang="en-US" dirty="0" smtClean="0"/>
              <a:t>Could D’s ideas of this text be presented within another form/genre as adequately?</a:t>
            </a:r>
          </a:p>
        </p:txBody>
      </p:sp>
    </p:spTree>
    <p:extLst>
      <p:ext uri="{BB962C8B-B14F-4D97-AF65-F5344CB8AC3E}">
        <p14:creationId xmlns:p14="http://schemas.microsoft.com/office/powerpoint/2010/main" val="423020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(vs. Form) – Doubling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Within the title contains the major theme of the text (encapsulated within form)</a:t>
            </a:r>
          </a:p>
          <a:p>
            <a:r>
              <a:rPr lang="en-US" dirty="0" smtClean="0"/>
              <a:t>Doubling of:</a:t>
            </a:r>
          </a:p>
          <a:p>
            <a:pPr lvl="1"/>
            <a:r>
              <a:rPr lang="en-US" dirty="0"/>
              <a:t>Words/phrases</a:t>
            </a:r>
          </a:p>
          <a:p>
            <a:pPr lvl="1"/>
            <a:r>
              <a:rPr lang="en-US" dirty="0"/>
              <a:t>Events (coffee shop visits, </a:t>
            </a:r>
            <a:r>
              <a:rPr lang="en-US" dirty="0" smtClean="0"/>
              <a:t>letters, </a:t>
            </a:r>
            <a:r>
              <a:rPr lang="en-US" dirty="0"/>
              <a:t>awkward parties, visits with Dr. </a:t>
            </a:r>
            <a:r>
              <a:rPr lang="en-US" dirty="0" err="1"/>
              <a:t>Rutenspitz</a:t>
            </a:r>
            <a:r>
              <a:rPr lang="en-US" dirty="0"/>
              <a:t>, etc.)</a:t>
            </a:r>
          </a:p>
          <a:p>
            <a:pPr lvl="1"/>
            <a:r>
              <a:rPr lang="en-US" dirty="0"/>
              <a:t>Characters (G and </a:t>
            </a:r>
            <a:r>
              <a:rPr lang="en-US" dirty="0" smtClean="0"/>
              <a:t>G2)</a:t>
            </a:r>
            <a:endParaRPr lang="en-US" dirty="0"/>
          </a:p>
          <a:p>
            <a:pPr lvl="1"/>
            <a:r>
              <a:rPr lang="en-US" dirty="0"/>
              <a:t>Names/letters (Anton </a:t>
            </a:r>
            <a:r>
              <a:rPr lang="en-US" dirty="0" err="1"/>
              <a:t>Antonovich</a:t>
            </a:r>
            <a:r>
              <a:rPr lang="is-IS" dirty="0" smtClean="0"/>
              <a:t>…)</a:t>
            </a:r>
            <a:endParaRPr lang="en-US" dirty="0"/>
          </a:p>
          <a:p>
            <a:r>
              <a:rPr lang="en-US" dirty="0" smtClean="0"/>
              <a:t>But also linked to idea of “foils”</a:t>
            </a:r>
          </a:p>
          <a:p>
            <a:pPr lvl="1"/>
            <a:r>
              <a:rPr lang="en-US" dirty="0" smtClean="0"/>
              <a:t>Activity vs. passivity</a:t>
            </a:r>
          </a:p>
          <a:p>
            <a:pPr lvl="1"/>
            <a:r>
              <a:rPr lang="en-US" dirty="0" smtClean="0"/>
              <a:t>Ambition vs. imbecility</a:t>
            </a:r>
          </a:p>
          <a:p>
            <a:pPr lvl="1"/>
            <a:r>
              <a:rPr lang="en-US" dirty="0" smtClean="0"/>
              <a:t>Irony vs. compassion</a:t>
            </a:r>
          </a:p>
        </p:txBody>
      </p:sp>
    </p:spTree>
    <p:extLst>
      <p:ext uri="{BB962C8B-B14F-4D97-AF65-F5344CB8AC3E}">
        <p14:creationId xmlns:p14="http://schemas.microsoft.com/office/powerpoint/2010/main" val="1857440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 Doubling </a:t>
            </a:r>
            <a:endParaRPr lang="en-US" dirty="0"/>
          </a:p>
        </p:txBody>
      </p:sp>
      <p:sp>
        <p:nvSpPr>
          <p:cNvPr id="3" name="Content Placeholder 2"/>
          <p:cNvSpPr>
            <a:spLocks noGrp="1"/>
          </p:cNvSpPr>
          <p:nvPr>
            <p:ph idx="1"/>
          </p:nvPr>
        </p:nvSpPr>
        <p:spPr/>
        <p:txBody>
          <a:bodyPr>
            <a:normAutofit/>
          </a:bodyPr>
          <a:lstStyle/>
          <a:p>
            <a:r>
              <a:rPr lang="en-US" dirty="0" smtClean="0"/>
              <a:t>Ideas are often presented and then undone</a:t>
            </a:r>
          </a:p>
          <a:p>
            <a:pPr lvl="1"/>
            <a:r>
              <a:rPr lang="en-US" dirty="0" smtClean="0"/>
              <a:t>G seems to be the manifestation of this “undoing” of ideas</a:t>
            </a:r>
          </a:p>
          <a:p>
            <a:pPr lvl="1"/>
            <a:r>
              <a:rPr lang="en-US" dirty="0" smtClean="0"/>
              <a:t>Often talks about himself being a noble, compassionate character (a “man of action”), but others believe the contrary</a:t>
            </a:r>
          </a:p>
          <a:p>
            <a:pPr lvl="2"/>
            <a:r>
              <a:rPr lang="en-US" dirty="0"/>
              <a:t>G often speaks poorly of others as soon as they are out of </a:t>
            </a:r>
            <a:r>
              <a:rPr lang="en-US" dirty="0" smtClean="0"/>
              <a:t>range (</a:t>
            </a:r>
            <a:r>
              <a:rPr lang="en-US" dirty="0" err="1" smtClean="0"/>
              <a:t>Ch</a:t>
            </a:r>
            <a:r>
              <a:rPr lang="en-US" dirty="0" smtClean="0"/>
              <a:t> 10 – </a:t>
            </a:r>
            <a:r>
              <a:rPr lang="en-US" dirty="0" err="1" smtClean="0"/>
              <a:t>Ostafyev</a:t>
            </a:r>
            <a:r>
              <a:rPr lang="en-US" dirty="0" smtClean="0"/>
              <a:t>)</a:t>
            </a:r>
            <a:endParaRPr lang="en-US" dirty="0"/>
          </a:p>
          <a:p>
            <a:pPr lvl="2"/>
            <a:r>
              <a:rPr lang="en-US" dirty="0"/>
              <a:t>Condemns </a:t>
            </a:r>
            <a:r>
              <a:rPr lang="en-US" dirty="0" err="1"/>
              <a:t>Petrushka</a:t>
            </a:r>
            <a:r>
              <a:rPr lang="en-US" dirty="0"/>
              <a:t> for being drunk, even though he got drunk with </a:t>
            </a:r>
            <a:r>
              <a:rPr lang="en-US" dirty="0" smtClean="0"/>
              <a:t>G2 (</a:t>
            </a:r>
            <a:r>
              <a:rPr lang="en-US" dirty="0" err="1" smtClean="0"/>
              <a:t>Ch</a:t>
            </a:r>
            <a:r>
              <a:rPr lang="en-US" dirty="0" smtClean="0"/>
              <a:t> 8 vs. </a:t>
            </a:r>
            <a:r>
              <a:rPr lang="en-US" dirty="0" err="1" smtClean="0"/>
              <a:t>Ch</a:t>
            </a:r>
            <a:r>
              <a:rPr lang="en-US" dirty="0" smtClean="0"/>
              <a:t> 9)</a:t>
            </a:r>
            <a:endParaRPr lang="en-US" dirty="0"/>
          </a:p>
          <a:p>
            <a:pPr lvl="2"/>
            <a:r>
              <a:rPr lang="en-US" dirty="0"/>
              <a:t>G often says he will do something, but will instead go back on his word and justify his </a:t>
            </a:r>
            <a:r>
              <a:rPr lang="en-US" dirty="0" smtClean="0"/>
              <a:t>decision </a:t>
            </a:r>
          </a:p>
          <a:p>
            <a:pPr lvl="3"/>
            <a:r>
              <a:rPr lang="en-US" dirty="0" err="1" smtClean="0"/>
              <a:t>Ch</a:t>
            </a:r>
            <a:r>
              <a:rPr lang="en-US" dirty="0" smtClean="0"/>
              <a:t> 6: “</a:t>
            </a:r>
            <a:r>
              <a:rPr lang="is-IS" dirty="0" smtClean="0"/>
              <a:t>…</a:t>
            </a:r>
            <a:r>
              <a:rPr lang="en-US" dirty="0" smtClean="0"/>
              <a:t>[</a:t>
            </a:r>
            <a:r>
              <a:rPr lang="en-US" dirty="0" err="1" smtClean="0"/>
              <a:t>Golyadkin</a:t>
            </a:r>
            <a:r>
              <a:rPr lang="en-US" dirty="0" smtClean="0"/>
              <a:t>] was very fond of justifying himself in his own eyes </a:t>
            </a:r>
            <a:r>
              <a:rPr lang="en-US" dirty="0"/>
              <a:t>b</a:t>
            </a:r>
            <a:r>
              <a:rPr lang="en-US" dirty="0" smtClean="0"/>
              <a:t>y various irrefutable arguments, and so salving his conscience completely.”</a:t>
            </a:r>
          </a:p>
        </p:txBody>
      </p:sp>
    </p:spTree>
    <p:extLst>
      <p:ext uri="{BB962C8B-B14F-4D97-AF65-F5344CB8AC3E}">
        <p14:creationId xmlns:p14="http://schemas.microsoft.com/office/powerpoint/2010/main" val="1710744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 Doubling (in other texts)</a:t>
            </a:r>
            <a:endParaRPr lang="en-US" dirty="0"/>
          </a:p>
        </p:txBody>
      </p:sp>
      <p:sp>
        <p:nvSpPr>
          <p:cNvPr id="3" name="Content Placeholder 2"/>
          <p:cNvSpPr>
            <a:spLocks noGrp="1"/>
          </p:cNvSpPr>
          <p:nvPr>
            <p:ph idx="1"/>
          </p:nvPr>
        </p:nvSpPr>
        <p:spPr/>
        <p:txBody>
          <a:bodyPr/>
          <a:lstStyle/>
          <a:p>
            <a:r>
              <a:rPr lang="en-US" dirty="0" smtClean="0"/>
              <a:t>Doubling occurs in most of his other texts:</a:t>
            </a:r>
          </a:p>
          <a:p>
            <a:pPr lvl="1"/>
            <a:r>
              <a:rPr lang="en-US" i="1" dirty="0" smtClean="0"/>
              <a:t>Notes from the Underground </a:t>
            </a:r>
            <a:r>
              <a:rPr lang="en-US" dirty="0" smtClean="0"/>
              <a:t>– doubling the petty clerk trope, foils ideas, character of the Underground Man and his younger self, etc.</a:t>
            </a:r>
          </a:p>
          <a:p>
            <a:pPr lvl="1"/>
            <a:r>
              <a:rPr lang="en-US" i="1" dirty="0" smtClean="0"/>
              <a:t>Crime and Punishment </a:t>
            </a:r>
            <a:r>
              <a:rPr lang="en-US" dirty="0" smtClean="0"/>
              <a:t>– foiling Sonia and </a:t>
            </a:r>
            <a:r>
              <a:rPr lang="en-US" dirty="0" err="1" smtClean="0"/>
              <a:t>Raskolnikov</a:t>
            </a:r>
            <a:r>
              <a:rPr lang="en-US" dirty="0" smtClean="0"/>
              <a:t>, </a:t>
            </a:r>
            <a:r>
              <a:rPr lang="en-US" dirty="0" err="1" smtClean="0"/>
              <a:t>Porfiry</a:t>
            </a:r>
            <a:r>
              <a:rPr lang="en-US" dirty="0" smtClean="0"/>
              <a:t> and </a:t>
            </a:r>
            <a:r>
              <a:rPr lang="en-US" dirty="0" err="1" smtClean="0"/>
              <a:t>Raskolnikov</a:t>
            </a:r>
            <a:endParaRPr lang="en-US" dirty="0" smtClean="0"/>
          </a:p>
          <a:p>
            <a:pPr lvl="1"/>
            <a:r>
              <a:rPr lang="en-US" i="1" dirty="0" smtClean="0"/>
              <a:t>The Idiot </a:t>
            </a:r>
            <a:r>
              <a:rPr lang="en-US" dirty="0" smtClean="0"/>
              <a:t>– doubling </a:t>
            </a:r>
            <a:r>
              <a:rPr lang="en-US" dirty="0" err="1" smtClean="0"/>
              <a:t>Myshkin</a:t>
            </a:r>
            <a:r>
              <a:rPr lang="en-US" dirty="0" smtClean="0"/>
              <a:t> and God, foiling </a:t>
            </a:r>
            <a:r>
              <a:rPr lang="en-US" dirty="0" err="1" smtClean="0"/>
              <a:t>Myshkin</a:t>
            </a:r>
            <a:r>
              <a:rPr lang="en-US" dirty="0" smtClean="0"/>
              <a:t> and </a:t>
            </a:r>
            <a:r>
              <a:rPr lang="en-US" dirty="0" err="1" smtClean="0"/>
              <a:t>Rogozin</a:t>
            </a:r>
            <a:endParaRPr lang="en-US" dirty="0" smtClean="0"/>
          </a:p>
          <a:p>
            <a:pPr lvl="1"/>
            <a:r>
              <a:rPr lang="en-US" i="1" dirty="0" smtClean="0"/>
              <a:t>Brothers Karamazov </a:t>
            </a:r>
            <a:r>
              <a:rPr lang="en-US" dirty="0" smtClean="0"/>
              <a:t>– doubling </a:t>
            </a:r>
            <a:r>
              <a:rPr lang="en-US" dirty="0" err="1" smtClean="0"/>
              <a:t>Alyosha</a:t>
            </a:r>
            <a:r>
              <a:rPr lang="en-US" dirty="0" smtClean="0"/>
              <a:t> and </a:t>
            </a:r>
            <a:r>
              <a:rPr lang="en-US" dirty="0" err="1" smtClean="0"/>
              <a:t>Zossima</a:t>
            </a:r>
            <a:r>
              <a:rPr lang="en-US" dirty="0" smtClean="0"/>
              <a:t>, foiling </a:t>
            </a:r>
            <a:r>
              <a:rPr lang="en-US" dirty="0" err="1" smtClean="0"/>
              <a:t>Alyosha</a:t>
            </a:r>
            <a:r>
              <a:rPr lang="en-US" dirty="0" smtClean="0"/>
              <a:t> and his brothers and father, as well as Ivan and </a:t>
            </a:r>
            <a:r>
              <a:rPr lang="en-US" dirty="0" err="1" smtClean="0"/>
              <a:t>Smerdiyakov</a:t>
            </a:r>
            <a:r>
              <a:rPr lang="en-US" dirty="0" smtClean="0"/>
              <a:t>, and the notion of suffering and redemption</a:t>
            </a:r>
            <a:endParaRPr lang="en-US" dirty="0"/>
          </a:p>
        </p:txBody>
      </p:sp>
    </p:spTree>
    <p:extLst>
      <p:ext uri="{BB962C8B-B14F-4D97-AF65-F5344CB8AC3E}">
        <p14:creationId xmlns:p14="http://schemas.microsoft.com/office/powerpoint/2010/main" val="2014483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Narration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what person is the story told?</a:t>
            </a:r>
          </a:p>
          <a:p>
            <a:pPr lvl="1"/>
            <a:r>
              <a:rPr lang="en-US" dirty="0"/>
              <a:t>Seems to be third person </a:t>
            </a:r>
            <a:r>
              <a:rPr lang="en-US" dirty="0" smtClean="0"/>
              <a:t>limited, though G’s dialogue bounces back and forth between first, second and third (sometimes all in the same speech) </a:t>
            </a:r>
          </a:p>
          <a:p>
            <a:pPr lvl="2"/>
            <a:r>
              <a:rPr lang="en-US" dirty="0" err="1" smtClean="0"/>
              <a:t>Ch</a:t>
            </a:r>
            <a:r>
              <a:rPr lang="en-US" dirty="0" smtClean="0"/>
              <a:t> 12: “</a:t>
            </a:r>
            <a:r>
              <a:rPr lang="en-US" u="sng" dirty="0" smtClean="0"/>
              <a:t>I’m</a:t>
            </a:r>
            <a:r>
              <a:rPr lang="en-US" dirty="0" smtClean="0"/>
              <a:t> talking though my hat like a fool – my own executioner, that’s what I am. </a:t>
            </a:r>
            <a:r>
              <a:rPr lang="en-US" u="sng" dirty="0" smtClean="0"/>
              <a:t>You’re</a:t>
            </a:r>
            <a:r>
              <a:rPr lang="en-US" dirty="0" smtClean="0"/>
              <a:t> your own executioner!”</a:t>
            </a:r>
          </a:p>
          <a:p>
            <a:pPr lvl="1"/>
            <a:r>
              <a:rPr lang="en-US" dirty="0" smtClean="0"/>
              <a:t>When G talks to himself, who speaks? Who listens? </a:t>
            </a:r>
          </a:p>
          <a:p>
            <a:r>
              <a:rPr lang="en-US" dirty="0" smtClean="0"/>
              <a:t>Who tells the story?</a:t>
            </a:r>
          </a:p>
          <a:p>
            <a:pPr lvl="1"/>
            <a:r>
              <a:rPr lang="en-US" dirty="0" smtClean="0"/>
              <a:t>It seems that the narrator doesn’t really have control of G’s story, as G has very little control of himself</a:t>
            </a:r>
          </a:p>
          <a:p>
            <a:pPr lvl="2"/>
            <a:r>
              <a:rPr lang="en-US" dirty="0" smtClean="0"/>
              <a:t>Narrator </a:t>
            </a:r>
            <a:r>
              <a:rPr lang="en-US" dirty="0"/>
              <a:t>is unreliable because G is unreliable </a:t>
            </a:r>
            <a:endParaRPr lang="en-US" dirty="0" smtClean="0"/>
          </a:p>
        </p:txBody>
      </p:sp>
    </p:spTree>
    <p:extLst>
      <p:ext uri="{BB962C8B-B14F-4D97-AF65-F5344CB8AC3E}">
        <p14:creationId xmlns:p14="http://schemas.microsoft.com/office/powerpoint/2010/main" val="1705513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a:t>
            </a:r>
            <a:r>
              <a:rPr lang="en-US" smtClean="0"/>
              <a:t>Narration (cont.)</a:t>
            </a:r>
            <a:endParaRPr lang="en-US" dirty="0"/>
          </a:p>
        </p:txBody>
      </p:sp>
      <p:sp>
        <p:nvSpPr>
          <p:cNvPr id="3" name="Content Placeholder 2"/>
          <p:cNvSpPr>
            <a:spLocks noGrp="1"/>
          </p:cNvSpPr>
          <p:nvPr>
            <p:ph idx="1"/>
          </p:nvPr>
        </p:nvSpPr>
        <p:spPr/>
        <p:txBody>
          <a:bodyPr>
            <a:normAutofit/>
          </a:bodyPr>
          <a:lstStyle/>
          <a:p>
            <a:r>
              <a:rPr lang="en-US" dirty="0"/>
              <a:t>Whose point of view is dominant? Whose voice is more resounding?</a:t>
            </a:r>
          </a:p>
          <a:p>
            <a:pPr lvl="1"/>
            <a:r>
              <a:rPr lang="en-US" dirty="0"/>
              <a:t>Shift in Ch. 5 to G’s POV, though </a:t>
            </a:r>
            <a:r>
              <a:rPr lang="en-US" dirty="0" smtClean="0"/>
              <a:t>unreliable</a:t>
            </a:r>
          </a:p>
          <a:p>
            <a:r>
              <a:rPr lang="en-US" dirty="0" smtClean="0"/>
              <a:t>How fast is the text moving?</a:t>
            </a:r>
          </a:p>
          <a:p>
            <a:pPr lvl="1"/>
            <a:r>
              <a:rPr lang="en-US" dirty="0" smtClean="0"/>
              <a:t>Time speeds up and slows down depending on G’s experience</a:t>
            </a:r>
          </a:p>
          <a:p>
            <a:pPr lvl="2"/>
            <a:r>
              <a:rPr lang="en-US" dirty="0" smtClean="0"/>
              <a:t>First party scene felt very long, as well as his first encounter with his double on the bridge</a:t>
            </a:r>
          </a:p>
          <a:p>
            <a:r>
              <a:rPr lang="en-US" dirty="0" smtClean="0"/>
              <a:t>What type of language is used?</a:t>
            </a:r>
          </a:p>
          <a:p>
            <a:pPr lvl="1"/>
            <a:r>
              <a:rPr lang="en-US" dirty="0" smtClean="0"/>
              <a:t>Descriptive and classical – reminiscent of Romantic literature</a:t>
            </a:r>
            <a:endParaRPr lang="en-US" dirty="0"/>
          </a:p>
        </p:txBody>
      </p:sp>
    </p:spTree>
    <p:extLst>
      <p:ext uri="{BB962C8B-B14F-4D97-AF65-F5344CB8AC3E}">
        <p14:creationId xmlns:p14="http://schemas.microsoft.com/office/powerpoint/2010/main" val="647670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a:t>
            </a:r>
            <a:endParaRPr lang="en-US" dirty="0"/>
          </a:p>
        </p:txBody>
      </p:sp>
      <p:sp>
        <p:nvSpPr>
          <p:cNvPr id="3" name="Content Placeholder 2"/>
          <p:cNvSpPr>
            <a:spLocks noGrp="1"/>
          </p:cNvSpPr>
          <p:nvPr>
            <p:ph idx="1"/>
          </p:nvPr>
        </p:nvSpPr>
        <p:spPr/>
        <p:txBody>
          <a:bodyPr/>
          <a:lstStyle/>
          <a:p>
            <a:r>
              <a:rPr lang="en-US" dirty="0" smtClean="0"/>
              <a:t>“Dostoevsky’s Plurality of Voices” by Anatoly </a:t>
            </a:r>
            <a:r>
              <a:rPr lang="en-US" dirty="0" err="1" smtClean="0"/>
              <a:t>Lunacharsky</a:t>
            </a:r>
            <a:endParaRPr lang="en-US" dirty="0" smtClean="0"/>
          </a:p>
          <a:p>
            <a:pPr lvl="1"/>
            <a:r>
              <a:rPr lang="en-US" dirty="0" smtClean="0"/>
              <a:t>Gives a summation and separate argument regarding Mikhail Bakhtin’s theory of polyphony in relation to Dostoevsky</a:t>
            </a:r>
          </a:p>
          <a:p>
            <a:r>
              <a:rPr lang="en-US" dirty="0" smtClean="0"/>
              <a:t>What did you think of this article?</a:t>
            </a:r>
          </a:p>
          <a:p>
            <a:pPr lvl="1"/>
            <a:r>
              <a:rPr lang="en-US" dirty="0" smtClean="0"/>
              <a:t>Interesting points made, things you didn’t understand, </a:t>
            </a:r>
            <a:r>
              <a:rPr lang="en-US" dirty="0" err="1" smtClean="0"/>
              <a:t>etc</a:t>
            </a:r>
            <a:r>
              <a:rPr lang="is-IS" dirty="0" smtClean="0"/>
              <a:t>…</a:t>
            </a:r>
            <a:endParaRPr lang="en-US" dirty="0" smtClean="0"/>
          </a:p>
        </p:txBody>
      </p:sp>
    </p:spTree>
    <p:extLst>
      <p:ext uri="{BB962C8B-B14F-4D97-AF65-F5344CB8AC3E}">
        <p14:creationId xmlns:p14="http://schemas.microsoft.com/office/powerpoint/2010/main" val="520543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a:t>
            </a:r>
            <a:endParaRPr lang="en-US" dirty="0"/>
          </a:p>
        </p:txBody>
      </p:sp>
      <p:sp>
        <p:nvSpPr>
          <p:cNvPr id="3" name="Content Placeholder 2"/>
          <p:cNvSpPr>
            <a:spLocks noGrp="1"/>
          </p:cNvSpPr>
          <p:nvPr>
            <p:ph idx="1"/>
          </p:nvPr>
        </p:nvSpPr>
        <p:spPr/>
        <p:txBody>
          <a:bodyPr>
            <a:normAutofit/>
          </a:bodyPr>
          <a:lstStyle/>
          <a:p>
            <a:r>
              <a:rPr lang="en-US" dirty="0" smtClean="0"/>
              <a:t>What is Polyphony?</a:t>
            </a:r>
          </a:p>
          <a:p>
            <a:pPr lvl="1"/>
            <a:r>
              <a:rPr lang="en-US" dirty="0"/>
              <a:t>Bakhtin:  “A multiplicity of </a:t>
            </a:r>
            <a:r>
              <a:rPr lang="en-US" dirty="0">
                <a:solidFill>
                  <a:schemeClr val="accent1"/>
                </a:solidFill>
              </a:rPr>
              <a:t>independent and unblended voices and minds</a:t>
            </a:r>
            <a:r>
              <a:rPr lang="en-US" dirty="0"/>
              <a:t>[,] a genuine polyphony, in which </a:t>
            </a:r>
            <a:r>
              <a:rPr lang="en-US" dirty="0">
                <a:solidFill>
                  <a:schemeClr val="accent1"/>
                </a:solidFill>
              </a:rPr>
              <a:t>each ‘voice’ bears a part complete in itself</a:t>
            </a:r>
            <a:r>
              <a:rPr lang="en-US" dirty="0"/>
              <a:t>, is in truth the basic distinguishing feature of Dostoyevsky’s novels.”</a:t>
            </a:r>
          </a:p>
          <a:p>
            <a:pPr lvl="1"/>
            <a:r>
              <a:rPr lang="en-US" dirty="0"/>
              <a:t>“The consciousness of the hero is represented as </a:t>
            </a:r>
            <a:r>
              <a:rPr lang="en-US" dirty="0">
                <a:solidFill>
                  <a:schemeClr val="accent1"/>
                </a:solidFill>
              </a:rPr>
              <a:t>a distinct, other consciousness</a:t>
            </a:r>
            <a:r>
              <a:rPr lang="en-US" dirty="0"/>
              <a:t>. At the same time, it is </a:t>
            </a:r>
            <a:r>
              <a:rPr lang="en-US" dirty="0">
                <a:solidFill>
                  <a:schemeClr val="accent1"/>
                </a:solidFill>
              </a:rPr>
              <a:t>not </a:t>
            </a:r>
            <a:r>
              <a:rPr lang="en-US" dirty="0" err="1">
                <a:solidFill>
                  <a:schemeClr val="accent1"/>
                </a:solidFill>
              </a:rPr>
              <a:t>objectivised</a:t>
            </a:r>
            <a:r>
              <a:rPr lang="en-US" dirty="0">
                <a:solidFill>
                  <a:schemeClr val="accent1"/>
                </a:solidFill>
              </a:rPr>
              <a:t> </a:t>
            </a:r>
            <a:r>
              <a:rPr lang="en-US" dirty="0"/>
              <a:t>[sic], </a:t>
            </a:r>
            <a:r>
              <a:rPr lang="en-US" dirty="0">
                <a:solidFill>
                  <a:schemeClr val="accent1"/>
                </a:solidFill>
              </a:rPr>
              <a:t>not confined to itself</a:t>
            </a:r>
            <a:r>
              <a:rPr lang="en-US" dirty="0"/>
              <a:t>, </a:t>
            </a:r>
            <a:r>
              <a:rPr lang="en-US" dirty="0">
                <a:solidFill>
                  <a:schemeClr val="accent1"/>
                </a:solidFill>
              </a:rPr>
              <a:t>not reduced to the status of an object</a:t>
            </a:r>
            <a:r>
              <a:rPr lang="en-US" dirty="0"/>
              <a:t> within the consciousness of the author</a:t>
            </a:r>
            <a:r>
              <a:rPr lang="en-US" dirty="0" smtClean="0"/>
              <a:t>.”</a:t>
            </a:r>
          </a:p>
          <a:p>
            <a:pPr lvl="1"/>
            <a:r>
              <a:rPr lang="en-US" dirty="0" smtClean="0"/>
              <a:t>Bakhtin believed that Dostoevsky was the first to do this (which </a:t>
            </a:r>
            <a:r>
              <a:rPr lang="en-US" dirty="0" err="1" smtClean="0"/>
              <a:t>Lunacharsky</a:t>
            </a:r>
            <a:r>
              <a:rPr lang="en-US" dirty="0" smtClean="0"/>
              <a:t> later criticizes in his piece)</a:t>
            </a:r>
          </a:p>
        </p:txBody>
      </p:sp>
    </p:spTree>
    <p:extLst>
      <p:ext uri="{BB962C8B-B14F-4D97-AF65-F5344CB8AC3E}">
        <p14:creationId xmlns:p14="http://schemas.microsoft.com/office/powerpoint/2010/main" val="724004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(via </a:t>
            </a:r>
            <a:r>
              <a:rPr lang="en-US" dirty="0" err="1" smtClean="0"/>
              <a:t>lunacharsky</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“Dostoyevsky</a:t>
            </a:r>
            <a:r>
              <a:rPr lang="is-IS" dirty="0" smtClean="0"/>
              <a:t>…</a:t>
            </a:r>
            <a:r>
              <a:rPr lang="en-US" dirty="0" smtClean="0">
                <a:solidFill>
                  <a:schemeClr val="accent1"/>
                </a:solidFill>
              </a:rPr>
              <a:t>hardly </a:t>
            </a:r>
            <a:r>
              <a:rPr lang="en-US" dirty="0">
                <a:solidFill>
                  <a:schemeClr val="accent1"/>
                </a:solidFill>
              </a:rPr>
              <a:t>ever kept to any preconceived constructive plan</a:t>
            </a:r>
            <a:r>
              <a:rPr lang="en-US" dirty="0"/>
              <a:t>, that his method of work was indeed polyphonic in the sense that it was a commingling and interweaving of absolutely free individuals. It is even possible that Dostoyevsky himself was excessively and most </a:t>
            </a:r>
            <a:r>
              <a:rPr lang="en-US" dirty="0">
                <a:solidFill>
                  <a:schemeClr val="accent1"/>
                </a:solidFill>
              </a:rPr>
              <a:t>intensely interested in the outcome of the ideological and ethic conflicts </a:t>
            </a:r>
            <a:r>
              <a:rPr lang="en-US" dirty="0"/>
              <a:t>between the characters which he created (or which might rather be said to have created themselves through him</a:t>
            </a:r>
            <a:r>
              <a:rPr lang="en-US" dirty="0" smtClean="0"/>
              <a:t>).”</a:t>
            </a:r>
          </a:p>
          <a:p>
            <a:pPr lvl="1"/>
            <a:r>
              <a:rPr lang="en-US" dirty="0" err="1" smtClean="0"/>
              <a:t>Lunacharsky</a:t>
            </a:r>
            <a:r>
              <a:rPr lang="en-US" dirty="0" smtClean="0"/>
              <a:t> agrees that D’s work is polyphonic, both in subject and in its creation, and that we might even be able to say that D is invested in the conflicts that arise in his work</a:t>
            </a:r>
          </a:p>
        </p:txBody>
      </p:sp>
    </p:spTree>
    <p:extLst>
      <p:ext uri="{BB962C8B-B14F-4D97-AF65-F5344CB8AC3E}">
        <p14:creationId xmlns:p14="http://schemas.microsoft.com/office/powerpoint/2010/main" val="1998116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(via </a:t>
            </a:r>
            <a:r>
              <a:rPr lang="en-US" dirty="0" err="1" smtClean="0"/>
              <a:t>lunacharsky</a:t>
            </a:r>
            <a:r>
              <a:rPr lang="en-US" dirty="0" smtClean="0"/>
              <a:t>; cont.) </a:t>
            </a:r>
            <a:endParaRPr lang="en-US" dirty="0"/>
          </a:p>
        </p:txBody>
      </p:sp>
      <p:sp>
        <p:nvSpPr>
          <p:cNvPr id="3" name="Content Placeholder 2"/>
          <p:cNvSpPr>
            <a:spLocks noGrp="1"/>
          </p:cNvSpPr>
          <p:nvPr>
            <p:ph idx="1"/>
          </p:nvPr>
        </p:nvSpPr>
        <p:spPr/>
        <p:txBody>
          <a:bodyPr>
            <a:normAutofit/>
          </a:bodyPr>
          <a:lstStyle/>
          <a:p>
            <a:r>
              <a:rPr lang="en-US" dirty="0" err="1" smtClean="0"/>
              <a:t>Lunacharsky</a:t>
            </a:r>
            <a:r>
              <a:rPr lang="en-US" dirty="0" smtClean="0"/>
              <a:t>: “</a:t>
            </a:r>
            <a:r>
              <a:rPr lang="is-IS" dirty="0" smtClean="0"/>
              <a:t>…what [the characters, </a:t>
            </a:r>
            <a:r>
              <a:rPr lang="is-IS" i="1" dirty="0" smtClean="0"/>
              <a:t>dramatis personae</a:t>
            </a:r>
            <a:r>
              <a:rPr lang="is-IS" dirty="0" smtClean="0"/>
              <a:t>] have to say provides...the key to the whole novel...”</a:t>
            </a:r>
          </a:p>
          <a:p>
            <a:pPr lvl="1"/>
            <a:r>
              <a:rPr lang="en-US" dirty="0" smtClean="0"/>
              <a:t>G’s dialogue provides much of the key to </a:t>
            </a:r>
            <a:r>
              <a:rPr lang="en-US" i="1" dirty="0" smtClean="0"/>
              <a:t>The Double</a:t>
            </a:r>
          </a:p>
          <a:p>
            <a:pPr lvl="1"/>
            <a:r>
              <a:rPr lang="en-US" dirty="0" smtClean="0"/>
              <a:t>The ontological split between the speaker and listener within the confines of G’s body</a:t>
            </a:r>
          </a:p>
          <a:p>
            <a:pPr lvl="1"/>
            <a:r>
              <a:rPr lang="en-US" dirty="0" err="1" smtClean="0"/>
              <a:t>Ch</a:t>
            </a:r>
            <a:r>
              <a:rPr lang="en-US" dirty="0" smtClean="0"/>
              <a:t> 5: “Perhaps </a:t>
            </a:r>
            <a:r>
              <a:rPr lang="en-US" i="1" dirty="0" smtClean="0"/>
              <a:t>he’s</a:t>
            </a:r>
            <a:r>
              <a:rPr lang="en-US" dirty="0" smtClean="0"/>
              <a:t> the most important part of it</a:t>
            </a:r>
            <a:r>
              <a:rPr lang="is-IS" dirty="0" smtClean="0"/>
              <a:t>…with the express purpose of crossing my path and provoking me.</a:t>
            </a:r>
            <a:r>
              <a:rPr lang="en-US" dirty="0" smtClean="0"/>
              <a:t>”</a:t>
            </a:r>
          </a:p>
          <a:p>
            <a:pPr lvl="1"/>
            <a:r>
              <a:rPr lang="en-US" dirty="0" err="1" smtClean="0"/>
              <a:t>Ch</a:t>
            </a:r>
            <a:r>
              <a:rPr lang="en-US" dirty="0" smtClean="0"/>
              <a:t> 13: “I’ll just be an outside observer, and nothing more. ‘I’m an onlooker, an outsider, that’s all,’ I’ll say. And whatever happens it won’t be me who’s to blame.”</a:t>
            </a:r>
          </a:p>
        </p:txBody>
      </p:sp>
    </p:spTree>
    <p:extLst>
      <p:ext uri="{BB962C8B-B14F-4D97-AF65-F5344CB8AC3E}">
        <p14:creationId xmlns:p14="http://schemas.microsoft.com/office/powerpoint/2010/main" val="58938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idx="1"/>
          </p:nvPr>
        </p:nvSpPr>
        <p:spPr/>
        <p:txBody>
          <a:bodyPr>
            <a:normAutofit fontScale="85000" lnSpcReduction="10000"/>
          </a:bodyPr>
          <a:lstStyle/>
          <a:p>
            <a:r>
              <a:rPr lang="en-US" dirty="0" smtClean="0"/>
              <a:t>Why Dostoevsky? Why </a:t>
            </a:r>
            <a:r>
              <a:rPr lang="en-US" i="1" dirty="0" smtClean="0"/>
              <a:t>The Double</a:t>
            </a:r>
            <a:r>
              <a:rPr lang="en-US" dirty="0" smtClean="0"/>
              <a:t>? </a:t>
            </a:r>
          </a:p>
          <a:p>
            <a:r>
              <a:rPr lang="en-US" u="sng" dirty="0" smtClean="0"/>
              <a:t>Research Question:</a:t>
            </a:r>
            <a:r>
              <a:rPr lang="en-US" dirty="0" smtClean="0"/>
              <a:t> How does </a:t>
            </a:r>
            <a:r>
              <a:rPr lang="en-US" i="1" dirty="0" smtClean="0"/>
              <a:t>The Double</a:t>
            </a:r>
            <a:r>
              <a:rPr lang="en-US" dirty="0" smtClean="0"/>
              <a:t>’s form and techniques address the question of meaning?</a:t>
            </a:r>
            <a:endParaRPr lang="en-US" dirty="0"/>
          </a:p>
        </p:txBody>
      </p:sp>
    </p:spTree>
    <p:extLst>
      <p:ext uri="{BB962C8B-B14F-4D97-AF65-F5344CB8AC3E}">
        <p14:creationId xmlns:p14="http://schemas.microsoft.com/office/powerpoint/2010/main" val="852856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(via </a:t>
            </a:r>
            <a:r>
              <a:rPr lang="en-US" dirty="0" err="1" smtClean="0"/>
              <a:t>lunacharsky</a:t>
            </a:r>
            <a:r>
              <a:rPr lang="en-US" dirty="0" smtClean="0"/>
              <a:t>; Cont.) </a:t>
            </a:r>
            <a:endParaRPr lang="en-US" dirty="0"/>
          </a:p>
        </p:txBody>
      </p:sp>
      <p:sp>
        <p:nvSpPr>
          <p:cNvPr id="3" name="Content Placeholder 2"/>
          <p:cNvSpPr>
            <a:spLocks noGrp="1"/>
          </p:cNvSpPr>
          <p:nvPr>
            <p:ph idx="1"/>
          </p:nvPr>
        </p:nvSpPr>
        <p:spPr/>
        <p:txBody>
          <a:bodyPr>
            <a:normAutofit/>
          </a:bodyPr>
          <a:lstStyle/>
          <a:p>
            <a:r>
              <a:rPr lang="en-US" dirty="0" smtClean="0"/>
              <a:t>Polyphony in texts arise out of a reflection of the historical, the social landscape; as D was informed by this, so too did it play out in the interactions of his characters and their conflicts:</a:t>
            </a:r>
          </a:p>
          <a:p>
            <a:pPr lvl="1"/>
            <a:r>
              <a:rPr lang="en-US" dirty="0" smtClean="0"/>
              <a:t>“In </a:t>
            </a:r>
            <a:r>
              <a:rPr lang="en-US" dirty="0"/>
              <a:t>accordance with its tendency to level things out, leaving no barrier other than that dividing the proletarian from the capitalist, capitalism tossed these worlds into a common melting-pot as a part of the </a:t>
            </a:r>
            <a:r>
              <a:rPr lang="en-US" dirty="0">
                <a:solidFill>
                  <a:schemeClr val="accent1"/>
                </a:solidFill>
              </a:rPr>
              <a:t>process of bringing unity out of </a:t>
            </a:r>
            <a:r>
              <a:rPr lang="en-US" dirty="0" smtClean="0">
                <a:solidFill>
                  <a:schemeClr val="accent1"/>
                </a:solidFill>
              </a:rPr>
              <a:t>contradiction</a:t>
            </a:r>
            <a:r>
              <a:rPr lang="is-IS" dirty="0" smtClean="0"/>
              <a:t>…</a:t>
            </a:r>
            <a:r>
              <a:rPr lang="en-US" dirty="0" smtClean="0"/>
              <a:t>In </a:t>
            </a:r>
            <a:r>
              <a:rPr lang="en-US" dirty="0"/>
              <a:t>every atom of life trembles this contradictory unity of the capitalist world and of capitalist consciousness, making it impossible for anything to feel </a:t>
            </a:r>
            <a:r>
              <a:rPr lang="en-US" dirty="0" err="1" smtClean="0"/>
              <a:t>comfortabre</a:t>
            </a:r>
            <a:r>
              <a:rPr lang="en-US" dirty="0" smtClean="0"/>
              <a:t> [sic] </a:t>
            </a:r>
            <a:r>
              <a:rPr lang="en-US" dirty="0"/>
              <a:t>in its isolation, </a:t>
            </a:r>
            <a:r>
              <a:rPr lang="en-US" dirty="0">
                <a:solidFill>
                  <a:schemeClr val="accent1"/>
                </a:solidFill>
              </a:rPr>
              <a:t>yet offering no solutions</a:t>
            </a:r>
            <a:r>
              <a:rPr lang="en-US" dirty="0" smtClean="0"/>
              <a:t>.”</a:t>
            </a:r>
          </a:p>
        </p:txBody>
      </p:sp>
    </p:spTree>
    <p:extLst>
      <p:ext uri="{BB962C8B-B14F-4D97-AF65-F5344CB8AC3E}">
        <p14:creationId xmlns:p14="http://schemas.microsoft.com/office/powerpoint/2010/main" val="335755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(via </a:t>
            </a:r>
            <a:r>
              <a:rPr lang="en-US" dirty="0" err="1" smtClean="0"/>
              <a:t>lunacharsky</a:t>
            </a:r>
            <a:r>
              <a:rPr lang="en-US" dirty="0" smtClean="0"/>
              <a:t>; cont.) </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dirty="0" smtClean="0"/>
              <a:t>“Various </a:t>
            </a:r>
            <a:r>
              <a:rPr lang="en-US" dirty="0"/>
              <a:t>individual philosophies of life were coming into collision [prior to and during Russia’s reformation]; various individual moral codes, sometimes consciously worked out as full-fledged theories, at others manifesting their almost entirely subconscious nature through actions and discordant talk, were being brought face to face. </a:t>
            </a:r>
            <a:r>
              <a:rPr lang="en-US" dirty="0">
                <a:solidFill>
                  <a:schemeClr val="accent1"/>
                </a:solidFill>
              </a:rPr>
              <a:t>In Dostoyevsky’s novels a similar dialogue is in process, an identical struggle.</a:t>
            </a:r>
            <a:r>
              <a:rPr lang="en-US" dirty="0"/>
              <a:t> It is as though there were no tuning-fork to set the right pitch to all this cacophony, as though there were no harmony which might have overcome and, as it were, absorbed it, no force strong enough to discipline it into something resembling a chorus.”</a:t>
            </a:r>
          </a:p>
          <a:p>
            <a:endParaRPr lang="en-US" dirty="0" smtClean="0"/>
          </a:p>
        </p:txBody>
      </p:sp>
    </p:spTree>
    <p:extLst>
      <p:ext uri="{BB962C8B-B14F-4D97-AF65-F5344CB8AC3E}">
        <p14:creationId xmlns:p14="http://schemas.microsoft.com/office/powerpoint/2010/main" val="507321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(via </a:t>
            </a:r>
            <a:r>
              <a:rPr lang="en-US" dirty="0" err="1" smtClean="0"/>
              <a:t>lunacharsky</a:t>
            </a:r>
            <a:r>
              <a:rPr lang="en-US" dirty="0" smtClean="0"/>
              <a:t>; CONT.) </a:t>
            </a:r>
            <a:endParaRPr lang="en-US" dirty="0"/>
          </a:p>
        </p:txBody>
      </p:sp>
      <p:sp>
        <p:nvSpPr>
          <p:cNvPr id="3" name="Content Placeholder 2"/>
          <p:cNvSpPr>
            <a:spLocks noGrp="1"/>
          </p:cNvSpPr>
          <p:nvPr>
            <p:ph idx="1"/>
          </p:nvPr>
        </p:nvSpPr>
        <p:spPr/>
        <p:txBody>
          <a:bodyPr>
            <a:normAutofit/>
          </a:bodyPr>
          <a:lstStyle/>
          <a:p>
            <a:r>
              <a:rPr lang="en-US" dirty="0" smtClean="0"/>
              <a:t>Also exists in Shakespeare:</a:t>
            </a:r>
          </a:p>
          <a:p>
            <a:pPr lvl="1"/>
            <a:r>
              <a:rPr lang="en-US" dirty="0" smtClean="0"/>
              <a:t>“</a:t>
            </a:r>
            <a:r>
              <a:rPr lang="en-US" dirty="0"/>
              <a:t>That </a:t>
            </a:r>
            <a:r>
              <a:rPr lang="en-US" dirty="0" err="1"/>
              <a:t>colourful</a:t>
            </a:r>
            <a:r>
              <a:rPr lang="en-US" dirty="0"/>
              <a:t> Renaissance, broken up into a myriad sparkling fragments, which had given birth to Shakespeare and his contemporaries, was, of course, also the </a:t>
            </a:r>
            <a:r>
              <a:rPr lang="en-US" dirty="0">
                <a:solidFill>
                  <a:schemeClr val="accent1"/>
                </a:solidFill>
              </a:rPr>
              <a:t>result of the stormy irruption of capitalism into the comparative calm of medieval England</a:t>
            </a:r>
            <a:r>
              <a:rPr lang="en-US" dirty="0"/>
              <a:t>. Here, as in Dostoyevsky’s Russia, a gigantic break-up was getting under way. The same gigantic shifts were taking place and the same unexpected collisions between traditions of social life and systems of thought which had previously had no real contact with one another</a:t>
            </a:r>
            <a:r>
              <a:rPr lang="en-US" dirty="0" smtClean="0"/>
              <a:t>.”</a:t>
            </a:r>
          </a:p>
        </p:txBody>
      </p:sp>
    </p:spTree>
    <p:extLst>
      <p:ext uri="{BB962C8B-B14F-4D97-AF65-F5344CB8AC3E}">
        <p14:creationId xmlns:p14="http://schemas.microsoft.com/office/powerpoint/2010/main" val="1596782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and Dialogism</a:t>
            </a:r>
            <a:endParaRPr lang="en-US" dirty="0"/>
          </a:p>
        </p:txBody>
      </p:sp>
      <p:sp>
        <p:nvSpPr>
          <p:cNvPr id="3" name="Content Placeholder 2"/>
          <p:cNvSpPr>
            <a:spLocks noGrp="1"/>
          </p:cNvSpPr>
          <p:nvPr>
            <p:ph idx="1"/>
          </p:nvPr>
        </p:nvSpPr>
        <p:spPr/>
        <p:txBody>
          <a:bodyPr>
            <a:normAutofit fontScale="92500"/>
          </a:bodyPr>
          <a:lstStyle/>
          <a:p>
            <a:r>
              <a:rPr lang="en-US" dirty="0"/>
              <a:t>Manicures dialogism, in which dialogue is continued through characters’ repetitions and </a:t>
            </a:r>
            <a:r>
              <a:rPr lang="en-US" dirty="0" smtClean="0"/>
              <a:t>reactions</a:t>
            </a:r>
          </a:p>
          <a:p>
            <a:pPr lvl="1"/>
            <a:r>
              <a:rPr lang="en-US" dirty="0" smtClean="0"/>
              <a:t>All language is dialogic, constantly being informed by the past, remade, in the present, and will in turn alter a future idea</a:t>
            </a:r>
          </a:p>
          <a:p>
            <a:pPr lvl="1"/>
            <a:r>
              <a:rPr lang="en-US" dirty="0" smtClean="0"/>
              <a:t>Polyphonic novel gives each character a multiplicity of informants to react to and to inform</a:t>
            </a:r>
          </a:p>
          <a:p>
            <a:pPr lvl="1"/>
            <a:r>
              <a:rPr lang="en-US" dirty="0" smtClean="0"/>
              <a:t>Constant interpretation and interaction with/against discourse; </a:t>
            </a:r>
            <a:r>
              <a:rPr lang="en-US" dirty="0" smtClean="0">
                <a:solidFill>
                  <a:schemeClr val="accent1"/>
                </a:solidFill>
              </a:rPr>
              <a:t>can often produce contradictions</a:t>
            </a:r>
            <a:endParaRPr lang="en-US" dirty="0">
              <a:solidFill>
                <a:schemeClr val="accent1"/>
              </a:solidFill>
            </a:endParaRPr>
          </a:p>
          <a:p>
            <a:r>
              <a:rPr lang="en-US" dirty="0"/>
              <a:t>In opposition to the </a:t>
            </a:r>
            <a:r>
              <a:rPr lang="en-US" dirty="0" err="1"/>
              <a:t>monologic</a:t>
            </a:r>
            <a:r>
              <a:rPr lang="en-US" dirty="0"/>
              <a:t> novel: mediated through a single other consciousness, a single </a:t>
            </a:r>
            <a:r>
              <a:rPr lang="en-US" dirty="0" smtClean="0"/>
              <a:t>end with no contradiction</a:t>
            </a:r>
          </a:p>
          <a:p>
            <a:pPr lvl="1"/>
            <a:r>
              <a:rPr lang="en-US" dirty="0" smtClean="0"/>
              <a:t>This, according to Bakhtin, is unnatural, inhuman; ends in </a:t>
            </a:r>
            <a:r>
              <a:rPr lang="en-US" dirty="0" err="1" smtClean="0"/>
              <a:t>finalizability</a:t>
            </a:r>
            <a:endParaRPr lang="en-US" dirty="0"/>
          </a:p>
          <a:p>
            <a:endParaRPr lang="en-US" dirty="0"/>
          </a:p>
        </p:txBody>
      </p:sp>
    </p:spTree>
    <p:extLst>
      <p:ext uri="{BB962C8B-B14F-4D97-AF65-F5344CB8AC3E}">
        <p14:creationId xmlns:p14="http://schemas.microsoft.com/office/powerpoint/2010/main" val="574296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Polyphony and Dialogism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Why is polyphony and dialogism important to understand re: D’s texts?</a:t>
            </a:r>
          </a:p>
          <a:p>
            <a:pPr lvl="1"/>
            <a:r>
              <a:rPr lang="en-US" dirty="0" err="1" smtClean="0"/>
              <a:t>Unfinalizability</a:t>
            </a:r>
            <a:r>
              <a:rPr lang="en-US" dirty="0" smtClean="0"/>
              <a:t> of voice via dialogism</a:t>
            </a:r>
          </a:p>
          <a:p>
            <a:pPr lvl="2"/>
            <a:r>
              <a:rPr lang="en-US" dirty="0"/>
              <a:t>Disagreement doesn’t mean that one person must be wrong</a:t>
            </a:r>
          </a:p>
          <a:p>
            <a:pPr lvl="2"/>
            <a:r>
              <a:rPr lang="en-US" dirty="0"/>
              <a:t>Truth requires many voices – truth not necessarily </a:t>
            </a:r>
            <a:r>
              <a:rPr lang="en-US" dirty="0" smtClean="0"/>
              <a:t>unified</a:t>
            </a:r>
          </a:p>
          <a:p>
            <a:pPr lvl="3"/>
            <a:r>
              <a:rPr lang="en-US" dirty="0" smtClean="0"/>
              <a:t>An </a:t>
            </a:r>
            <a:r>
              <a:rPr lang="en-US" dirty="0"/>
              <a:t>“irreconcilable pluralism</a:t>
            </a:r>
            <a:r>
              <a:rPr lang="en-US" dirty="0" smtClean="0"/>
              <a:t>” - </a:t>
            </a:r>
            <a:r>
              <a:rPr lang="en-US" dirty="0" err="1" smtClean="0"/>
              <a:t>Lunacharsky</a:t>
            </a:r>
            <a:endParaRPr lang="en-US" dirty="0"/>
          </a:p>
          <a:p>
            <a:pPr lvl="2"/>
            <a:r>
              <a:rPr lang="en-US" dirty="0"/>
              <a:t>Relations require dialogism, a constant interaction and </a:t>
            </a:r>
            <a:r>
              <a:rPr lang="en-US" dirty="0" smtClean="0"/>
              <a:t>interpretation</a:t>
            </a:r>
          </a:p>
          <a:p>
            <a:pPr lvl="1"/>
            <a:r>
              <a:rPr lang="en-US" dirty="0" smtClean="0"/>
              <a:t>An inquiry into ethics:</a:t>
            </a:r>
          </a:p>
          <a:p>
            <a:pPr lvl="2"/>
            <a:r>
              <a:rPr lang="en-US" dirty="0" smtClean="0"/>
              <a:t>Do the reader’s reactions count in the dialogical proceedings of the characters in the text?</a:t>
            </a:r>
          </a:p>
        </p:txBody>
      </p:sp>
    </p:spTree>
    <p:extLst>
      <p:ext uri="{BB962C8B-B14F-4D97-AF65-F5344CB8AC3E}">
        <p14:creationId xmlns:p14="http://schemas.microsoft.com/office/powerpoint/2010/main" val="4118276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 Split Consciousness (via </a:t>
            </a:r>
            <a:r>
              <a:rPr lang="en-US" dirty="0" err="1" smtClean="0"/>
              <a:t>lunacharsky</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Plurality of voices a product of a split consciousness</a:t>
            </a:r>
          </a:p>
          <a:p>
            <a:pPr lvl="1"/>
            <a:r>
              <a:rPr lang="en-US" dirty="0" smtClean="0"/>
              <a:t>What is this?</a:t>
            </a:r>
          </a:p>
          <a:p>
            <a:r>
              <a:rPr lang="en-US" dirty="0" smtClean="0"/>
              <a:t>A deep fracture in D’s consciousness as a reflection of social fracturing in Russia at the time</a:t>
            </a:r>
          </a:p>
          <a:p>
            <a:pPr lvl="1"/>
            <a:r>
              <a:rPr lang="en-US" dirty="0" smtClean="0"/>
              <a:t>The historical informs the literary in part because it informs the author. The author produces characters that play with the history, the fracturing, in ways that the author cannot truly control. </a:t>
            </a:r>
            <a:r>
              <a:rPr lang="en-US" dirty="0"/>
              <a:t>T</a:t>
            </a:r>
            <a:r>
              <a:rPr lang="en-US" dirty="0" smtClean="0"/>
              <a:t>he characters argue, in their own voices, their own theses. While the author may take a stance, he, too, is subject to the dialogic model, being informed by this fracture.</a:t>
            </a:r>
          </a:p>
          <a:p>
            <a:pPr lvl="1"/>
            <a:r>
              <a:rPr lang="en-US" dirty="0" smtClean="0"/>
              <a:t>“</a:t>
            </a:r>
            <a:r>
              <a:rPr lang="is-IS" dirty="0" smtClean="0"/>
              <a:t>…</a:t>
            </a:r>
            <a:r>
              <a:rPr lang="en-US" dirty="0" smtClean="0"/>
              <a:t>although </a:t>
            </a:r>
            <a:r>
              <a:rPr lang="en-US" dirty="0"/>
              <a:t>it is within his power to restore “order” for the benefit of the reader on the stage of his own novels, behind the scenes there is still absolutely no way of telling what’s what</a:t>
            </a:r>
            <a:r>
              <a:rPr lang="en-US" dirty="0" smtClean="0"/>
              <a:t>.”</a:t>
            </a:r>
          </a:p>
        </p:txBody>
      </p:sp>
    </p:spTree>
    <p:extLst>
      <p:ext uri="{BB962C8B-B14F-4D97-AF65-F5344CB8AC3E}">
        <p14:creationId xmlns:p14="http://schemas.microsoft.com/office/powerpoint/2010/main" val="4090397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vs. Meaning</a:t>
            </a:r>
            <a:endParaRPr lang="en-US" dirty="0"/>
          </a:p>
        </p:txBody>
      </p:sp>
      <p:sp>
        <p:nvSpPr>
          <p:cNvPr id="3" name="Content Placeholder 2"/>
          <p:cNvSpPr>
            <a:spLocks noGrp="1"/>
          </p:cNvSpPr>
          <p:nvPr>
            <p:ph idx="1"/>
          </p:nvPr>
        </p:nvSpPr>
        <p:spPr/>
        <p:txBody>
          <a:bodyPr/>
          <a:lstStyle/>
          <a:p>
            <a:r>
              <a:rPr lang="en-US" dirty="0" smtClean="0"/>
              <a:t>How do we derive the notion of meaning from form and technique when:</a:t>
            </a:r>
          </a:p>
          <a:p>
            <a:pPr lvl="1"/>
            <a:r>
              <a:rPr lang="en-US" dirty="0"/>
              <a:t>t</a:t>
            </a:r>
            <a:r>
              <a:rPr lang="en-US" dirty="0" smtClean="0"/>
              <a:t>he puns and tropes point to a man who is the “lowest of the low”?</a:t>
            </a:r>
          </a:p>
          <a:p>
            <a:pPr lvl="1"/>
            <a:r>
              <a:rPr lang="en-US" dirty="0"/>
              <a:t>t</a:t>
            </a:r>
            <a:r>
              <a:rPr lang="en-US" dirty="0" smtClean="0"/>
              <a:t>he form merely calls for the presence of a doppelganger?</a:t>
            </a:r>
          </a:p>
          <a:p>
            <a:pPr lvl="1"/>
            <a:r>
              <a:rPr lang="en-US" dirty="0"/>
              <a:t>t</a:t>
            </a:r>
            <a:r>
              <a:rPr lang="en-US" dirty="0" smtClean="0"/>
              <a:t>he doubling merely gets us to consider doubles and foils?</a:t>
            </a:r>
          </a:p>
          <a:p>
            <a:pPr lvl="1"/>
            <a:r>
              <a:rPr lang="en-US" dirty="0"/>
              <a:t>t</a:t>
            </a:r>
            <a:r>
              <a:rPr lang="en-US" dirty="0" smtClean="0"/>
              <a:t>he narration merely requires us to think about subjectivity?</a:t>
            </a:r>
          </a:p>
          <a:p>
            <a:pPr lvl="1"/>
            <a:r>
              <a:rPr lang="en-US" dirty="0"/>
              <a:t>t</a:t>
            </a:r>
            <a:r>
              <a:rPr lang="en-US" dirty="0" smtClean="0"/>
              <a:t>he polyphony distorts our idea of a single meaning?</a:t>
            </a:r>
          </a:p>
        </p:txBody>
      </p:sp>
    </p:spTree>
    <p:extLst>
      <p:ext uri="{BB962C8B-B14F-4D97-AF65-F5344CB8AC3E}">
        <p14:creationId xmlns:p14="http://schemas.microsoft.com/office/powerpoint/2010/main" val="569380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vs. Meaning (cont.)</a:t>
            </a:r>
            <a:endParaRPr lang="en-US" dirty="0"/>
          </a:p>
        </p:txBody>
      </p:sp>
      <p:sp>
        <p:nvSpPr>
          <p:cNvPr id="3" name="Content Placeholder 2"/>
          <p:cNvSpPr>
            <a:spLocks noGrp="1"/>
          </p:cNvSpPr>
          <p:nvPr>
            <p:ph idx="1"/>
          </p:nvPr>
        </p:nvSpPr>
        <p:spPr/>
        <p:txBody>
          <a:bodyPr/>
          <a:lstStyle/>
          <a:p>
            <a:r>
              <a:rPr lang="en-US" dirty="0" smtClean="0"/>
              <a:t>The polyphonic novel asks us to consider what it even means </a:t>
            </a:r>
            <a:r>
              <a:rPr lang="en-US" i="1" dirty="0" smtClean="0"/>
              <a:t>to have meaning </a:t>
            </a:r>
            <a:r>
              <a:rPr lang="en-US" dirty="0" smtClean="0"/>
              <a:t>(especially if there are many potential truths that can arise out of dialogism)</a:t>
            </a:r>
          </a:p>
          <a:p>
            <a:pPr lvl="1"/>
            <a:r>
              <a:rPr lang="en-US" dirty="0" smtClean="0"/>
              <a:t>A subjective pursuit, personal to the pursuer</a:t>
            </a:r>
          </a:p>
          <a:p>
            <a:pPr lvl="2"/>
            <a:r>
              <a:rPr lang="en-US" dirty="0" smtClean="0"/>
              <a:t>In </a:t>
            </a:r>
            <a:r>
              <a:rPr lang="en-US" dirty="0" err="1" smtClean="0"/>
              <a:t>Golyadkin’s</a:t>
            </a:r>
            <a:r>
              <a:rPr lang="en-US" dirty="0" smtClean="0"/>
              <a:t> case, perhaps his meaning is nestled within his search for self, of self-validation</a:t>
            </a:r>
          </a:p>
          <a:p>
            <a:r>
              <a:rPr lang="en-US" dirty="0" smtClean="0"/>
              <a:t>The rest of the techniques, the form, and the puns and tropes get us to consider this question in relation to the text</a:t>
            </a:r>
          </a:p>
        </p:txBody>
      </p:sp>
    </p:spTree>
    <p:extLst>
      <p:ext uri="{BB962C8B-B14F-4D97-AF65-F5344CB8AC3E}">
        <p14:creationId xmlns:p14="http://schemas.microsoft.com/office/powerpoint/2010/main" val="4620216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 vs. Meaning (cont.)</a:t>
            </a:r>
            <a:endParaRPr lang="en-US" dirty="0"/>
          </a:p>
        </p:txBody>
      </p:sp>
      <p:sp>
        <p:nvSpPr>
          <p:cNvPr id="3" name="Content Placeholder 2"/>
          <p:cNvSpPr>
            <a:spLocks noGrp="1"/>
          </p:cNvSpPr>
          <p:nvPr>
            <p:ph idx="1"/>
          </p:nvPr>
        </p:nvSpPr>
        <p:spPr/>
        <p:txBody>
          <a:bodyPr/>
          <a:lstStyle/>
          <a:p>
            <a:pPr marL="228600" lvl="1">
              <a:spcBef>
                <a:spcPts val="1000"/>
              </a:spcBef>
            </a:pPr>
            <a:r>
              <a:rPr lang="en-US" sz="2000" dirty="0"/>
              <a:t>Is </a:t>
            </a:r>
            <a:r>
              <a:rPr lang="en-US" sz="2000" dirty="0" err="1"/>
              <a:t>Golyadkin’s</a:t>
            </a:r>
            <a:r>
              <a:rPr lang="en-US" sz="2000" dirty="0"/>
              <a:t> search for meaning, or </a:t>
            </a:r>
            <a:r>
              <a:rPr lang="en-US" sz="2000" dirty="0" smtClean="0"/>
              <a:t>self, impeded/advanced by:</a:t>
            </a:r>
          </a:p>
          <a:p>
            <a:pPr marL="685800" lvl="2">
              <a:spcBef>
                <a:spcPts val="1000"/>
              </a:spcBef>
            </a:pPr>
            <a:r>
              <a:rPr lang="en-US" dirty="0" smtClean="0"/>
              <a:t>his “masking” of himself, his obscured narratives?</a:t>
            </a:r>
          </a:p>
          <a:p>
            <a:pPr marL="685800" lvl="2">
              <a:spcBef>
                <a:spcPts val="1000"/>
              </a:spcBef>
            </a:pPr>
            <a:r>
              <a:rPr lang="en-US" dirty="0"/>
              <a:t>t</a:t>
            </a:r>
            <a:r>
              <a:rPr lang="en-US" dirty="0" smtClean="0"/>
              <a:t>he constant presence and recognition of an other, which he places ahead of himself?</a:t>
            </a:r>
          </a:p>
          <a:p>
            <a:pPr marL="685800" lvl="2">
              <a:spcBef>
                <a:spcPts val="1000"/>
              </a:spcBef>
            </a:pPr>
            <a:r>
              <a:rPr lang="en-US" dirty="0"/>
              <a:t>h</a:t>
            </a:r>
            <a:r>
              <a:rPr lang="en-US" dirty="0" smtClean="0"/>
              <a:t>is refusal to recognize himself, his self-annihilation?</a:t>
            </a:r>
          </a:p>
          <a:p>
            <a:pPr marL="685800" lvl="2">
              <a:spcBef>
                <a:spcPts val="1000"/>
              </a:spcBef>
            </a:pPr>
            <a:r>
              <a:rPr lang="en-US" dirty="0"/>
              <a:t>h</a:t>
            </a:r>
            <a:r>
              <a:rPr lang="en-US" dirty="0" smtClean="0"/>
              <a:t>is constant anxiety, which could fuel, or be fueled by, all of the above?</a:t>
            </a:r>
            <a:endParaRPr lang="en-US" dirty="0"/>
          </a:p>
          <a:p>
            <a:endParaRPr lang="en-US" dirty="0" smtClean="0"/>
          </a:p>
        </p:txBody>
      </p:sp>
    </p:spTree>
    <p:extLst>
      <p:ext uri="{BB962C8B-B14F-4D97-AF65-F5344CB8AC3E}">
        <p14:creationId xmlns:p14="http://schemas.microsoft.com/office/powerpoint/2010/main" val="16044358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THREE: TIES TO EXISTENTIALISM</a:t>
            </a:r>
            <a:endParaRPr lang="en-US" dirty="0"/>
          </a:p>
        </p:txBody>
      </p:sp>
      <p:sp>
        <p:nvSpPr>
          <p:cNvPr id="3" name="Text Placeholder 2"/>
          <p:cNvSpPr>
            <a:spLocks noGrp="1"/>
          </p:cNvSpPr>
          <p:nvPr>
            <p:ph type="body" idx="1"/>
          </p:nvPr>
        </p:nvSpPr>
        <p:spPr/>
        <p:txBody>
          <a:bodyPr/>
          <a:lstStyle/>
          <a:p>
            <a:r>
              <a:rPr lang="en-US" dirty="0" smtClean="0"/>
              <a:t>On the Self and the Other, (Social) Anxiety, and Meaning</a:t>
            </a:r>
            <a:endParaRPr lang="en-US" dirty="0"/>
          </a:p>
        </p:txBody>
      </p:sp>
    </p:spTree>
    <p:extLst>
      <p:ext uri="{BB962C8B-B14F-4D97-AF65-F5344CB8AC3E}">
        <p14:creationId xmlns:p14="http://schemas.microsoft.com/office/powerpoint/2010/main" val="167930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One: Historical Background and Literary Overview</a:t>
            </a:r>
            <a:endParaRPr lang="en-US" dirty="0"/>
          </a:p>
        </p:txBody>
      </p:sp>
      <p:sp>
        <p:nvSpPr>
          <p:cNvPr id="3" name="Text Placeholder 2"/>
          <p:cNvSpPr>
            <a:spLocks noGrp="1"/>
          </p:cNvSpPr>
          <p:nvPr>
            <p:ph type="body" idx="1"/>
          </p:nvPr>
        </p:nvSpPr>
        <p:spPr/>
        <p:txBody>
          <a:bodyPr/>
          <a:lstStyle/>
          <a:p>
            <a:r>
              <a:rPr lang="en-US" dirty="0" smtClean="0"/>
              <a:t>On Contemporary Russia, Dostoevsky’s Early Life, and his Literary Overview</a:t>
            </a:r>
            <a:endParaRPr lang="en-US" dirty="0"/>
          </a:p>
        </p:txBody>
      </p:sp>
    </p:spTree>
    <p:extLst>
      <p:ext uri="{BB962C8B-B14F-4D97-AF65-F5344CB8AC3E}">
        <p14:creationId xmlns:p14="http://schemas.microsoft.com/office/powerpoint/2010/main" val="14541574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Self</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Kierkegaard: “The self is a relation which relates itself to its own self” (9)</a:t>
            </a:r>
          </a:p>
          <a:p>
            <a:r>
              <a:rPr lang="en-US" dirty="0" smtClean="0"/>
              <a:t>G often “masked”</a:t>
            </a:r>
          </a:p>
          <a:p>
            <a:pPr lvl="1"/>
            <a:r>
              <a:rPr lang="en-US" dirty="0"/>
              <a:t>Hides behind a cupboard at Klara’s party; hides himself with his </a:t>
            </a:r>
            <a:r>
              <a:rPr lang="en-US" dirty="0" smtClean="0"/>
              <a:t>coat (</a:t>
            </a:r>
            <a:r>
              <a:rPr lang="en-US" dirty="0" err="1" smtClean="0"/>
              <a:t>Ch</a:t>
            </a:r>
            <a:r>
              <a:rPr lang="en-US" dirty="0" smtClean="0"/>
              <a:t> 4)</a:t>
            </a:r>
            <a:endParaRPr lang="en-US" dirty="0"/>
          </a:p>
          <a:p>
            <a:pPr lvl="1"/>
            <a:r>
              <a:rPr lang="en-US" dirty="0"/>
              <a:t>Often assumes expressions – not authentic, a display for others; what he feels </a:t>
            </a:r>
            <a:r>
              <a:rPr lang="en-US" dirty="0" smtClean="0"/>
              <a:t>others </a:t>
            </a:r>
            <a:r>
              <a:rPr lang="en-US" dirty="0"/>
              <a:t>think he should </a:t>
            </a:r>
            <a:r>
              <a:rPr lang="en-US" dirty="0" smtClean="0"/>
              <a:t>do/react</a:t>
            </a:r>
            <a:endParaRPr lang="en-US" dirty="0"/>
          </a:p>
          <a:p>
            <a:pPr lvl="1"/>
            <a:r>
              <a:rPr lang="en-US" dirty="0"/>
              <a:t>Interpreted as not being willing to own up to his </a:t>
            </a:r>
            <a:r>
              <a:rPr lang="en-US" dirty="0" smtClean="0"/>
              <a:t>actions, disillusioned</a:t>
            </a:r>
            <a:endParaRPr lang="en-US" dirty="0"/>
          </a:p>
          <a:p>
            <a:pPr lvl="2"/>
            <a:r>
              <a:rPr lang="en-US" dirty="0"/>
              <a:t>Was uninvited to the party because he had insulted Klara in the past, but doesn’t like (want?) to think about this, so he covers it up with his own narratives and doesn’t think about them when making </a:t>
            </a:r>
            <a:r>
              <a:rPr lang="en-US" dirty="0" smtClean="0"/>
              <a:t>decisions</a:t>
            </a:r>
          </a:p>
          <a:p>
            <a:pPr lvl="2"/>
            <a:r>
              <a:rPr lang="en-US" dirty="0" smtClean="0"/>
              <a:t>Ironically always talks about others being in masks</a:t>
            </a:r>
          </a:p>
          <a:p>
            <a:r>
              <a:rPr lang="en-US" dirty="0" smtClean="0"/>
              <a:t>If we have an obscured relation of ourselves to ourselves, we end up in a cycle of inauthenticity</a:t>
            </a:r>
          </a:p>
        </p:txBody>
      </p:sp>
    </p:spTree>
    <p:extLst>
      <p:ext uri="{BB962C8B-B14F-4D97-AF65-F5344CB8AC3E}">
        <p14:creationId xmlns:p14="http://schemas.microsoft.com/office/powerpoint/2010/main" val="5409850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other</a:t>
            </a:r>
            <a:endParaRPr lang="en-US" dirty="0"/>
          </a:p>
        </p:txBody>
      </p:sp>
      <p:sp>
        <p:nvSpPr>
          <p:cNvPr id="3" name="Content Placeholder 2"/>
          <p:cNvSpPr>
            <a:spLocks noGrp="1"/>
          </p:cNvSpPr>
          <p:nvPr>
            <p:ph idx="1"/>
          </p:nvPr>
        </p:nvSpPr>
        <p:spPr/>
        <p:txBody>
          <a:bodyPr/>
          <a:lstStyle/>
          <a:p>
            <a:r>
              <a:rPr lang="en-US" dirty="0" smtClean="0"/>
              <a:t>Hegel: “Self-consciousness exists in itself and for itself, and by that fact it exists for another self-consciousness</a:t>
            </a:r>
            <a:r>
              <a:rPr lang="is-IS" dirty="0" smtClean="0"/>
              <a:t>…it is </a:t>
            </a:r>
            <a:r>
              <a:rPr lang="is-IS" i="1" dirty="0" smtClean="0"/>
              <a:t>only</a:t>
            </a:r>
            <a:r>
              <a:rPr lang="is-IS" dirty="0" smtClean="0"/>
              <a:t> by being acknowledged or ‘recognized’.”</a:t>
            </a:r>
          </a:p>
          <a:p>
            <a:pPr lvl="1"/>
            <a:r>
              <a:rPr lang="en-US" dirty="0" smtClean="0"/>
              <a:t>G’s case is interesting because no one really recognizes him</a:t>
            </a:r>
          </a:p>
          <a:p>
            <a:pPr lvl="2"/>
            <a:r>
              <a:rPr lang="en-US" dirty="0"/>
              <a:t>“lowest of the low”</a:t>
            </a:r>
          </a:p>
          <a:p>
            <a:pPr lvl="2"/>
            <a:r>
              <a:rPr lang="en-US" dirty="0"/>
              <a:t>Only G notices that G2 is a duplicate, but nobody else seems to notice (or care</a:t>
            </a:r>
            <a:r>
              <a:rPr lang="en-US" dirty="0" smtClean="0"/>
              <a:t>)</a:t>
            </a:r>
          </a:p>
          <a:p>
            <a:pPr lvl="1"/>
            <a:r>
              <a:rPr lang="en-US" dirty="0" smtClean="0"/>
              <a:t>But G also does not truly (want to) recognize himself (re: masking, refusal of recognition)</a:t>
            </a:r>
          </a:p>
          <a:p>
            <a:pPr lvl="2"/>
            <a:r>
              <a:rPr lang="en-US" dirty="0" smtClean="0"/>
              <a:t>This is necessarily self-annihilation, in which he reduces himself to nothing </a:t>
            </a:r>
            <a:endParaRPr lang="en-US" dirty="0"/>
          </a:p>
        </p:txBody>
      </p:sp>
    </p:spTree>
    <p:extLst>
      <p:ext uri="{BB962C8B-B14F-4D97-AF65-F5344CB8AC3E}">
        <p14:creationId xmlns:p14="http://schemas.microsoft.com/office/powerpoint/2010/main" val="1633485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 obsessed with “looks”</a:t>
            </a:r>
          </a:p>
          <a:p>
            <a:pPr lvl="1"/>
            <a:r>
              <a:rPr lang="en-US" dirty="0" err="1" smtClean="0"/>
              <a:t>Ch</a:t>
            </a:r>
            <a:r>
              <a:rPr lang="en-US" dirty="0" smtClean="0"/>
              <a:t> 1: “</a:t>
            </a:r>
            <a:r>
              <a:rPr lang="is-IS" dirty="0" smtClean="0"/>
              <a:t>…</a:t>
            </a:r>
            <a:r>
              <a:rPr lang="en-US" dirty="0" smtClean="0"/>
              <a:t>a look both terrible and defiant, that was intended to reduce all his enemies instantaneously to ashes.”</a:t>
            </a:r>
            <a:endParaRPr lang="en-US" dirty="0"/>
          </a:p>
          <a:p>
            <a:r>
              <a:rPr lang="en-US" dirty="0" smtClean="0"/>
              <a:t>G feels like everyone he comes across is his enemy – perhaps out of them recognizing him, which he does not want to do himself?</a:t>
            </a:r>
          </a:p>
          <a:p>
            <a:pPr lvl="1"/>
            <a:r>
              <a:rPr lang="en-US" dirty="0" smtClean="0"/>
              <a:t>When he sees his double for the first time, he says “Perhaps </a:t>
            </a:r>
            <a:r>
              <a:rPr lang="en-US" i="1" dirty="0" smtClean="0"/>
              <a:t>he’s</a:t>
            </a:r>
            <a:r>
              <a:rPr lang="en-US" dirty="0" smtClean="0"/>
              <a:t> the most important part of it” – though arguably, we are the most important part of our own lives? (</a:t>
            </a:r>
            <a:r>
              <a:rPr lang="en-US" dirty="0" err="1" smtClean="0"/>
              <a:t>Ch</a:t>
            </a:r>
            <a:r>
              <a:rPr lang="en-US" dirty="0" smtClean="0"/>
              <a:t> 5)</a:t>
            </a:r>
          </a:p>
          <a:p>
            <a:pPr lvl="2"/>
            <a:r>
              <a:rPr lang="en-US" dirty="0" smtClean="0"/>
              <a:t>An unequal, nonreciprocal recognition of the other</a:t>
            </a:r>
          </a:p>
          <a:p>
            <a:pPr lvl="1"/>
            <a:r>
              <a:rPr lang="en-US" dirty="0"/>
              <a:t>O</a:t>
            </a:r>
            <a:r>
              <a:rPr lang="en-US" dirty="0" smtClean="0"/>
              <a:t>ften stares into mirrors, as if to convince himself </a:t>
            </a:r>
            <a:r>
              <a:rPr lang="en-US" i="1" dirty="0" smtClean="0"/>
              <a:t>of himself</a:t>
            </a:r>
            <a:r>
              <a:rPr lang="en-US" dirty="0" smtClean="0"/>
              <a:t>, of his reality (</a:t>
            </a:r>
            <a:r>
              <a:rPr lang="en-US" dirty="0" err="1" smtClean="0"/>
              <a:t>Ch</a:t>
            </a:r>
            <a:r>
              <a:rPr lang="en-US" dirty="0" smtClean="0"/>
              <a:t> 1,13)</a:t>
            </a:r>
          </a:p>
          <a:p>
            <a:pPr lvl="1"/>
            <a:r>
              <a:rPr lang="en-US" dirty="0" smtClean="0"/>
              <a:t>But gets upset when his colleagues recognize G2, and like G2 more than him</a:t>
            </a:r>
          </a:p>
        </p:txBody>
      </p:sp>
    </p:spTree>
    <p:extLst>
      <p:ext uri="{BB962C8B-B14F-4D97-AF65-F5344CB8AC3E}">
        <p14:creationId xmlns:p14="http://schemas.microsoft.com/office/powerpoint/2010/main" val="4636976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Anxiety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novel feels very violent, though no violence occurs, because of how G talks about his encounters with others</a:t>
            </a:r>
          </a:p>
          <a:p>
            <a:r>
              <a:rPr lang="en-US" dirty="0"/>
              <a:t>O</a:t>
            </a:r>
            <a:r>
              <a:rPr lang="en-US" dirty="0" smtClean="0"/>
              <a:t>ften talks about how social situations can destroy people</a:t>
            </a:r>
          </a:p>
          <a:p>
            <a:pPr lvl="1"/>
            <a:r>
              <a:rPr lang="en-US" dirty="0" smtClean="0"/>
              <a:t>As they have destroyed him, socially (though he chooses to narrate these parts differently to himself)</a:t>
            </a:r>
          </a:p>
          <a:p>
            <a:pPr lvl="1"/>
            <a:r>
              <a:rPr lang="en-US" dirty="0" smtClean="0"/>
              <a:t>G2 often exposes G in social situations, though arguably, one might wonder if G set himself up to be exposed?</a:t>
            </a:r>
          </a:p>
          <a:p>
            <a:pPr lvl="1"/>
            <a:r>
              <a:rPr lang="en-US" dirty="0" smtClean="0"/>
              <a:t>Placing emphasis on others’ perceptions of himself?</a:t>
            </a:r>
          </a:p>
          <a:p>
            <a:r>
              <a:rPr lang="en-US" dirty="0" smtClean="0"/>
              <a:t>Wants to “hide and escape from himself</a:t>
            </a:r>
            <a:r>
              <a:rPr lang="is-IS" dirty="0" smtClean="0"/>
              <a:t>…to annihilate himself completely</a:t>
            </a:r>
            <a:r>
              <a:rPr lang="en-US" dirty="0" smtClean="0"/>
              <a:t>” (</a:t>
            </a:r>
            <a:r>
              <a:rPr lang="en-US" dirty="0" err="1" smtClean="0"/>
              <a:t>Ch</a:t>
            </a:r>
            <a:r>
              <a:rPr lang="en-US" dirty="0" smtClean="0"/>
              <a:t> 5)</a:t>
            </a:r>
          </a:p>
          <a:p>
            <a:r>
              <a:rPr lang="en-US" dirty="0" smtClean="0"/>
              <a:t>Is his (social) anxiety a product of his self-annihilation? Or vice versa?</a:t>
            </a:r>
            <a:endParaRPr lang="en-US" dirty="0"/>
          </a:p>
        </p:txBody>
      </p:sp>
    </p:spTree>
    <p:extLst>
      <p:ext uri="{BB962C8B-B14F-4D97-AF65-F5344CB8AC3E}">
        <p14:creationId xmlns:p14="http://schemas.microsoft.com/office/powerpoint/2010/main" val="237847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is no resolution to </a:t>
            </a:r>
            <a:r>
              <a:rPr lang="en-US" i="1" dirty="0" smtClean="0"/>
              <a:t>The Double</a:t>
            </a:r>
            <a:r>
              <a:rPr lang="en-US" dirty="0" smtClean="0"/>
              <a:t>; ideas are presented and then undone, G ends up in an asylum of sorts</a:t>
            </a:r>
          </a:p>
          <a:p>
            <a:pPr lvl="1"/>
            <a:r>
              <a:rPr lang="en-US" dirty="0" smtClean="0"/>
              <a:t>Is there meaning in this?</a:t>
            </a:r>
          </a:p>
          <a:p>
            <a:pPr lvl="1"/>
            <a:r>
              <a:rPr lang="en-US" dirty="0" smtClean="0"/>
              <a:t>Perhaps the question should be, “Should there be meaning in this?” or “Why </a:t>
            </a:r>
            <a:r>
              <a:rPr lang="en-US" dirty="0" err="1" smtClean="0"/>
              <a:t>isn</a:t>
            </a:r>
            <a:r>
              <a:rPr lang="uk-UA" dirty="0" smtClean="0"/>
              <a:t>’</a:t>
            </a:r>
            <a:r>
              <a:rPr lang="en-US" dirty="0" smtClean="0"/>
              <a:t>t there meaning in this?”</a:t>
            </a:r>
          </a:p>
          <a:p>
            <a:pPr lvl="2"/>
            <a:r>
              <a:rPr lang="en-US" dirty="0"/>
              <a:t>Due to constant masking, self-annihilation, etc</a:t>
            </a:r>
            <a:r>
              <a:rPr lang="en-US" dirty="0" smtClean="0"/>
              <a:t>.</a:t>
            </a:r>
          </a:p>
          <a:p>
            <a:pPr lvl="1"/>
            <a:r>
              <a:rPr lang="en-US" dirty="0" smtClean="0"/>
              <a:t>But if there was a resolution to this, it would feed into the idea of </a:t>
            </a:r>
            <a:r>
              <a:rPr lang="en-US" dirty="0" err="1" smtClean="0"/>
              <a:t>finalizability</a:t>
            </a:r>
            <a:endParaRPr lang="en-US" dirty="0" smtClean="0"/>
          </a:p>
          <a:p>
            <a:pPr lvl="2"/>
            <a:r>
              <a:rPr lang="en-US" dirty="0"/>
              <a:t>If G were to have reworked all of his flaws, this would feel unnatural even though it would bring about a finite conclusion</a:t>
            </a:r>
          </a:p>
          <a:p>
            <a:pPr lvl="2"/>
            <a:r>
              <a:rPr lang="en-US" dirty="0"/>
              <a:t>Perhaps G was intended to </a:t>
            </a:r>
            <a:r>
              <a:rPr lang="en-US" i="1" dirty="0"/>
              <a:t>not</a:t>
            </a:r>
            <a:r>
              <a:rPr lang="en-US" dirty="0"/>
              <a:t> have a meaning, to be an absurdity, as an illustration of catastrophic </a:t>
            </a:r>
            <a:r>
              <a:rPr lang="en-US" dirty="0" smtClean="0"/>
              <a:t>self-annihilation</a:t>
            </a:r>
          </a:p>
          <a:p>
            <a:pPr lvl="3"/>
            <a:r>
              <a:rPr lang="en-US" dirty="0" smtClean="0"/>
              <a:t>That self-annihilation is, in itself, absurd and meaningless</a:t>
            </a:r>
          </a:p>
          <a:p>
            <a:pPr lvl="1"/>
            <a:r>
              <a:rPr lang="en-US" dirty="0" smtClean="0"/>
              <a:t>Leads to the contradictory nature of G’s search for meaning leading to meaninglessness</a:t>
            </a:r>
          </a:p>
        </p:txBody>
      </p:sp>
    </p:spTree>
    <p:extLst>
      <p:ext uri="{BB962C8B-B14F-4D97-AF65-F5344CB8AC3E}">
        <p14:creationId xmlns:p14="http://schemas.microsoft.com/office/powerpoint/2010/main" val="5326980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(cont.)</a:t>
            </a:r>
            <a:endParaRPr lang="en-US" dirty="0"/>
          </a:p>
        </p:txBody>
      </p:sp>
      <p:sp>
        <p:nvSpPr>
          <p:cNvPr id="3" name="Content Placeholder 2"/>
          <p:cNvSpPr>
            <a:spLocks noGrp="1"/>
          </p:cNvSpPr>
          <p:nvPr>
            <p:ph idx="1"/>
          </p:nvPr>
        </p:nvSpPr>
        <p:spPr/>
        <p:txBody>
          <a:bodyPr>
            <a:normAutofit lnSpcReduction="10000"/>
          </a:bodyPr>
          <a:lstStyle/>
          <a:p>
            <a:r>
              <a:rPr lang="en-US" dirty="0" smtClean="0"/>
              <a:t>If there exists someone who is exactly like you in every way (physically, emotionally, spiritually, etc.), how do you address uniqueness? Meaning? Your own identity?</a:t>
            </a:r>
          </a:p>
          <a:p>
            <a:pPr lvl="1"/>
            <a:r>
              <a:rPr lang="en-US" dirty="0" smtClean="0"/>
              <a:t>Replicability of identity</a:t>
            </a:r>
          </a:p>
          <a:p>
            <a:pPr lvl="1"/>
            <a:r>
              <a:rPr lang="en-US" dirty="0" smtClean="0"/>
              <a:t>Non-consciousness</a:t>
            </a:r>
          </a:p>
          <a:p>
            <a:pPr lvl="2"/>
            <a:r>
              <a:rPr lang="en-US" dirty="0" smtClean="0"/>
              <a:t>G calls himself a “man of action”, but all of his actions are driven by social judgement, not in and of himself</a:t>
            </a:r>
          </a:p>
          <a:p>
            <a:pPr lvl="2"/>
            <a:r>
              <a:rPr lang="en-US" dirty="0" smtClean="0"/>
              <a:t>Taking “involuntary” steps (</a:t>
            </a:r>
            <a:r>
              <a:rPr lang="en-US" dirty="0" err="1" smtClean="0"/>
              <a:t>Ch</a:t>
            </a:r>
            <a:r>
              <a:rPr lang="en-US" dirty="0" smtClean="0"/>
              <a:t> 3, 13)</a:t>
            </a:r>
          </a:p>
          <a:p>
            <a:pPr lvl="1"/>
            <a:r>
              <a:rPr lang="en-US" dirty="0" smtClean="0"/>
              <a:t>Anguish arises out of (potential) inauthenticity</a:t>
            </a:r>
          </a:p>
          <a:p>
            <a:pPr lvl="2"/>
            <a:r>
              <a:rPr lang="en-US" dirty="0" smtClean="0"/>
              <a:t>Despair and anxiety heightened when your duplicate is more recognized and more well-liked than yourself; you are the copy, and not the original</a:t>
            </a:r>
            <a:endParaRPr lang="en-US" dirty="0"/>
          </a:p>
        </p:txBody>
      </p:sp>
    </p:spTree>
    <p:extLst>
      <p:ext uri="{BB962C8B-B14F-4D97-AF65-F5344CB8AC3E}">
        <p14:creationId xmlns:p14="http://schemas.microsoft.com/office/powerpoint/2010/main" val="2046849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Contemporary Russia</a:t>
            </a:r>
            <a:endParaRPr lang="en-US" dirty="0"/>
          </a:p>
        </p:txBody>
      </p:sp>
      <p:sp>
        <p:nvSpPr>
          <p:cNvPr id="3" name="Content Placeholder 2"/>
          <p:cNvSpPr>
            <a:spLocks noGrp="1"/>
          </p:cNvSpPr>
          <p:nvPr>
            <p:ph idx="1"/>
          </p:nvPr>
        </p:nvSpPr>
        <p:spPr/>
        <p:txBody>
          <a:bodyPr>
            <a:normAutofit/>
          </a:bodyPr>
          <a:lstStyle/>
          <a:p>
            <a:r>
              <a:rPr lang="en-US" dirty="0"/>
              <a:t>Napoleon was </a:t>
            </a:r>
            <a:r>
              <a:rPr lang="en-US" dirty="0" smtClean="0"/>
              <a:t>recently </a:t>
            </a:r>
            <a:r>
              <a:rPr lang="en-US" dirty="0"/>
              <a:t>defeated on Russian soil </a:t>
            </a:r>
            <a:r>
              <a:rPr lang="en-US" dirty="0" smtClean="0"/>
              <a:t>(due </a:t>
            </a:r>
            <a:r>
              <a:rPr lang="en-US" dirty="0"/>
              <a:t>to weather, not military power</a:t>
            </a:r>
            <a:r>
              <a:rPr lang="en-US" dirty="0" smtClean="0"/>
              <a:t>)</a:t>
            </a:r>
          </a:p>
          <a:p>
            <a:r>
              <a:rPr lang="en-US" dirty="0" smtClean="0"/>
              <a:t>Feudal system still in place </a:t>
            </a:r>
          </a:p>
          <a:p>
            <a:pPr lvl="1"/>
            <a:r>
              <a:rPr lang="en-US" dirty="0" smtClean="0"/>
              <a:t>Large </a:t>
            </a:r>
            <a:r>
              <a:rPr lang="en-US" dirty="0"/>
              <a:t>empire, but </a:t>
            </a:r>
            <a:r>
              <a:rPr lang="en-US" dirty="0" smtClean="0"/>
              <a:t>autocratic system </a:t>
            </a:r>
            <a:r>
              <a:rPr lang="en-US" dirty="0"/>
              <a:t>subjugated most people</a:t>
            </a:r>
          </a:p>
          <a:p>
            <a:pPr lvl="1"/>
            <a:r>
              <a:rPr lang="en-US" dirty="0"/>
              <a:t>Most </a:t>
            </a:r>
            <a:r>
              <a:rPr lang="en-US" dirty="0" smtClean="0"/>
              <a:t>were peasants/serfs</a:t>
            </a:r>
          </a:p>
          <a:p>
            <a:pPr lvl="1"/>
            <a:r>
              <a:rPr lang="en-US" dirty="0" smtClean="0"/>
              <a:t>Stronger inklings of capitalism starting to merge into society</a:t>
            </a:r>
            <a:endParaRPr lang="en-US" dirty="0"/>
          </a:p>
          <a:p>
            <a:r>
              <a:rPr lang="en-US" dirty="0" err="1" smtClean="0"/>
              <a:t>Decemberists</a:t>
            </a:r>
            <a:r>
              <a:rPr lang="en-US" dirty="0" smtClean="0"/>
              <a:t> wanted constitutional monarchy, but Nicholas the First took over from Alexander the First instead of Constantine</a:t>
            </a:r>
          </a:p>
        </p:txBody>
      </p:sp>
    </p:spTree>
    <p:extLst>
      <p:ext uri="{BB962C8B-B14F-4D97-AF65-F5344CB8AC3E}">
        <p14:creationId xmlns:p14="http://schemas.microsoft.com/office/powerpoint/2010/main" val="1910422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Decemberists</a:t>
            </a:r>
            <a:r>
              <a:rPr lang="en-US" dirty="0" smtClean="0"/>
              <a:t> and Nicholas the First</a:t>
            </a:r>
            <a:endParaRPr lang="en-US" dirty="0"/>
          </a:p>
        </p:txBody>
      </p:sp>
      <p:sp>
        <p:nvSpPr>
          <p:cNvPr id="3" name="Content Placeholder 2"/>
          <p:cNvSpPr>
            <a:spLocks noGrp="1"/>
          </p:cNvSpPr>
          <p:nvPr>
            <p:ph idx="1"/>
          </p:nvPr>
        </p:nvSpPr>
        <p:spPr/>
        <p:txBody>
          <a:bodyPr/>
          <a:lstStyle/>
          <a:p>
            <a:pPr marL="228600" lvl="1">
              <a:spcBef>
                <a:spcPts val="1000"/>
              </a:spcBef>
            </a:pPr>
            <a:r>
              <a:rPr lang="en-US" dirty="0" smtClean="0"/>
              <a:t>In 1825, three thousand soldiers protested against Nicholas the First’s assumption of the throne after Constantine removed himself from the line</a:t>
            </a:r>
          </a:p>
          <a:p>
            <a:pPr marL="228600" lvl="1">
              <a:spcBef>
                <a:spcPts val="1000"/>
              </a:spcBef>
            </a:pPr>
            <a:r>
              <a:rPr lang="en-US" dirty="0"/>
              <a:t>Nicholas the First also introduced censorship, public executions; was known to be a very conservative leader (as opposed to his more liberal successor and predecessors</a:t>
            </a:r>
            <a:r>
              <a:rPr lang="en-US" dirty="0" smtClean="0"/>
              <a:t>)</a:t>
            </a:r>
          </a:p>
          <a:p>
            <a:pPr marL="228600" lvl="1">
              <a:spcBef>
                <a:spcPts val="1000"/>
              </a:spcBef>
            </a:pPr>
            <a:r>
              <a:rPr lang="en-US" dirty="0" smtClean="0"/>
              <a:t>Nicholas the first suppressed the </a:t>
            </a:r>
            <a:r>
              <a:rPr lang="en-US" dirty="0" err="1" smtClean="0"/>
              <a:t>Decemberists</a:t>
            </a:r>
            <a:r>
              <a:rPr lang="en-US" dirty="0" smtClean="0"/>
              <a:t>, as he </a:t>
            </a:r>
            <a:r>
              <a:rPr lang="en-US" dirty="0"/>
              <a:t>became paranoid and sent those affiliated with the </a:t>
            </a:r>
            <a:r>
              <a:rPr lang="en-US" dirty="0" err="1"/>
              <a:t>Decemberists</a:t>
            </a:r>
            <a:r>
              <a:rPr lang="en-US" dirty="0"/>
              <a:t> to Siberia</a:t>
            </a:r>
          </a:p>
          <a:p>
            <a:endParaRPr lang="en-US" dirty="0"/>
          </a:p>
        </p:txBody>
      </p:sp>
    </p:spTree>
    <p:extLst>
      <p:ext uri="{BB962C8B-B14F-4D97-AF65-F5344CB8AC3E}">
        <p14:creationId xmlns:p14="http://schemas.microsoft.com/office/powerpoint/2010/main" val="840487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Dostoevsky’s Early Life</a:t>
            </a:r>
            <a:endParaRPr lang="en-US" dirty="0"/>
          </a:p>
        </p:txBody>
      </p:sp>
      <p:sp>
        <p:nvSpPr>
          <p:cNvPr id="3" name="Content Placeholder 2"/>
          <p:cNvSpPr>
            <a:spLocks noGrp="1"/>
          </p:cNvSpPr>
          <p:nvPr>
            <p:ph idx="1"/>
          </p:nvPr>
        </p:nvSpPr>
        <p:spPr>
          <a:xfrm>
            <a:off x="1451579" y="2015732"/>
            <a:ext cx="9603275" cy="3814913"/>
          </a:xfrm>
        </p:spPr>
        <p:txBody>
          <a:bodyPr>
            <a:normAutofit fontScale="92500" lnSpcReduction="20000"/>
          </a:bodyPr>
          <a:lstStyle/>
          <a:p>
            <a:r>
              <a:rPr lang="en-US" dirty="0" smtClean="0"/>
              <a:t>Born in 1821 into a “middle class” / petty bourgeois family </a:t>
            </a:r>
          </a:p>
          <a:p>
            <a:pPr lvl="1"/>
            <a:r>
              <a:rPr lang="en-US" dirty="0"/>
              <a:t>Father was a doctor; D spent summers at the estate on the grounds of the hospital in which his father </a:t>
            </a:r>
            <a:r>
              <a:rPr lang="en-US" dirty="0" smtClean="0"/>
              <a:t>worked</a:t>
            </a:r>
          </a:p>
          <a:p>
            <a:pPr lvl="2"/>
            <a:r>
              <a:rPr lang="en-US" dirty="0" smtClean="0"/>
              <a:t>Some believe the experience of being around the ill allowed young Dostoevsky to witness the suffering he would eventually incorporate into his texts, of which he well-known for his acute understanding.</a:t>
            </a:r>
          </a:p>
          <a:p>
            <a:r>
              <a:rPr lang="en-US" dirty="0" smtClean="0"/>
              <a:t>Was said to have read authors such as Rousseau and Hobbes when he was young</a:t>
            </a:r>
          </a:p>
          <a:p>
            <a:r>
              <a:rPr lang="en-US" dirty="0" smtClean="0"/>
              <a:t>Mother died when D was 15 years old</a:t>
            </a:r>
          </a:p>
          <a:p>
            <a:r>
              <a:rPr lang="en-US" dirty="0" smtClean="0"/>
              <a:t>Father sent D to military engineering school (was supposedly horrible at it)</a:t>
            </a:r>
          </a:p>
          <a:p>
            <a:r>
              <a:rPr lang="en-US" dirty="0" smtClean="0"/>
              <a:t>Father died in 1839, supposedly from a fit but </a:t>
            </a:r>
            <a:r>
              <a:rPr lang="en-US" dirty="0" err="1" smtClean="0"/>
              <a:t>rumoured</a:t>
            </a:r>
            <a:r>
              <a:rPr lang="en-US" dirty="0" smtClean="0"/>
              <a:t> to have been killed by his own serfs</a:t>
            </a:r>
          </a:p>
          <a:p>
            <a:pPr lvl="1"/>
            <a:r>
              <a:rPr lang="en-US" dirty="0" smtClean="0"/>
              <a:t>Either from the news of his father’s death or the </a:t>
            </a:r>
            <a:r>
              <a:rPr lang="en-US" dirty="0" err="1" smtClean="0"/>
              <a:t>rumour</a:t>
            </a:r>
            <a:r>
              <a:rPr lang="en-US" dirty="0" smtClean="0"/>
              <a:t> about the serfs, D had his first epileptic seizure (of many that would plague his later life)</a:t>
            </a:r>
          </a:p>
          <a:p>
            <a:endParaRPr lang="en-US" dirty="0" smtClean="0"/>
          </a:p>
        </p:txBody>
      </p:sp>
    </p:spTree>
    <p:extLst>
      <p:ext uri="{BB962C8B-B14F-4D97-AF65-F5344CB8AC3E}">
        <p14:creationId xmlns:p14="http://schemas.microsoft.com/office/powerpoint/2010/main" val="639497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Dostoevsky’s Literary Career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Started around1830-1840; began with translations but was lured into literature</a:t>
            </a:r>
          </a:p>
          <a:p>
            <a:r>
              <a:rPr lang="en-US" dirty="0" smtClean="0"/>
              <a:t>Contemporaries included Tolstoy and Dickens</a:t>
            </a:r>
          </a:p>
          <a:p>
            <a:r>
              <a:rPr lang="en-US" dirty="0" smtClean="0"/>
              <a:t>First novel published was </a:t>
            </a:r>
            <a:r>
              <a:rPr lang="en-US" i="1" dirty="0" smtClean="0"/>
              <a:t>Poor Folk</a:t>
            </a:r>
            <a:r>
              <a:rPr lang="en-US" dirty="0" smtClean="0"/>
              <a:t>, which was a great success within Russia</a:t>
            </a:r>
          </a:p>
          <a:p>
            <a:pPr lvl="1"/>
            <a:r>
              <a:rPr lang="en-US" dirty="0" smtClean="0"/>
              <a:t>A letter novel published </a:t>
            </a:r>
            <a:r>
              <a:rPr lang="en-US" dirty="0"/>
              <a:t>within the genre of critical realism, a genre that illustrated social issues and concerns relevant to the average citizen at the </a:t>
            </a:r>
            <a:r>
              <a:rPr lang="en-US" dirty="0" smtClean="0"/>
              <a:t>time (i.e. exposing need for wealth in St. Petersburg)</a:t>
            </a:r>
          </a:p>
          <a:p>
            <a:pPr lvl="1"/>
            <a:r>
              <a:rPr lang="en-US" dirty="0" smtClean="0"/>
              <a:t>Critical realism hadn’t </a:t>
            </a:r>
            <a:r>
              <a:rPr lang="en-US" dirty="0"/>
              <a:t>yet made its way to Russia (was popularized in Britain by writers such as Charles Dickens</a:t>
            </a:r>
            <a:r>
              <a:rPr lang="en-US" dirty="0" smtClean="0"/>
              <a:t>)</a:t>
            </a:r>
          </a:p>
          <a:p>
            <a:r>
              <a:rPr lang="en-US" dirty="0" smtClean="0"/>
              <a:t>Became interested in French Socialist Utopian philosophy in the ‘40s due to his intermingling and investment of time into The </a:t>
            </a:r>
            <a:r>
              <a:rPr lang="en-US" dirty="0" err="1" smtClean="0"/>
              <a:t>Petrashevsky</a:t>
            </a:r>
            <a:r>
              <a:rPr lang="en-US" dirty="0" smtClean="0"/>
              <a:t> Circle</a:t>
            </a:r>
          </a:p>
        </p:txBody>
      </p:sp>
    </p:spTree>
    <p:extLst>
      <p:ext uri="{BB962C8B-B14F-4D97-AF65-F5344CB8AC3E}">
        <p14:creationId xmlns:p14="http://schemas.microsoft.com/office/powerpoint/2010/main" val="1596632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petrashevsky</a:t>
            </a:r>
            <a:r>
              <a:rPr lang="en-US" dirty="0" smtClean="0"/>
              <a:t> Circle</a:t>
            </a:r>
            <a:endParaRPr lang="en-US" dirty="0"/>
          </a:p>
        </p:txBody>
      </p:sp>
      <p:sp>
        <p:nvSpPr>
          <p:cNvPr id="3" name="Content Placeholder 2"/>
          <p:cNvSpPr>
            <a:spLocks noGrp="1"/>
          </p:cNvSpPr>
          <p:nvPr>
            <p:ph idx="1"/>
          </p:nvPr>
        </p:nvSpPr>
        <p:spPr/>
        <p:txBody>
          <a:bodyPr>
            <a:normAutofit lnSpcReduction="10000"/>
          </a:bodyPr>
          <a:lstStyle/>
          <a:p>
            <a:r>
              <a:rPr lang="en-US" dirty="0" smtClean="0"/>
              <a:t>A group of young literary figures that gathered together to discuss French socialism </a:t>
            </a:r>
          </a:p>
          <a:p>
            <a:pPr lvl="1"/>
            <a:r>
              <a:rPr lang="en-US" dirty="0" smtClean="0"/>
              <a:t>Some focused on the utopian ideas of Charles Fourier, but most of them were really just against the autocratic/tsarist system </a:t>
            </a:r>
          </a:p>
          <a:p>
            <a:r>
              <a:rPr lang="en-US" dirty="0" smtClean="0"/>
              <a:t>Some members had a printing press, began to circulate banned texts</a:t>
            </a:r>
          </a:p>
          <a:p>
            <a:r>
              <a:rPr lang="en-US" dirty="0" smtClean="0"/>
              <a:t>In 1849, the group is caught and arrested; sentenced to death</a:t>
            </a:r>
          </a:p>
          <a:p>
            <a:pPr lvl="1"/>
            <a:r>
              <a:rPr lang="en-US" dirty="0" smtClean="0"/>
              <a:t>Nicholas the First’s paranoia led him to fear revolutionary circles, such as the </a:t>
            </a:r>
            <a:r>
              <a:rPr lang="en-US" dirty="0" err="1" smtClean="0"/>
              <a:t>Petrashevsky</a:t>
            </a:r>
            <a:r>
              <a:rPr lang="en-US" dirty="0" smtClean="0"/>
              <a:t> circle</a:t>
            </a:r>
          </a:p>
          <a:p>
            <a:pPr lvl="1"/>
            <a:r>
              <a:rPr lang="en-US" dirty="0" smtClean="0"/>
              <a:t>Death sentence was actually a mock trial – Dostoevsky thought it was real</a:t>
            </a:r>
          </a:p>
          <a:p>
            <a:pPr lvl="1"/>
            <a:r>
              <a:rPr lang="en-US" dirty="0" smtClean="0"/>
              <a:t>Was instead sent to Siberia for 10 years of hard </a:t>
            </a:r>
            <a:r>
              <a:rPr lang="en-US" dirty="0" err="1" smtClean="0"/>
              <a:t>labour</a:t>
            </a:r>
            <a:endParaRPr lang="en-US" dirty="0"/>
          </a:p>
        </p:txBody>
      </p:sp>
    </p:spTree>
    <p:extLst>
      <p:ext uri="{BB962C8B-B14F-4D97-AF65-F5344CB8AC3E}">
        <p14:creationId xmlns:p14="http://schemas.microsoft.com/office/powerpoint/2010/main" val="1565498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13173</TotalTime>
  <Words>4216</Words>
  <Application>Microsoft Macintosh PowerPoint</Application>
  <PresentationFormat>Widescreen</PresentationFormat>
  <Paragraphs>315</Paragraphs>
  <Slides>45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Calibri</vt:lpstr>
      <vt:lpstr>Gill Sans MT</vt:lpstr>
      <vt:lpstr>Arial</vt:lpstr>
      <vt:lpstr>Gallery</vt:lpstr>
      <vt:lpstr>Golyadkin’s Search for Meaning</vt:lpstr>
      <vt:lpstr>Structure of Presentation</vt:lpstr>
      <vt:lpstr>Introduction</vt:lpstr>
      <vt:lpstr>Part One: Historical Background and Literary Overview</vt:lpstr>
      <vt:lpstr>Contemporary Russia</vt:lpstr>
      <vt:lpstr>The Decemberists and Nicholas the First</vt:lpstr>
      <vt:lpstr>Dostoevsky’s Early Life</vt:lpstr>
      <vt:lpstr>Dostoevsky’s Literary Career</vt:lpstr>
      <vt:lpstr>The petrashevsky Circle</vt:lpstr>
      <vt:lpstr>Petrashevsky Mock Death Sentence in St. Petersburg (1849)</vt:lpstr>
      <vt:lpstr>Siberia and onwards</vt:lpstr>
      <vt:lpstr>Dostoevsky’s Funeral</vt:lpstr>
      <vt:lpstr>Literary Overview</vt:lpstr>
      <vt:lpstr>The Double</vt:lpstr>
      <vt:lpstr>Discussion</vt:lpstr>
      <vt:lpstr>Part Two: Literary Analysis</vt:lpstr>
      <vt:lpstr>Puns and tropes</vt:lpstr>
      <vt:lpstr>Locations</vt:lpstr>
      <vt:lpstr>Form </vt:lpstr>
      <vt:lpstr>Form (cont.)</vt:lpstr>
      <vt:lpstr>Technique (vs. Form) – Doubling </vt:lpstr>
      <vt:lpstr>Technique – Doubling </vt:lpstr>
      <vt:lpstr>Technique – Doubling (in other texts)</vt:lpstr>
      <vt:lpstr>Techniques – Narration</vt:lpstr>
      <vt:lpstr>Techniques – Narration (cont.)</vt:lpstr>
      <vt:lpstr>Techniques – Polyphony </vt:lpstr>
      <vt:lpstr>Techniques – Polyphony </vt:lpstr>
      <vt:lpstr>Techniques – Polyphony (via lunacharsky) </vt:lpstr>
      <vt:lpstr>Techniques – Polyphony (via lunacharsky; cont.) </vt:lpstr>
      <vt:lpstr>Techniques – Polyphony (via lunacharsky; Cont.) </vt:lpstr>
      <vt:lpstr>Techniques – Polyphony (via lunacharsky; cont.) </vt:lpstr>
      <vt:lpstr>Techniques – Polyphony (via lunacharsky; CONT.) </vt:lpstr>
      <vt:lpstr>Techniques – Polyphony and Dialogism</vt:lpstr>
      <vt:lpstr>Techniques – Polyphony and Dialogism (cONT.)</vt:lpstr>
      <vt:lpstr>Techniques – Split Consciousness (via lunacharsky) </vt:lpstr>
      <vt:lpstr>Technique vs. Meaning</vt:lpstr>
      <vt:lpstr>Technique vs. Meaning (cont.)</vt:lpstr>
      <vt:lpstr>Technique vs. Meaning (cont.)</vt:lpstr>
      <vt:lpstr>PART THREE: TIES TO EXISTENTIALISM</vt:lpstr>
      <vt:lpstr>The Self</vt:lpstr>
      <vt:lpstr>The other</vt:lpstr>
      <vt:lpstr>Recognition</vt:lpstr>
      <vt:lpstr>(Social) Anxiety</vt:lpstr>
      <vt:lpstr>Meaning</vt:lpstr>
      <vt:lpstr>Meaning (cont.)</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Golyadkin’s Search for Meaning</dc:title>
  <dc:creator>M Teo</dc:creator>
  <cp:lastModifiedBy>M Teo</cp:lastModifiedBy>
  <cp:revision>71</cp:revision>
  <dcterms:created xsi:type="dcterms:W3CDTF">2018-01-15T21:41:07Z</dcterms:created>
  <dcterms:modified xsi:type="dcterms:W3CDTF">2018-01-25T01:14:50Z</dcterms:modified>
</cp:coreProperties>
</file>