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roxima Nova"/>
      <p:regular r:id="rId23"/>
      <p:bold r:id="rId24"/>
      <p:italic r:id="rId25"/>
      <p:boldItalic r:id="rId26"/>
    </p:embeddedFont>
    <p:embeddedFont>
      <p:font typeface="Pacifico"/>
      <p:regular r:id="rId27"/>
    </p:embeddedFont>
    <p:embeddedFont>
      <p:font typeface="Alfa Slab One"/>
      <p:regular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AlfaSlabOne-regular.fntdata"/><Relationship Id="rId27" Type="http://schemas.openxmlformats.org/officeDocument/2006/relationships/font" Target="fonts/Pacific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Themes include “the other” and “responsibility”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Existentialism is sometimes a bit gloomy, when freedom can be an elation rather than gloom laden.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Existentialism is sometimes a bit gloomy, when freedom can be an elation rather than gloom laden.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nSpc>
                <a:spcPct val="115000"/>
              </a:lnSpc>
              <a:spcBef>
                <a:spcPts val="0"/>
              </a:spcBef>
              <a:spcAft>
                <a:spcPts val="0"/>
              </a:spcAft>
              <a:buClr>
                <a:srgbClr val="351C75"/>
              </a:buClr>
              <a:buSzPts val="1200"/>
              <a:buFont typeface="Proxima Nova"/>
              <a:buChar char="-"/>
            </a:pPr>
            <a:r>
              <a:rPr lang="en" sz="1200">
                <a:solidFill>
                  <a:srgbClr val="351C75"/>
                </a:solidFill>
                <a:latin typeface="Proxima Nova"/>
                <a:ea typeface="Proxima Nova"/>
                <a:cs typeface="Proxima Nova"/>
                <a:sym typeface="Proxima Nova"/>
              </a:rPr>
              <a:t>“Freedom makes itself a lack; and it is because the latter makes itself a lack that value appears.” (EoA 14)</a:t>
            </a:r>
            <a:endParaRPr sz="1200">
              <a:solidFill>
                <a:srgbClr val="351C75"/>
              </a:solidFill>
              <a:latin typeface="Proxima Nova"/>
              <a:ea typeface="Proxima Nova"/>
              <a:cs typeface="Proxima Nova"/>
              <a:sym typeface="Proxima Nova"/>
            </a:endParaRPr>
          </a:p>
          <a:p>
            <a:pPr indent="-304800" lvl="1" marL="914400" rtl="0">
              <a:lnSpc>
                <a:spcPct val="115000"/>
              </a:lnSpc>
              <a:spcBef>
                <a:spcPts val="0"/>
              </a:spcBef>
              <a:spcAft>
                <a:spcPts val="0"/>
              </a:spcAft>
              <a:buClr>
                <a:srgbClr val="351C75"/>
              </a:buClr>
              <a:buSzPts val="1200"/>
              <a:buFont typeface="Proxima Nova"/>
              <a:buChar char="-"/>
            </a:pPr>
            <a:r>
              <a:rPr lang="en" sz="1200">
                <a:solidFill>
                  <a:srgbClr val="351C75"/>
                </a:solidFill>
                <a:latin typeface="Proxima Nova"/>
                <a:ea typeface="Proxima Nova"/>
                <a:cs typeface="Proxima Nova"/>
                <a:sym typeface="Proxima Nova"/>
              </a:rPr>
              <a:t>Causes being-for-itself, rather than being-in-itself</a:t>
            </a:r>
            <a:endParaRPr sz="1200">
              <a:solidFill>
                <a:srgbClr val="351C75"/>
              </a:solidFill>
              <a:latin typeface="Proxima Nova"/>
              <a:ea typeface="Proxima Nova"/>
              <a:cs typeface="Proxima Nova"/>
              <a:sym typeface="Proxima No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 phenomenological starting point for looking at our lives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3 parts of the reading. Recognition, loss of recognition, reasserting it.. Destruction of the other.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They would always live in different rooms, even if in the same buildings</a:t>
            </a:r>
            <a:br>
              <a:rPr lang="en"/>
            </a:br>
            <a:br>
              <a:rPr lang="en"/>
            </a:br>
            <a:r>
              <a:rPr lang="en"/>
              <a:t>- Beauvoir intensely edited Nausea </a:t>
            </a:r>
            <a:endParaRPr/>
          </a:p>
          <a:p>
            <a:pPr indent="0" lvl="0" marL="0" rtl="0">
              <a:spcBef>
                <a:spcPts val="0"/>
              </a:spcBef>
              <a:spcAft>
                <a:spcPts val="0"/>
              </a:spcAft>
              <a:buNone/>
            </a:pPr>
            <a:r>
              <a:rPr lang="en"/>
              <a:t>- Nausea and She Came To Stay are a pair….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She correctly identified that </a:t>
            </a:r>
            <a:r>
              <a:rPr i="1" lang="en"/>
              <a:t>in A Long March</a:t>
            </a:r>
            <a:r>
              <a:rPr lang="en"/>
              <a:t> China would always do what its people wanted… Tiananmen Square </a:t>
            </a:r>
            <a:endParaRPr/>
          </a:p>
          <a:p>
            <a:pPr indent="-298450" lvl="0" marL="457200" rtl="0">
              <a:spcBef>
                <a:spcPts val="0"/>
              </a:spcBef>
              <a:spcAft>
                <a:spcPts val="0"/>
              </a:spcAft>
              <a:buSzPts val="11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nSpc>
                <a:spcPct val="115000"/>
              </a:lnSpc>
              <a:spcBef>
                <a:spcPts val="0"/>
              </a:spcBef>
              <a:spcAft>
                <a:spcPts val="0"/>
              </a:spcAft>
              <a:buClr>
                <a:srgbClr val="351C75"/>
              </a:buClr>
              <a:buSzPts val="1400"/>
              <a:buFont typeface="Proxima Nova"/>
              <a:buChar char="-"/>
            </a:pPr>
            <a:r>
              <a:rPr lang="en" sz="1400">
                <a:solidFill>
                  <a:srgbClr val="351C75"/>
                </a:solidFill>
                <a:latin typeface="Proxima Nova"/>
                <a:ea typeface="Proxima Nova"/>
                <a:cs typeface="Proxima Nova"/>
                <a:sym typeface="Proxima Nova"/>
              </a:rPr>
              <a:t>Looking to move on and take control of their actions in the wake of the war</a:t>
            </a:r>
            <a:endParaRPr sz="1400">
              <a:solidFill>
                <a:srgbClr val="351C75"/>
              </a:solidFill>
              <a:latin typeface="Proxima Nova"/>
              <a:ea typeface="Proxima Nova"/>
              <a:cs typeface="Proxima Nova"/>
              <a:sym typeface="Proxima Nova"/>
            </a:endParaRPr>
          </a:p>
          <a:p>
            <a:pPr indent="-317500" lvl="0" marL="457200" rtl="0">
              <a:lnSpc>
                <a:spcPct val="115000"/>
              </a:lnSpc>
              <a:spcBef>
                <a:spcPts val="0"/>
              </a:spcBef>
              <a:spcAft>
                <a:spcPts val="0"/>
              </a:spcAft>
              <a:buClr>
                <a:srgbClr val="351C75"/>
              </a:buClr>
              <a:buSzPts val="1400"/>
              <a:buFont typeface="Proxima Nova"/>
              <a:buChar char="-"/>
            </a:pPr>
            <a:r>
              <a:rPr lang="en" sz="1400">
                <a:solidFill>
                  <a:srgbClr val="351C75"/>
                </a:solidFill>
                <a:latin typeface="Proxima Nova"/>
                <a:ea typeface="Proxima Nova"/>
                <a:cs typeface="Proxima Nova"/>
                <a:sym typeface="Proxima Nova"/>
              </a:rPr>
              <a:t>Sartre putting his wood rashions in the fire at the cafe during the war, they were hungry and poor during and after the war</a:t>
            </a:r>
            <a:endParaRPr sz="1400">
              <a:solidFill>
                <a:srgbClr val="351C75"/>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t>The constant interplay of self-other, and power, leads to ambiguous act at the end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Shape 11"/>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52675" y="609650"/>
            <a:ext cx="8520600" cy="1957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600">
                <a:latin typeface="Pacifico"/>
                <a:ea typeface="Pacifico"/>
                <a:cs typeface="Pacifico"/>
                <a:sym typeface="Pacifico"/>
              </a:rPr>
              <a:t>Simone de Beauvoir and the </a:t>
            </a:r>
            <a:br>
              <a:rPr lang="en" sz="3600">
                <a:latin typeface="Pacifico"/>
                <a:ea typeface="Pacifico"/>
                <a:cs typeface="Pacifico"/>
                <a:sym typeface="Pacifico"/>
              </a:rPr>
            </a:br>
            <a:r>
              <a:rPr lang="en" sz="3600">
                <a:latin typeface="Pacifico"/>
                <a:ea typeface="Pacifico"/>
                <a:cs typeface="Pacifico"/>
                <a:sym typeface="Pacifico"/>
              </a:rPr>
              <a:t>Ethics of Characters</a:t>
            </a:r>
            <a:endParaRPr sz="3600">
              <a:latin typeface="Pacifico"/>
              <a:ea typeface="Pacifico"/>
              <a:cs typeface="Pacifico"/>
              <a:sym typeface="Pacifico"/>
            </a:endParaRPr>
          </a:p>
        </p:txBody>
      </p:sp>
      <p:sp>
        <p:nvSpPr>
          <p:cNvPr id="57" name="Shape 57"/>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solidFill>
                  <a:schemeClr val="accent3"/>
                </a:solidFill>
                <a:latin typeface="Pacifico"/>
                <a:ea typeface="Pacifico"/>
                <a:cs typeface="Pacifico"/>
                <a:sym typeface="Pacifico"/>
              </a:rPr>
              <a:t>Etienne Lombard - February 28th, 2018</a:t>
            </a:r>
            <a:endParaRPr sz="1800">
              <a:solidFill>
                <a:schemeClr val="accent3"/>
              </a:solidFill>
              <a:latin typeface="Pacifico"/>
              <a:ea typeface="Pacifico"/>
              <a:cs typeface="Pacifico"/>
              <a:sym typeface="Pacifico"/>
            </a:endParaRPr>
          </a:p>
        </p:txBody>
      </p:sp>
      <p:cxnSp>
        <p:nvCxnSpPr>
          <p:cNvPr id="58" name="Shape 58"/>
          <p:cNvCxnSpPr/>
          <p:nvPr/>
        </p:nvCxnSpPr>
        <p:spPr>
          <a:xfrm>
            <a:off x="4214525" y="2752775"/>
            <a:ext cx="751500" cy="0"/>
          </a:xfrm>
          <a:prstGeom prst="straightConnector1">
            <a:avLst/>
          </a:prstGeom>
          <a:noFill/>
          <a:ln cap="flat" cmpd="sng" w="114300">
            <a:solidFill>
              <a:srgbClr val="674EA7"/>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p:nvPr/>
        </p:nvSpPr>
        <p:spPr>
          <a:xfrm>
            <a:off x="5211800" y="1340300"/>
            <a:ext cx="1919400" cy="1946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
              <a:t>God</a:t>
            </a:r>
            <a:endParaRPr/>
          </a:p>
        </p:txBody>
      </p:sp>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16" name="Shape 116"/>
          <p:cNvSpPr txBox="1"/>
          <p:nvPr>
            <p:ph idx="1" type="body"/>
          </p:nvPr>
        </p:nvSpPr>
        <p:spPr>
          <a:xfrm>
            <a:off x="311700" y="1227625"/>
            <a:ext cx="4998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351C75"/>
              </a:buClr>
              <a:buSzPts val="1800"/>
              <a:buChar char="-"/>
            </a:pPr>
            <a:r>
              <a:rPr lang="en">
                <a:solidFill>
                  <a:srgbClr val="351C75"/>
                </a:solidFill>
              </a:rPr>
              <a:t>Sartre</a:t>
            </a:r>
            <a:endParaRPr>
              <a:solidFill>
                <a:srgbClr val="351C75"/>
              </a:solidFill>
            </a:endParaRPr>
          </a:p>
          <a:p>
            <a:pPr indent="-304800" lvl="0" marL="457200" marR="0" rtl="0" algn="l">
              <a:lnSpc>
                <a:spcPct val="115000"/>
              </a:lnSpc>
              <a:spcBef>
                <a:spcPts val="0"/>
              </a:spcBef>
              <a:spcAft>
                <a:spcPts val="0"/>
              </a:spcAft>
              <a:buClr>
                <a:srgbClr val="351C75"/>
              </a:buClr>
              <a:buSzPts val="1200"/>
              <a:buChar char="-"/>
            </a:pPr>
            <a:r>
              <a:rPr b="1" lang="en" sz="1200">
                <a:solidFill>
                  <a:srgbClr val="351C75"/>
                </a:solidFill>
              </a:rPr>
              <a:t>(Nothingness) </a:t>
            </a:r>
            <a:r>
              <a:rPr lang="en" sz="1200">
                <a:solidFill>
                  <a:srgbClr val="351C75"/>
                </a:solidFill>
              </a:rPr>
              <a:t> The anguish that suddenly came over her was so violent that she wanted to scream. It was as if the world had suddenly become void; there was nothing more to fear, nor was there anything to love. There was absolutely Nothing. She was going to meet Pierre, they would exchange meaningless phrases and then they would part. If pierre’s and Xaviere’s friendship was no more that an unsubstantial mirage, then equally francoise’s and Pierre’s love did not exist. There was nothing but an infinite accumulation of meaningless moments, nothing but a chaotic seething of flesh and thought whose termination was death. (126)</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More practical-theoretical nothingness….</a:t>
            </a: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Culture</a:t>
            </a: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Language</a:t>
            </a: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Do we understand?</a:t>
            </a:r>
            <a:endParaRPr sz="1200">
              <a:solidFill>
                <a:srgbClr val="351C75"/>
              </a:solidFill>
            </a:endParaRPr>
          </a:p>
        </p:txBody>
      </p:sp>
      <p:sp>
        <p:nvSpPr>
          <p:cNvPr id="117" name="Shape 117"/>
          <p:cNvSpPr/>
          <p:nvPr/>
        </p:nvSpPr>
        <p:spPr>
          <a:xfrm>
            <a:off x="5756007" y="1878898"/>
            <a:ext cx="778500" cy="7737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t>Self</a:t>
            </a:r>
            <a:endParaRPr/>
          </a:p>
        </p:txBody>
      </p:sp>
      <p:sp>
        <p:nvSpPr>
          <p:cNvPr id="118" name="Shape 118"/>
          <p:cNvSpPr/>
          <p:nvPr/>
        </p:nvSpPr>
        <p:spPr>
          <a:xfrm>
            <a:off x="7685189" y="2001572"/>
            <a:ext cx="778500" cy="7737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
              <a:t>Self</a:t>
            </a:r>
            <a:endParaRPr/>
          </a:p>
        </p:txBody>
      </p:sp>
      <p:cxnSp>
        <p:nvCxnSpPr>
          <p:cNvPr id="119" name="Shape 119"/>
          <p:cNvCxnSpPr/>
          <p:nvPr/>
        </p:nvCxnSpPr>
        <p:spPr>
          <a:xfrm rot="10800000">
            <a:off x="5557444" y="1635605"/>
            <a:ext cx="236400" cy="276900"/>
          </a:xfrm>
          <a:prstGeom prst="straightConnector1">
            <a:avLst/>
          </a:prstGeom>
          <a:noFill/>
          <a:ln cap="flat" cmpd="sng" w="19050">
            <a:solidFill>
              <a:srgbClr val="000000"/>
            </a:solidFill>
            <a:prstDash val="solid"/>
            <a:round/>
            <a:headEnd len="med" w="med" type="none"/>
            <a:tailEnd len="med" w="med" type="triangle"/>
          </a:ln>
        </p:spPr>
      </p:cxnSp>
      <p:cxnSp>
        <p:nvCxnSpPr>
          <p:cNvPr id="120" name="Shape 120"/>
          <p:cNvCxnSpPr/>
          <p:nvPr/>
        </p:nvCxnSpPr>
        <p:spPr>
          <a:xfrm>
            <a:off x="5272075" y="2265000"/>
            <a:ext cx="393300" cy="1800"/>
          </a:xfrm>
          <a:prstGeom prst="straightConnector1">
            <a:avLst/>
          </a:prstGeom>
          <a:noFill/>
          <a:ln cap="flat" cmpd="sng" w="19050">
            <a:solidFill>
              <a:srgbClr val="000000"/>
            </a:solidFill>
            <a:prstDash val="solid"/>
            <a:round/>
            <a:headEnd len="med" w="med" type="none"/>
            <a:tailEnd len="med" w="med" type="triangle"/>
          </a:ln>
        </p:spPr>
      </p:cxnSp>
      <p:cxnSp>
        <p:nvCxnSpPr>
          <p:cNvPr id="121" name="Shape 121"/>
          <p:cNvCxnSpPr/>
          <p:nvPr/>
        </p:nvCxnSpPr>
        <p:spPr>
          <a:xfrm>
            <a:off x="6140718" y="1424841"/>
            <a:ext cx="9300" cy="337200"/>
          </a:xfrm>
          <a:prstGeom prst="straightConnector1">
            <a:avLst/>
          </a:prstGeom>
          <a:noFill/>
          <a:ln cap="flat" cmpd="sng" w="19050">
            <a:solidFill>
              <a:srgbClr val="000000"/>
            </a:solidFill>
            <a:prstDash val="solid"/>
            <a:round/>
            <a:headEnd len="med" w="med" type="none"/>
            <a:tailEnd len="med" w="med" type="triangle"/>
          </a:ln>
        </p:spPr>
      </p:cxnSp>
      <p:cxnSp>
        <p:nvCxnSpPr>
          <p:cNvPr id="122" name="Shape 122"/>
          <p:cNvCxnSpPr/>
          <p:nvPr/>
        </p:nvCxnSpPr>
        <p:spPr>
          <a:xfrm rot="10800000">
            <a:off x="6150315" y="2775656"/>
            <a:ext cx="9600" cy="380100"/>
          </a:xfrm>
          <a:prstGeom prst="straightConnector1">
            <a:avLst/>
          </a:prstGeom>
          <a:noFill/>
          <a:ln cap="flat" cmpd="sng" w="19050">
            <a:solidFill>
              <a:srgbClr val="000000"/>
            </a:solidFill>
            <a:prstDash val="solid"/>
            <a:round/>
            <a:headEnd len="med" w="med" type="none"/>
            <a:tailEnd len="med" w="med" type="triangle"/>
          </a:ln>
        </p:spPr>
      </p:cxnSp>
      <p:cxnSp>
        <p:nvCxnSpPr>
          <p:cNvPr id="123" name="Shape 123"/>
          <p:cNvCxnSpPr/>
          <p:nvPr/>
        </p:nvCxnSpPr>
        <p:spPr>
          <a:xfrm rot="10800000">
            <a:off x="6633472" y="2291954"/>
            <a:ext cx="346800" cy="4500"/>
          </a:xfrm>
          <a:prstGeom prst="straightConnector1">
            <a:avLst/>
          </a:prstGeom>
          <a:noFill/>
          <a:ln cap="flat" cmpd="sng" w="19050">
            <a:solidFill>
              <a:srgbClr val="000000"/>
            </a:solidFill>
            <a:prstDash val="solid"/>
            <a:round/>
            <a:headEnd len="med" w="med" type="none"/>
            <a:tailEnd len="med" w="med" type="triangle"/>
          </a:ln>
        </p:spPr>
      </p:cxnSp>
      <p:cxnSp>
        <p:nvCxnSpPr>
          <p:cNvPr id="124" name="Shape 124"/>
          <p:cNvCxnSpPr/>
          <p:nvPr/>
        </p:nvCxnSpPr>
        <p:spPr>
          <a:xfrm>
            <a:off x="6487918" y="2686658"/>
            <a:ext cx="281400" cy="210900"/>
          </a:xfrm>
          <a:prstGeom prst="straightConnector1">
            <a:avLst/>
          </a:prstGeom>
          <a:noFill/>
          <a:ln cap="flat" cmpd="sng" w="19050">
            <a:solidFill>
              <a:srgbClr val="000000"/>
            </a:solidFill>
            <a:prstDash val="solid"/>
            <a:round/>
            <a:headEnd len="med" w="med" type="none"/>
            <a:tailEnd len="med" w="med" type="triangle"/>
          </a:ln>
        </p:spPr>
      </p:cxnSp>
      <p:cxnSp>
        <p:nvCxnSpPr>
          <p:cNvPr id="125" name="Shape 125"/>
          <p:cNvCxnSpPr/>
          <p:nvPr/>
        </p:nvCxnSpPr>
        <p:spPr>
          <a:xfrm flipH="1" rot="10800000">
            <a:off x="6534697" y="1715398"/>
            <a:ext cx="256200" cy="197100"/>
          </a:xfrm>
          <a:prstGeom prst="straightConnector1">
            <a:avLst/>
          </a:prstGeom>
          <a:noFill/>
          <a:ln cap="flat" cmpd="sng" w="19050">
            <a:solidFill>
              <a:srgbClr val="000000"/>
            </a:solidFill>
            <a:prstDash val="solid"/>
            <a:round/>
            <a:headEnd len="med" w="med" type="none"/>
            <a:tailEnd len="med" w="med" type="triangle"/>
          </a:ln>
        </p:spPr>
      </p:cxnSp>
      <p:cxnSp>
        <p:nvCxnSpPr>
          <p:cNvPr id="126" name="Shape 126"/>
          <p:cNvCxnSpPr/>
          <p:nvPr/>
        </p:nvCxnSpPr>
        <p:spPr>
          <a:xfrm flipH="1" rot="10800000">
            <a:off x="8463879" y="1841957"/>
            <a:ext cx="270000" cy="233700"/>
          </a:xfrm>
          <a:prstGeom prst="straightConnector1">
            <a:avLst/>
          </a:prstGeom>
          <a:noFill/>
          <a:ln cap="flat" cmpd="sng" w="19050">
            <a:solidFill>
              <a:srgbClr val="000000"/>
            </a:solidFill>
            <a:prstDash val="solid"/>
            <a:round/>
            <a:headEnd len="med" w="med" type="none"/>
            <a:tailEnd len="med" w="med" type="triangle"/>
          </a:ln>
        </p:spPr>
      </p:cxnSp>
      <p:cxnSp>
        <p:nvCxnSpPr>
          <p:cNvPr id="127" name="Shape 127"/>
          <p:cNvCxnSpPr/>
          <p:nvPr/>
        </p:nvCxnSpPr>
        <p:spPr>
          <a:xfrm rot="10800000">
            <a:off x="7457625" y="1809264"/>
            <a:ext cx="266100" cy="266400"/>
          </a:xfrm>
          <a:prstGeom prst="straightConnector1">
            <a:avLst/>
          </a:prstGeom>
          <a:noFill/>
          <a:ln cap="flat" cmpd="sng" w="19050">
            <a:solidFill>
              <a:srgbClr val="000000"/>
            </a:solidFill>
            <a:prstDash val="solid"/>
            <a:round/>
            <a:headEnd len="med" w="med" type="none"/>
            <a:tailEnd len="med" w="med" type="triangle"/>
          </a:ln>
        </p:spPr>
      </p:cxnSp>
      <p:cxnSp>
        <p:nvCxnSpPr>
          <p:cNvPr id="128" name="Shape 128"/>
          <p:cNvCxnSpPr/>
          <p:nvPr/>
        </p:nvCxnSpPr>
        <p:spPr>
          <a:xfrm>
            <a:off x="8463879" y="2775629"/>
            <a:ext cx="281400" cy="210900"/>
          </a:xfrm>
          <a:prstGeom prst="straightConnector1">
            <a:avLst/>
          </a:prstGeom>
          <a:noFill/>
          <a:ln cap="flat" cmpd="sng" w="19050">
            <a:solidFill>
              <a:srgbClr val="000000"/>
            </a:solidFill>
            <a:prstDash val="solid"/>
            <a:round/>
            <a:headEnd len="med" w="med" type="none"/>
            <a:tailEnd len="med" w="med" type="triangle"/>
          </a:ln>
        </p:spPr>
      </p:cxnSp>
      <p:cxnSp>
        <p:nvCxnSpPr>
          <p:cNvPr id="129" name="Shape 129"/>
          <p:cNvCxnSpPr/>
          <p:nvPr/>
        </p:nvCxnSpPr>
        <p:spPr>
          <a:xfrm>
            <a:off x="8083673" y="2897840"/>
            <a:ext cx="6900" cy="332700"/>
          </a:xfrm>
          <a:prstGeom prst="straightConnector1">
            <a:avLst/>
          </a:prstGeom>
          <a:noFill/>
          <a:ln cap="flat" cmpd="sng" w="19050">
            <a:solidFill>
              <a:srgbClr val="000000"/>
            </a:solidFill>
            <a:prstDash val="solid"/>
            <a:round/>
            <a:headEnd len="med" w="med" type="none"/>
            <a:tailEnd len="med" w="med" type="triangle"/>
          </a:ln>
        </p:spPr>
      </p:cxnSp>
      <p:cxnSp>
        <p:nvCxnSpPr>
          <p:cNvPr id="130" name="Shape 130"/>
          <p:cNvCxnSpPr/>
          <p:nvPr/>
        </p:nvCxnSpPr>
        <p:spPr>
          <a:xfrm flipH="1">
            <a:off x="7392187" y="2775784"/>
            <a:ext cx="281400" cy="253500"/>
          </a:xfrm>
          <a:prstGeom prst="straightConnector1">
            <a:avLst/>
          </a:prstGeom>
          <a:noFill/>
          <a:ln cap="flat" cmpd="sng" w="19050">
            <a:solidFill>
              <a:srgbClr val="000000"/>
            </a:solidFill>
            <a:prstDash val="solid"/>
            <a:round/>
            <a:headEnd len="med" w="med" type="none"/>
            <a:tailEnd len="med" w="med" type="triangle"/>
          </a:ln>
        </p:spPr>
      </p:cxnSp>
      <p:cxnSp>
        <p:nvCxnSpPr>
          <p:cNvPr id="131" name="Shape 131"/>
          <p:cNvCxnSpPr/>
          <p:nvPr/>
        </p:nvCxnSpPr>
        <p:spPr>
          <a:xfrm rot="10800000">
            <a:off x="8085888" y="1635900"/>
            <a:ext cx="2400" cy="300000"/>
          </a:xfrm>
          <a:prstGeom prst="straightConnector1">
            <a:avLst/>
          </a:prstGeom>
          <a:noFill/>
          <a:ln cap="flat" cmpd="sng" w="19050">
            <a:solidFill>
              <a:srgbClr val="000000"/>
            </a:solidFill>
            <a:prstDash val="solid"/>
            <a:round/>
            <a:headEnd len="med" w="med" type="none"/>
            <a:tailEnd len="med" w="med" type="triangle"/>
          </a:ln>
        </p:spPr>
      </p:cxnSp>
      <p:sp>
        <p:nvSpPr>
          <p:cNvPr id="132" name="Shape 132"/>
          <p:cNvSpPr txBox="1"/>
          <p:nvPr/>
        </p:nvSpPr>
        <p:spPr>
          <a:xfrm>
            <a:off x="7620575" y="1283713"/>
            <a:ext cx="11133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Nothing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38" name="Shape 138"/>
          <p:cNvSpPr txBox="1"/>
          <p:nvPr>
            <p:ph idx="1" type="body"/>
          </p:nvPr>
        </p:nvSpPr>
        <p:spPr>
          <a:xfrm>
            <a:off x="311700" y="1254950"/>
            <a:ext cx="79125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351C75"/>
              </a:buClr>
              <a:buSzPts val="1800"/>
              <a:buChar char="-"/>
            </a:pPr>
            <a:r>
              <a:rPr lang="en">
                <a:solidFill>
                  <a:srgbClr val="351C75"/>
                </a:solidFill>
              </a:rPr>
              <a:t>Sartre </a:t>
            </a:r>
            <a:endParaRPr>
              <a:solidFill>
                <a:srgbClr val="351C75"/>
              </a:solidFill>
            </a:endParaRPr>
          </a:p>
          <a:p>
            <a:pPr indent="-304800" lvl="0" marL="457200" marR="0" rtl="0" algn="l">
              <a:lnSpc>
                <a:spcPct val="115000"/>
              </a:lnSpc>
              <a:spcBef>
                <a:spcPts val="0"/>
              </a:spcBef>
              <a:spcAft>
                <a:spcPts val="0"/>
              </a:spcAft>
              <a:buClr>
                <a:srgbClr val="351C75"/>
              </a:buClr>
              <a:buSzPts val="1200"/>
              <a:buFont typeface="Proxima Nova"/>
              <a:buChar char="-"/>
            </a:pPr>
            <a:r>
              <a:rPr b="1" lang="en" sz="1200">
                <a:solidFill>
                  <a:srgbClr val="351C75"/>
                </a:solidFill>
              </a:rPr>
              <a:t>(Anxiety - in the other) </a:t>
            </a:r>
            <a:r>
              <a:rPr lang="en" sz="1200">
                <a:solidFill>
                  <a:srgbClr val="351C75"/>
                </a:solidFill>
              </a:rPr>
              <a:t>“She watched him disappear through the small side door of the theatre and an agony of doubt assailed her. What was there beneath the phrases and gestures? ‘We are but one’. With the help of this convenient confusion she had always been relieved from worrying about Pierre - but these were only words: they were two separate persons” (pg 131) </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Sartre, in </a:t>
            </a:r>
            <a:r>
              <a:rPr i="1" lang="en" sz="1200">
                <a:solidFill>
                  <a:srgbClr val="351C75"/>
                </a:solidFill>
              </a:rPr>
              <a:t>Being and Nothingness</a:t>
            </a:r>
            <a:r>
              <a:rPr lang="en" sz="1200">
                <a:solidFill>
                  <a:srgbClr val="351C75"/>
                </a:solidFill>
              </a:rPr>
              <a:t> gives the example of vertigo for anxiety… </a:t>
            </a: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That would be anxiety in the world and against one's own actions</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b="1" lang="en" sz="1200">
                <a:solidFill>
                  <a:srgbClr val="351C75"/>
                </a:solidFill>
              </a:rPr>
              <a:t>(Facticity) </a:t>
            </a:r>
            <a:r>
              <a:rPr lang="en" sz="1200">
                <a:solidFill>
                  <a:srgbClr val="351C75"/>
                </a:solidFill>
              </a:rPr>
              <a:t>(Francoise, wishing she knew how to dance) “Too late. She would never be the type of woman who had absolute mastery over her body. Whatever she might acquire today was not important: Embellishments and adornments would remain external to her. That was what to be thirty years of age really meant: a mature woman! She was forever a woman who did not know how to dance, a woman who had had only one love in her life, a woman who had not shot the Colorado Canyon by canoe, who had never crossed the tibetan plateau. These thirty years were not only a past that she dragged behind her; they had settled all about her, within her.” (pg143)</a:t>
            </a:r>
            <a:endParaRPr sz="1200">
              <a:solidFill>
                <a:srgbClr val="351C75"/>
              </a:solidFill>
            </a:endParaRPr>
          </a:p>
          <a:p>
            <a:pPr indent="0" lvl="0" marL="0" marR="0" rtl="0" algn="l">
              <a:lnSpc>
                <a:spcPct val="115000"/>
              </a:lnSpc>
              <a:spcBef>
                <a:spcPts val="1600"/>
              </a:spcBef>
              <a:spcAft>
                <a:spcPts val="1600"/>
              </a:spcAft>
              <a:buNone/>
            </a:pPr>
            <a:r>
              <a:t/>
            </a:r>
            <a:endParaRPr sz="1200">
              <a:solidFill>
                <a:srgbClr val="351C7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44" name="Shape 144"/>
          <p:cNvSpPr txBox="1"/>
          <p:nvPr>
            <p:ph idx="1" type="body"/>
          </p:nvPr>
        </p:nvSpPr>
        <p:spPr>
          <a:xfrm>
            <a:off x="311700" y="1254950"/>
            <a:ext cx="7912500" cy="34164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51C75"/>
              </a:buClr>
              <a:buSzPts val="1200"/>
              <a:buChar char="-"/>
            </a:pPr>
            <a:r>
              <a:rPr lang="en">
                <a:solidFill>
                  <a:srgbClr val="351C75"/>
                </a:solidFill>
              </a:rPr>
              <a:t>Heidegger and Sartre… Emotion</a:t>
            </a:r>
            <a:br>
              <a:rPr lang="en" sz="1200">
                <a:solidFill>
                  <a:srgbClr val="351C75"/>
                </a:solidFill>
              </a:rPr>
            </a:b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b="1" lang="en" sz="1200">
                <a:solidFill>
                  <a:srgbClr val="351C75"/>
                </a:solidFill>
              </a:rPr>
              <a:t>(Mood) “</a:t>
            </a:r>
            <a:r>
              <a:rPr lang="en" sz="1200">
                <a:solidFill>
                  <a:srgbClr val="351C75"/>
                </a:solidFill>
              </a:rPr>
              <a:t>It was as if the world had suddenly become void; there was nothing more to fear, nor was there anything to love. There was absolutely Nothing.” (pg 126)</a:t>
            </a:r>
            <a:endParaRPr sz="1200">
              <a:solidFill>
                <a:srgbClr val="351C75"/>
              </a:solidFill>
            </a:endParaRPr>
          </a:p>
          <a:p>
            <a:pPr indent="-304800" lvl="2" marL="1371600" marR="0" rtl="0" algn="l">
              <a:lnSpc>
                <a:spcPct val="115000"/>
              </a:lnSpc>
              <a:spcBef>
                <a:spcPts val="0"/>
              </a:spcBef>
              <a:spcAft>
                <a:spcPts val="0"/>
              </a:spcAft>
              <a:buClr>
                <a:srgbClr val="351C75"/>
              </a:buClr>
              <a:buSzPts val="1200"/>
              <a:buChar char="-"/>
            </a:pPr>
            <a:r>
              <a:rPr lang="en" sz="1200">
                <a:solidFill>
                  <a:srgbClr val="351C75"/>
                </a:solidFill>
              </a:rPr>
              <a:t>Freedom as anxiety</a:t>
            </a:r>
            <a:endParaRPr sz="1200">
              <a:solidFill>
                <a:srgbClr val="351C75"/>
              </a:solidFill>
            </a:endParaRPr>
          </a:p>
          <a:p>
            <a:pPr indent="-304800" lvl="2" marL="1371600" marR="0" rtl="0" algn="l">
              <a:lnSpc>
                <a:spcPct val="115000"/>
              </a:lnSpc>
              <a:spcBef>
                <a:spcPts val="0"/>
              </a:spcBef>
              <a:spcAft>
                <a:spcPts val="0"/>
              </a:spcAft>
              <a:buClr>
                <a:srgbClr val="351C75"/>
              </a:buClr>
              <a:buSzPts val="1200"/>
              <a:buChar char="-"/>
            </a:pPr>
            <a:r>
              <a:rPr lang="en" sz="1200">
                <a:solidFill>
                  <a:srgbClr val="351C75"/>
                </a:solidFill>
              </a:rPr>
              <a:t>Possibility of freedom as elation?</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According to Heidegger's analysis, I am always in some mood or other. Thus say I'm depressed, such that the world opens up (is disclosed) to me as a sombre and gloomy place. I might be able to shift myself out of that mood, but only to enter a different one, say euphoria or lethargy, a mood that will open up the world to me in a different way. (SEP - On Heidegger)</a:t>
            </a:r>
            <a:br>
              <a:rPr lang="en" sz="1200">
                <a:solidFill>
                  <a:srgbClr val="351C75"/>
                </a:solidFill>
                <a:highlight>
                  <a:srgbClr val="FFFFFF"/>
                </a:highlight>
              </a:rPr>
            </a:br>
            <a:endParaRPr sz="1200">
              <a:solidFill>
                <a:srgbClr val="351C75"/>
              </a:solidFill>
              <a:highlight>
                <a:srgbClr val="FFFFFF"/>
              </a:highlight>
            </a:endParaRPr>
          </a:p>
          <a:p>
            <a:pPr indent="0" lvl="0" marL="0" marR="0" rtl="0" algn="l">
              <a:lnSpc>
                <a:spcPct val="115000"/>
              </a:lnSpc>
              <a:spcBef>
                <a:spcPts val="1600"/>
              </a:spcBef>
              <a:spcAft>
                <a:spcPts val="1600"/>
              </a:spcAft>
              <a:buNone/>
            </a:pPr>
            <a:r>
              <a:t/>
            </a:r>
            <a:endParaRPr sz="1200">
              <a:solidFill>
                <a:srgbClr val="351C7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50" name="Shape 150"/>
          <p:cNvSpPr txBox="1"/>
          <p:nvPr>
            <p:ph idx="1" type="body"/>
          </p:nvPr>
        </p:nvSpPr>
        <p:spPr>
          <a:xfrm>
            <a:off x="311700" y="1254950"/>
            <a:ext cx="7912500" cy="34164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51C75"/>
              </a:buClr>
              <a:buSzPts val="1200"/>
              <a:buChar char="-"/>
            </a:pPr>
            <a:r>
              <a:rPr lang="en">
                <a:solidFill>
                  <a:srgbClr val="351C75"/>
                </a:solidFill>
              </a:rPr>
              <a:t>Heidegger and Sartre… Emotion</a:t>
            </a:r>
            <a:endParaRPr sz="1200">
              <a:solidFill>
                <a:srgbClr val="351C75"/>
              </a:solidFill>
              <a:highlight>
                <a:srgbClr val="FFFFFF"/>
              </a:highlight>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Xaviere and representation of pure mood, untrammelled, beastly…. (Gothic) </a:t>
            </a:r>
            <a:endParaRPr sz="1200">
              <a:solidFill>
                <a:srgbClr val="351C75"/>
              </a:solidFill>
              <a:highlight>
                <a:srgbClr val="FFFFFF"/>
              </a:highlight>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What did you think? Did it make sense?</a:t>
            </a:r>
            <a:br>
              <a:rPr lang="en" sz="1200">
                <a:solidFill>
                  <a:srgbClr val="351C75"/>
                </a:solidFill>
                <a:highlight>
                  <a:srgbClr val="FFFFFF"/>
                </a:highlight>
              </a:rPr>
            </a:br>
            <a:endParaRPr sz="1200">
              <a:solidFill>
                <a:srgbClr val="351C75"/>
              </a:solidFill>
              <a:highlight>
                <a:srgbClr val="FFFFFF"/>
              </a:highlight>
            </a:endParaRPr>
          </a:p>
          <a:p>
            <a:pPr indent="-304800" lvl="0" marL="457200" marR="0" rtl="0" algn="l">
              <a:lnSpc>
                <a:spcPct val="115000"/>
              </a:lnSpc>
              <a:spcBef>
                <a:spcPts val="0"/>
              </a:spcBef>
              <a:spcAft>
                <a:spcPts val="0"/>
              </a:spcAft>
              <a:buClr>
                <a:srgbClr val="351C75"/>
              </a:buClr>
              <a:buSzPts val="1200"/>
              <a:buChar char="-"/>
            </a:pPr>
            <a:r>
              <a:rPr b="1" lang="en" sz="1200">
                <a:solidFill>
                  <a:srgbClr val="351C75"/>
                </a:solidFill>
                <a:highlight>
                  <a:srgbClr val="FFFFFF"/>
                </a:highlight>
              </a:rPr>
              <a:t>(Mood of Xaviere) </a:t>
            </a:r>
            <a:r>
              <a:rPr lang="en" sz="1200">
                <a:solidFill>
                  <a:srgbClr val="351C75"/>
                </a:solidFill>
                <a:highlight>
                  <a:srgbClr val="FFFFFF"/>
                </a:highlight>
              </a:rPr>
              <a:t>Well, that’s just it, her moods have a twofold basis,’ said Pierre. ‘Do you think she would have flown into a rage over a wash-basin if she hadn’t already lost control of herself? (pg 111)</a:t>
            </a:r>
            <a:endParaRPr sz="1200">
              <a:solidFill>
                <a:srgbClr val="351C75"/>
              </a:solidFill>
              <a:highlight>
                <a:srgbClr val="FFFFFF"/>
              </a:highlight>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Animalistic </a:t>
            </a:r>
            <a:endParaRPr sz="1200">
              <a:solidFill>
                <a:srgbClr val="351C75"/>
              </a:solidFill>
              <a:highlight>
                <a:srgbClr val="FFFFFF"/>
              </a:highlight>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Gothic as setting up the ambiguity of emotion and language (Holland reading)</a:t>
            </a:r>
            <a:br>
              <a:rPr lang="en" sz="1200">
                <a:solidFill>
                  <a:srgbClr val="351C75"/>
                </a:solidFill>
                <a:highlight>
                  <a:srgbClr val="FFFFFF"/>
                </a:highlight>
              </a:rPr>
            </a:br>
            <a:endParaRPr sz="1200">
              <a:solidFill>
                <a:srgbClr val="351C75"/>
              </a:solidFill>
              <a:highlight>
                <a:srgbClr val="FFFFFF"/>
              </a:highlight>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highlight>
                  <a:srgbClr val="FFFFFF"/>
                </a:highlight>
              </a:rPr>
              <a:t>“</a:t>
            </a:r>
            <a:r>
              <a:rPr lang="en" sz="1200">
                <a:solidFill>
                  <a:srgbClr val="351C75"/>
                </a:solidFill>
                <a:highlight>
                  <a:srgbClr val="FFFFFF"/>
                </a:highlight>
              </a:rPr>
              <a:t>our emotions are not “inner states” but are ways of relating to the world; they too are “intentional.” In this case, emotive behavior involves physical changes and what he calls a quasi “magical” attempt to transform the world by changing ourselves. The person who gets “worked up” when failing to hit the golf ball or to open the jar lid, is, on Sartre's reading, “intending” a world where physiological changes “conjure up” solutions in the problematic world.” (SEP- on Sartre)</a:t>
            </a:r>
            <a:endParaRPr sz="1200">
              <a:solidFill>
                <a:srgbClr val="351C75"/>
              </a:solidFill>
              <a:highlight>
                <a:srgbClr val="FFFFFF"/>
              </a:highlight>
            </a:endParaRPr>
          </a:p>
          <a:p>
            <a:pPr indent="0" lvl="0" marL="0" marR="0" rtl="0" algn="l">
              <a:lnSpc>
                <a:spcPct val="115000"/>
              </a:lnSpc>
              <a:spcBef>
                <a:spcPts val="1600"/>
              </a:spcBef>
              <a:spcAft>
                <a:spcPts val="1600"/>
              </a:spcAft>
              <a:buNone/>
            </a:pPr>
            <a:r>
              <a:t/>
            </a:r>
            <a:endParaRPr sz="1200">
              <a:solidFill>
                <a:srgbClr val="351C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cxnSp>
        <p:nvCxnSpPr>
          <p:cNvPr id="155" name="Shape 155"/>
          <p:cNvCxnSpPr/>
          <p:nvPr/>
        </p:nvCxnSpPr>
        <p:spPr>
          <a:xfrm flipH="1" rot="10800000">
            <a:off x="1004250" y="2216525"/>
            <a:ext cx="846900" cy="594300"/>
          </a:xfrm>
          <a:prstGeom prst="curvedConnector3">
            <a:avLst>
              <a:gd fmla="val 50000" name="adj1"/>
            </a:avLst>
          </a:prstGeom>
          <a:noFill/>
          <a:ln cap="flat" cmpd="sng" w="38100">
            <a:solidFill>
              <a:srgbClr val="000000"/>
            </a:solidFill>
            <a:prstDash val="solid"/>
            <a:round/>
            <a:headEnd len="med" w="med" type="none"/>
            <a:tailEnd len="med" w="med" type="none"/>
          </a:ln>
        </p:spPr>
      </p:cxnSp>
      <p:cxnSp>
        <p:nvCxnSpPr>
          <p:cNvPr id="156" name="Shape 156"/>
          <p:cNvCxnSpPr/>
          <p:nvPr/>
        </p:nvCxnSpPr>
        <p:spPr>
          <a:xfrm>
            <a:off x="5396225" y="3278700"/>
            <a:ext cx="910500" cy="1043100"/>
          </a:xfrm>
          <a:prstGeom prst="straightConnector1">
            <a:avLst/>
          </a:prstGeom>
          <a:noFill/>
          <a:ln cap="flat" cmpd="sng" w="38100">
            <a:solidFill>
              <a:srgbClr val="CC0000"/>
            </a:solidFill>
            <a:prstDash val="solid"/>
            <a:round/>
            <a:headEnd len="med" w="med" type="none"/>
            <a:tailEnd len="med" w="med" type="none"/>
          </a:ln>
        </p:spPr>
      </p:cxnSp>
      <p:cxnSp>
        <p:nvCxnSpPr>
          <p:cNvPr id="157" name="Shape 157"/>
          <p:cNvCxnSpPr/>
          <p:nvPr/>
        </p:nvCxnSpPr>
        <p:spPr>
          <a:xfrm flipH="1" rot="10800000">
            <a:off x="4065813" y="1351375"/>
            <a:ext cx="761700" cy="1101900"/>
          </a:xfrm>
          <a:prstGeom prst="straightConnector1">
            <a:avLst/>
          </a:prstGeom>
          <a:noFill/>
          <a:ln cap="flat" cmpd="sng" w="38100">
            <a:solidFill>
              <a:srgbClr val="CC0000"/>
            </a:solidFill>
            <a:prstDash val="solid"/>
            <a:round/>
            <a:headEnd len="med" w="med" type="none"/>
            <a:tailEnd len="med" w="med" type="none"/>
          </a:ln>
        </p:spPr>
      </p:cxnSp>
      <p:sp>
        <p:nvSpPr>
          <p:cNvPr id="158" name="Shape 158"/>
          <p:cNvSpPr txBox="1"/>
          <p:nvPr>
            <p:ph idx="1" type="body"/>
          </p:nvPr>
        </p:nvSpPr>
        <p:spPr>
          <a:xfrm>
            <a:off x="2445225" y="3922600"/>
            <a:ext cx="1079100" cy="8385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b="1" lang="en" sz="1400">
                <a:solidFill>
                  <a:schemeClr val="dk1"/>
                </a:solidFill>
              </a:rPr>
              <a:t>Facticity</a:t>
            </a:r>
            <a:br>
              <a:rPr b="1" lang="en" sz="1400">
                <a:solidFill>
                  <a:schemeClr val="dk1"/>
                </a:solidFill>
              </a:rPr>
            </a:br>
            <a:r>
              <a:rPr i="1" lang="en" sz="1400">
                <a:solidFill>
                  <a:schemeClr val="dk1"/>
                </a:solidFill>
              </a:rPr>
              <a:t>Certainty</a:t>
            </a:r>
            <a:br>
              <a:rPr i="1" lang="en" sz="1400">
                <a:solidFill>
                  <a:schemeClr val="dk1"/>
                </a:solidFill>
              </a:rPr>
            </a:br>
            <a:r>
              <a:rPr i="1" lang="en" sz="1400">
                <a:solidFill>
                  <a:schemeClr val="dk1"/>
                </a:solidFill>
              </a:rPr>
              <a:t>Unity</a:t>
            </a:r>
            <a:r>
              <a:rPr i="1" lang="en" sz="1200">
                <a:solidFill>
                  <a:schemeClr val="dk1"/>
                </a:solidFill>
              </a:rPr>
              <a:t> </a:t>
            </a:r>
            <a:endParaRPr i="1" sz="1200">
              <a:solidFill>
                <a:schemeClr val="dk1"/>
              </a:solidFill>
            </a:endParaRPr>
          </a:p>
        </p:txBody>
      </p:sp>
      <p:cxnSp>
        <p:nvCxnSpPr>
          <p:cNvPr id="159" name="Shape 159"/>
          <p:cNvCxnSpPr/>
          <p:nvPr/>
        </p:nvCxnSpPr>
        <p:spPr>
          <a:xfrm flipH="1" rot="10800000">
            <a:off x="737625" y="1441125"/>
            <a:ext cx="1694100" cy="1345800"/>
          </a:xfrm>
          <a:prstGeom prst="straightConnector1">
            <a:avLst/>
          </a:prstGeom>
          <a:noFill/>
          <a:ln cap="flat" cmpd="sng" w="38100">
            <a:solidFill>
              <a:schemeClr val="accent3"/>
            </a:solidFill>
            <a:prstDash val="solid"/>
            <a:round/>
            <a:headEnd len="med" w="med" type="none"/>
            <a:tailEnd len="med" w="med" type="none"/>
          </a:ln>
        </p:spPr>
      </p:cxnSp>
      <p:sp>
        <p:nvSpPr>
          <p:cNvPr id="160" name="Shape 160"/>
          <p:cNvSpPr txBox="1"/>
          <p:nvPr>
            <p:ph type="title"/>
          </p:nvPr>
        </p:nvSpPr>
        <p:spPr>
          <a:xfrm>
            <a:off x="2445225" y="1169500"/>
            <a:ext cx="1441500" cy="1009500"/>
          </a:xfrm>
          <a:prstGeom prst="rect">
            <a:avLst/>
          </a:prstGeom>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b="1" lang="en" sz="1400">
                <a:latin typeface="Proxima Nova"/>
                <a:ea typeface="Proxima Nova"/>
                <a:cs typeface="Proxima Nova"/>
                <a:sym typeface="Proxima Nova"/>
              </a:rPr>
              <a:t>Transcendence</a:t>
            </a:r>
            <a:br>
              <a:rPr b="1" lang="en" sz="1400">
                <a:latin typeface="Proxima Nova"/>
                <a:ea typeface="Proxima Nova"/>
                <a:cs typeface="Proxima Nova"/>
                <a:sym typeface="Proxima Nova"/>
              </a:rPr>
            </a:br>
            <a:r>
              <a:rPr i="1" lang="en" sz="1400">
                <a:latin typeface="Proxima Nova"/>
                <a:ea typeface="Proxima Nova"/>
                <a:cs typeface="Proxima Nova"/>
                <a:sym typeface="Proxima Nova"/>
              </a:rPr>
              <a:t>Anxiety</a:t>
            </a:r>
            <a:br>
              <a:rPr i="1" lang="en" sz="1400">
                <a:latin typeface="Proxima Nova"/>
                <a:ea typeface="Proxima Nova"/>
                <a:cs typeface="Proxima Nova"/>
                <a:sym typeface="Proxima Nova"/>
              </a:rPr>
            </a:br>
            <a:r>
              <a:rPr i="1" lang="en" sz="1400">
                <a:latin typeface="Proxima Nova"/>
                <a:ea typeface="Proxima Nova"/>
                <a:cs typeface="Proxima Nova"/>
                <a:sym typeface="Proxima Nova"/>
              </a:rPr>
              <a:t>Freedom</a:t>
            </a:r>
            <a:br>
              <a:rPr i="1" lang="en" sz="1400">
                <a:latin typeface="Proxima Nova"/>
                <a:ea typeface="Proxima Nova"/>
                <a:cs typeface="Proxima Nova"/>
                <a:sym typeface="Proxima Nova"/>
              </a:rPr>
            </a:br>
            <a:r>
              <a:rPr i="1" lang="en" sz="1400">
                <a:latin typeface="Proxima Nova"/>
                <a:ea typeface="Proxima Nova"/>
                <a:cs typeface="Proxima Nova"/>
                <a:sym typeface="Proxima Nova"/>
              </a:rPr>
              <a:t>The Nothing</a:t>
            </a:r>
            <a:endParaRPr i="1" sz="1400">
              <a:latin typeface="Proxima Nova"/>
              <a:ea typeface="Proxima Nova"/>
              <a:cs typeface="Proxima Nova"/>
              <a:sym typeface="Proxima Nova"/>
            </a:endParaRPr>
          </a:p>
        </p:txBody>
      </p:sp>
      <p:cxnSp>
        <p:nvCxnSpPr>
          <p:cNvPr id="161" name="Shape 161"/>
          <p:cNvCxnSpPr/>
          <p:nvPr/>
        </p:nvCxnSpPr>
        <p:spPr>
          <a:xfrm flipH="1">
            <a:off x="737575" y="2814250"/>
            <a:ext cx="6339000" cy="300"/>
          </a:xfrm>
          <a:prstGeom prst="straightConnector1">
            <a:avLst/>
          </a:prstGeom>
          <a:noFill/>
          <a:ln cap="flat" cmpd="sng" w="38100">
            <a:solidFill>
              <a:srgbClr val="000000"/>
            </a:solidFill>
            <a:prstDash val="dash"/>
            <a:round/>
            <a:headEnd len="med" w="med" type="none"/>
            <a:tailEnd len="med" w="med" type="none"/>
          </a:ln>
        </p:spPr>
      </p:cxnSp>
      <p:cxnSp>
        <p:nvCxnSpPr>
          <p:cNvPr id="162" name="Shape 162"/>
          <p:cNvCxnSpPr/>
          <p:nvPr/>
        </p:nvCxnSpPr>
        <p:spPr>
          <a:xfrm rot="10800000">
            <a:off x="1851150" y="2216525"/>
            <a:ext cx="1318200" cy="1274100"/>
          </a:xfrm>
          <a:prstGeom prst="curvedConnector3">
            <a:avLst>
              <a:gd fmla="val 50000" name="adj1"/>
            </a:avLst>
          </a:prstGeom>
          <a:noFill/>
          <a:ln cap="flat" cmpd="sng" w="38100">
            <a:solidFill>
              <a:srgbClr val="000000"/>
            </a:solidFill>
            <a:prstDash val="solid"/>
            <a:round/>
            <a:headEnd len="med" w="med" type="none"/>
            <a:tailEnd len="med" w="med" type="none"/>
          </a:ln>
        </p:spPr>
      </p:cxnSp>
      <p:cxnSp>
        <p:nvCxnSpPr>
          <p:cNvPr id="163" name="Shape 163"/>
          <p:cNvCxnSpPr/>
          <p:nvPr/>
        </p:nvCxnSpPr>
        <p:spPr>
          <a:xfrm flipH="1">
            <a:off x="3169350" y="2216525"/>
            <a:ext cx="1318200" cy="1274100"/>
          </a:xfrm>
          <a:prstGeom prst="curvedConnector3">
            <a:avLst>
              <a:gd fmla="val 50000" name="adj1"/>
            </a:avLst>
          </a:prstGeom>
          <a:noFill/>
          <a:ln cap="flat" cmpd="sng" w="38100">
            <a:solidFill>
              <a:srgbClr val="000000"/>
            </a:solidFill>
            <a:prstDash val="solid"/>
            <a:round/>
            <a:headEnd len="med" w="med" type="none"/>
            <a:tailEnd len="med" w="med" type="none"/>
          </a:ln>
        </p:spPr>
      </p:cxnSp>
      <p:cxnSp>
        <p:nvCxnSpPr>
          <p:cNvPr id="164" name="Shape 164"/>
          <p:cNvCxnSpPr/>
          <p:nvPr/>
        </p:nvCxnSpPr>
        <p:spPr>
          <a:xfrm rot="10800000">
            <a:off x="4487550" y="2216525"/>
            <a:ext cx="1318200" cy="1274100"/>
          </a:xfrm>
          <a:prstGeom prst="curvedConnector3">
            <a:avLst>
              <a:gd fmla="val 50000" name="adj1"/>
            </a:avLst>
          </a:prstGeom>
          <a:noFill/>
          <a:ln cap="flat" cmpd="sng" w="38100">
            <a:solidFill>
              <a:srgbClr val="000000"/>
            </a:solidFill>
            <a:prstDash val="solid"/>
            <a:round/>
            <a:headEnd len="med" w="med" type="none"/>
            <a:tailEnd len="med" w="med" type="none"/>
          </a:ln>
        </p:spPr>
      </p:cxnSp>
      <p:cxnSp>
        <p:nvCxnSpPr>
          <p:cNvPr id="165" name="Shape 165"/>
          <p:cNvCxnSpPr/>
          <p:nvPr/>
        </p:nvCxnSpPr>
        <p:spPr>
          <a:xfrm flipH="1">
            <a:off x="5805750" y="2216525"/>
            <a:ext cx="1318200" cy="1274100"/>
          </a:xfrm>
          <a:prstGeom prst="curvedConnector3">
            <a:avLst>
              <a:gd fmla="val 50000" name="adj1"/>
            </a:avLst>
          </a:prstGeom>
          <a:noFill/>
          <a:ln cap="flat" cmpd="sng" w="38100">
            <a:solidFill>
              <a:srgbClr val="000000"/>
            </a:solidFill>
            <a:prstDash val="solid"/>
            <a:round/>
            <a:headEnd len="med" w="med" type="none"/>
            <a:tailEnd len="med" w="med" type="none"/>
          </a:ln>
        </p:spPr>
      </p:cxnSp>
      <p:sp>
        <p:nvSpPr>
          <p:cNvPr id="166" name="Shape 166"/>
          <p:cNvSpPr txBox="1"/>
          <p:nvPr/>
        </p:nvSpPr>
        <p:spPr>
          <a:xfrm>
            <a:off x="4827525" y="1169500"/>
            <a:ext cx="1694100" cy="519600"/>
          </a:xfrm>
          <a:prstGeom prst="rect">
            <a:avLst/>
          </a:prstGeom>
          <a:no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CC0000"/>
                </a:solidFill>
                <a:latin typeface="Proxima Nova"/>
                <a:ea typeface="Proxima Nova"/>
                <a:cs typeface="Proxima Nova"/>
                <a:sym typeface="Proxima Nova"/>
              </a:rPr>
              <a:t>Bad Faith</a:t>
            </a:r>
            <a:br>
              <a:rPr b="1" lang="en">
                <a:solidFill>
                  <a:srgbClr val="CC0000"/>
                </a:solidFill>
                <a:latin typeface="Proxima Nova"/>
                <a:ea typeface="Proxima Nova"/>
                <a:cs typeface="Proxima Nova"/>
                <a:sym typeface="Proxima Nova"/>
              </a:rPr>
            </a:br>
            <a:r>
              <a:rPr i="1" lang="en">
                <a:solidFill>
                  <a:srgbClr val="CC0000"/>
                </a:solidFill>
                <a:latin typeface="Proxima Nova"/>
                <a:ea typeface="Proxima Nova"/>
                <a:cs typeface="Proxima Nova"/>
                <a:sym typeface="Proxima Nova"/>
              </a:rPr>
              <a:t>Adventurous Man</a:t>
            </a:r>
            <a:r>
              <a:rPr lang="en">
                <a:solidFill>
                  <a:srgbClr val="CC0000"/>
                </a:solidFill>
                <a:latin typeface="Proxima Nova"/>
                <a:ea typeface="Proxima Nova"/>
                <a:cs typeface="Proxima Nova"/>
                <a:sym typeface="Proxima Nova"/>
              </a:rPr>
              <a:t> </a:t>
            </a:r>
            <a:endParaRPr>
              <a:solidFill>
                <a:srgbClr val="CC0000"/>
              </a:solidFill>
              <a:latin typeface="Proxima Nova"/>
              <a:ea typeface="Proxima Nova"/>
              <a:cs typeface="Proxima Nova"/>
              <a:sym typeface="Proxima Nova"/>
            </a:endParaRPr>
          </a:p>
        </p:txBody>
      </p:sp>
      <p:sp>
        <p:nvSpPr>
          <p:cNvPr id="167" name="Shape 167"/>
          <p:cNvSpPr txBox="1"/>
          <p:nvPr/>
        </p:nvSpPr>
        <p:spPr>
          <a:xfrm>
            <a:off x="6306725" y="4192125"/>
            <a:ext cx="1247100" cy="569100"/>
          </a:xfrm>
          <a:prstGeom prst="rect">
            <a:avLst/>
          </a:prstGeom>
          <a:noFill/>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CC0000"/>
                </a:solidFill>
                <a:latin typeface="Proxima Nova"/>
                <a:ea typeface="Proxima Nova"/>
                <a:cs typeface="Proxima Nova"/>
                <a:sym typeface="Proxima Nova"/>
              </a:rPr>
              <a:t>Bad Faith </a:t>
            </a:r>
            <a:br>
              <a:rPr b="1" lang="en">
                <a:solidFill>
                  <a:srgbClr val="CC0000"/>
                </a:solidFill>
                <a:latin typeface="Proxima Nova"/>
                <a:ea typeface="Proxima Nova"/>
                <a:cs typeface="Proxima Nova"/>
                <a:sym typeface="Proxima Nova"/>
              </a:rPr>
            </a:br>
            <a:r>
              <a:rPr i="1" lang="en">
                <a:solidFill>
                  <a:srgbClr val="CC0000"/>
                </a:solidFill>
                <a:latin typeface="Proxima Nova"/>
                <a:ea typeface="Proxima Nova"/>
                <a:cs typeface="Proxima Nova"/>
                <a:sym typeface="Proxima Nova"/>
              </a:rPr>
              <a:t>Serious Man</a:t>
            </a:r>
            <a:endParaRPr i="1">
              <a:solidFill>
                <a:srgbClr val="CC0000"/>
              </a:solidFill>
              <a:latin typeface="Proxima Nova"/>
              <a:ea typeface="Proxima Nova"/>
              <a:cs typeface="Proxima Nova"/>
              <a:sym typeface="Proxima Nova"/>
            </a:endParaRPr>
          </a:p>
        </p:txBody>
      </p:sp>
      <p:sp>
        <p:nvSpPr>
          <p:cNvPr id="168" name="Shape 168"/>
          <p:cNvSpPr txBox="1"/>
          <p:nvPr/>
        </p:nvSpPr>
        <p:spPr>
          <a:xfrm>
            <a:off x="4033300" y="2434225"/>
            <a:ext cx="976800" cy="34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The Self</a:t>
            </a:r>
            <a:endParaRPr b="1"/>
          </a:p>
        </p:txBody>
      </p:sp>
      <p:cxnSp>
        <p:nvCxnSpPr>
          <p:cNvPr id="169" name="Shape 169"/>
          <p:cNvCxnSpPr/>
          <p:nvPr/>
        </p:nvCxnSpPr>
        <p:spPr>
          <a:xfrm>
            <a:off x="464475" y="1994550"/>
            <a:ext cx="252900" cy="758100"/>
          </a:xfrm>
          <a:prstGeom prst="straightConnector1">
            <a:avLst/>
          </a:prstGeom>
          <a:noFill/>
          <a:ln cap="flat" cmpd="sng" w="38100">
            <a:solidFill>
              <a:srgbClr val="000000"/>
            </a:solidFill>
            <a:prstDash val="solid"/>
            <a:round/>
            <a:headEnd len="med" w="med" type="none"/>
            <a:tailEnd len="med" w="med" type="triangle"/>
          </a:ln>
        </p:spPr>
      </p:cxnSp>
      <p:sp>
        <p:nvSpPr>
          <p:cNvPr id="170" name="Shape 170"/>
          <p:cNvSpPr txBox="1"/>
          <p:nvPr/>
        </p:nvSpPr>
        <p:spPr>
          <a:xfrm>
            <a:off x="163700" y="1222175"/>
            <a:ext cx="910500" cy="7725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
              <a:t>Thrown</a:t>
            </a:r>
            <a:endParaRPr b="1"/>
          </a:p>
          <a:p>
            <a:pPr indent="0" lvl="0" marL="0">
              <a:spcBef>
                <a:spcPts val="0"/>
              </a:spcBef>
              <a:spcAft>
                <a:spcPts val="0"/>
              </a:spcAft>
              <a:buNone/>
            </a:pPr>
            <a:r>
              <a:rPr i="1" lang="en"/>
              <a:t>Mood</a:t>
            </a:r>
            <a:endParaRPr i="1"/>
          </a:p>
          <a:p>
            <a:pPr indent="0" lvl="0" marL="0">
              <a:spcBef>
                <a:spcPts val="0"/>
              </a:spcBef>
              <a:spcAft>
                <a:spcPts val="0"/>
              </a:spcAft>
              <a:buNone/>
            </a:pPr>
            <a:r>
              <a:rPr i="1" lang="en"/>
              <a:t>History</a:t>
            </a:r>
            <a:endParaRPr i="1"/>
          </a:p>
          <a:p>
            <a:pPr indent="0" lvl="0" marL="0">
              <a:spcBef>
                <a:spcPts val="0"/>
              </a:spcBef>
              <a:spcAft>
                <a:spcPts val="0"/>
              </a:spcAft>
              <a:buNone/>
            </a:pPr>
            <a:r>
              <a:t/>
            </a:r>
            <a:endParaRPr b="1"/>
          </a:p>
        </p:txBody>
      </p:sp>
      <p:cxnSp>
        <p:nvCxnSpPr>
          <p:cNvPr id="171" name="Shape 171"/>
          <p:cNvCxnSpPr/>
          <p:nvPr/>
        </p:nvCxnSpPr>
        <p:spPr>
          <a:xfrm flipH="1" rot="10800000">
            <a:off x="812850" y="2431625"/>
            <a:ext cx="915300" cy="1045200"/>
          </a:xfrm>
          <a:prstGeom prst="straightConnector1">
            <a:avLst/>
          </a:prstGeom>
          <a:noFill/>
          <a:ln cap="flat" cmpd="sng" w="38100">
            <a:solidFill>
              <a:srgbClr val="9828B4"/>
            </a:solidFill>
            <a:prstDash val="solid"/>
            <a:round/>
            <a:headEnd len="med" w="med" type="none"/>
            <a:tailEnd len="med" w="med" type="triangle"/>
          </a:ln>
        </p:spPr>
      </p:cxnSp>
      <p:sp>
        <p:nvSpPr>
          <p:cNvPr id="172" name="Shape 172"/>
          <p:cNvSpPr txBox="1"/>
          <p:nvPr/>
        </p:nvSpPr>
        <p:spPr>
          <a:xfrm>
            <a:off x="311700" y="3476825"/>
            <a:ext cx="1778400" cy="1591500"/>
          </a:xfrm>
          <a:prstGeom prst="rect">
            <a:avLst/>
          </a:prstGeom>
          <a:noFill/>
          <a:ln cap="flat" cmpd="sng" w="38100">
            <a:solidFill>
              <a:srgbClr val="9828B4"/>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00FF"/>
                </a:solidFill>
                <a:latin typeface="Proxima Nova"/>
                <a:ea typeface="Proxima Nova"/>
                <a:cs typeface="Proxima Nova"/>
                <a:sym typeface="Proxima Nova"/>
              </a:rPr>
              <a:t>Uncertainty</a:t>
            </a:r>
            <a:br>
              <a:rPr lang="en">
                <a:solidFill>
                  <a:srgbClr val="9900FF"/>
                </a:solidFill>
                <a:latin typeface="Proxima Nova"/>
                <a:ea typeface="Proxima Nova"/>
                <a:cs typeface="Proxima Nova"/>
                <a:sym typeface="Proxima Nova"/>
              </a:rPr>
            </a:br>
            <a:r>
              <a:rPr lang="en">
                <a:solidFill>
                  <a:srgbClr val="9900FF"/>
                </a:solidFill>
                <a:latin typeface="Proxima Nova"/>
                <a:ea typeface="Proxima Nova"/>
                <a:cs typeface="Proxima Nova"/>
                <a:sym typeface="Proxima Nova"/>
              </a:rPr>
              <a:t>causes the generation of self attempting to establish values in an </a:t>
            </a:r>
            <a:r>
              <a:rPr lang="en">
                <a:solidFill>
                  <a:srgbClr val="9900FF"/>
                </a:solidFill>
                <a:latin typeface="Proxima Nova"/>
                <a:ea typeface="Proxima Nova"/>
                <a:cs typeface="Proxima Nova"/>
                <a:sym typeface="Proxima Nova"/>
              </a:rPr>
              <a:t>ambiguous</a:t>
            </a:r>
            <a:r>
              <a:rPr lang="en">
                <a:solidFill>
                  <a:srgbClr val="9900FF"/>
                </a:solidFill>
                <a:latin typeface="Proxima Nova"/>
                <a:ea typeface="Proxima Nova"/>
                <a:cs typeface="Proxima Nova"/>
                <a:sym typeface="Proxima Nova"/>
              </a:rPr>
              <a:t> world (Intentionality)</a:t>
            </a:r>
            <a:endParaRPr>
              <a:solidFill>
                <a:srgbClr val="9900FF"/>
              </a:solidFill>
              <a:latin typeface="Proxima Nova"/>
              <a:ea typeface="Proxima Nova"/>
              <a:cs typeface="Proxima Nova"/>
              <a:sym typeface="Proxima Nova"/>
            </a:endParaRPr>
          </a:p>
        </p:txBody>
      </p:sp>
      <p:cxnSp>
        <p:nvCxnSpPr>
          <p:cNvPr id="173" name="Shape 173"/>
          <p:cNvCxnSpPr/>
          <p:nvPr/>
        </p:nvCxnSpPr>
        <p:spPr>
          <a:xfrm rot="10800000">
            <a:off x="737625" y="2786925"/>
            <a:ext cx="1707600" cy="1496100"/>
          </a:xfrm>
          <a:prstGeom prst="straightConnector1">
            <a:avLst/>
          </a:prstGeom>
          <a:noFill/>
          <a:ln cap="flat" cmpd="sng" w="38100">
            <a:solidFill>
              <a:schemeClr val="dk1"/>
            </a:solidFill>
            <a:prstDash val="solid"/>
            <a:round/>
            <a:headEnd len="med" w="med" type="none"/>
            <a:tailEnd len="med" w="med" type="none"/>
          </a:ln>
        </p:spPr>
      </p:cxnSp>
      <p:sp>
        <p:nvSpPr>
          <p:cNvPr id="174" name="Shape 174"/>
          <p:cNvSpPr txBox="1"/>
          <p:nvPr/>
        </p:nvSpPr>
        <p:spPr>
          <a:xfrm>
            <a:off x="7123950" y="2144825"/>
            <a:ext cx="1482600" cy="1591500"/>
          </a:xfrm>
          <a:prstGeom prst="rect">
            <a:avLst/>
          </a:prstGeom>
          <a:noFill/>
          <a:ln cap="flat" cmpd="sng" w="38100">
            <a:solidFill>
              <a:srgbClr val="9828B4"/>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828B4"/>
                </a:solidFill>
                <a:latin typeface="Proxima Nova"/>
                <a:ea typeface="Proxima Nova"/>
                <a:cs typeface="Proxima Nova"/>
                <a:sym typeface="Proxima Nova"/>
              </a:rPr>
              <a:t>Get authenticity (and values) if you can manage these two aspects and continuously do it! … </a:t>
            </a:r>
            <a:r>
              <a:rPr lang="en" sz="900">
                <a:solidFill>
                  <a:srgbClr val="9828B4"/>
                </a:solidFill>
                <a:latin typeface="Proxima Nova"/>
                <a:ea typeface="Proxima Nova"/>
                <a:cs typeface="Proxima Nova"/>
                <a:sym typeface="Proxima Nova"/>
              </a:rPr>
              <a:t>Pg 9, 14 EoA</a:t>
            </a:r>
            <a:endParaRPr sz="900">
              <a:solidFill>
                <a:srgbClr val="9828B4"/>
              </a:solidFill>
              <a:latin typeface="Proxima Nova"/>
              <a:ea typeface="Proxima Nova"/>
              <a:cs typeface="Proxima Nova"/>
              <a:sym typeface="Proxima Nova"/>
            </a:endParaRPr>
          </a:p>
        </p:txBody>
      </p:sp>
      <p:sp>
        <p:nvSpPr>
          <p:cNvPr id="175" name="Shape 175"/>
          <p:cNvSpPr txBox="1"/>
          <p:nvPr/>
        </p:nvSpPr>
        <p:spPr>
          <a:xfrm>
            <a:off x="3797100" y="2786925"/>
            <a:ext cx="1380900" cy="34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Through Time</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
                                        <p:tgtEl>
                                          <p:spTgt spid="1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81" name="Shape 181"/>
          <p:cNvSpPr txBox="1"/>
          <p:nvPr>
            <p:ph idx="1" type="body"/>
          </p:nvPr>
        </p:nvSpPr>
        <p:spPr>
          <a:xfrm>
            <a:off x="311700" y="1254950"/>
            <a:ext cx="8066100" cy="34164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51C75"/>
              </a:buClr>
              <a:buSzPts val="1200"/>
              <a:buChar char="-"/>
            </a:pPr>
            <a:r>
              <a:rPr lang="en">
                <a:solidFill>
                  <a:srgbClr val="351C75"/>
                </a:solidFill>
              </a:rPr>
              <a:t>Ethics of Ambiguity</a:t>
            </a:r>
            <a:endParaRPr>
              <a:solidFill>
                <a:srgbClr val="351C75"/>
              </a:solidFill>
            </a:endParaRPr>
          </a:p>
          <a:p>
            <a:pPr indent="-304800" lvl="1" marL="914400" marR="0" rtl="0" algn="l">
              <a:lnSpc>
                <a:spcPct val="115000"/>
              </a:lnSpc>
              <a:spcBef>
                <a:spcPts val="0"/>
              </a:spcBef>
              <a:spcAft>
                <a:spcPts val="0"/>
              </a:spcAft>
              <a:buClr>
                <a:srgbClr val="351C75"/>
              </a:buClr>
              <a:buSzPts val="1200"/>
              <a:buChar char="-"/>
            </a:pPr>
            <a:r>
              <a:rPr b="1" lang="en" sz="1200">
                <a:solidFill>
                  <a:srgbClr val="351C75"/>
                </a:solidFill>
              </a:rPr>
              <a:t>(Ambiguity) </a:t>
            </a:r>
            <a:r>
              <a:rPr lang="en" sz="1200">
                <a:solidFill>
                  <a:srgbClr val="351C75"/>
                </a:solidFill>
              </a:rPr>
              <a:t>“Her life had lost all consistency of late, it had become a flacid substance into which she expected to sink at every step, and then she would get free again just enough to get stuck a little further along, with at every moment the hope of being engulfed once and for all and at every moment the hope of finding the ground suddenly solid once more.” (Pg 391)</a:t>
            </a:r>
            <a:br>
              <a:rPr lang="en" sz="1200">
                <a:solidFill>
                  <a:srgbClr val="351C75"/>
                </a:solidFill>
              </a:rPr>
            </a:b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Ambiguity towards ends… </a:t>
            </a:r>
            <a:br>
              <a:rPr lang="en" sz="1200">
                <a:solidFill>
                  <a:srgbClr val="351C75"/>
                </a:solidFill>
              </a:rPr>
            </a:b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“Freedom makes itself a lack; and it is because the latter makes itself a lack that value appears.” </a:t>
            </a:r>
            <a:br>
              <a:rPr lang="en" sz="1200">
                <a:solidFill>
                  <a:srgbClr val="351C75"/>
                </a:solidFill>
              </a:rPr>
            </a:b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Dostoevsky, “If god does not exist, everything is permitted”  (pg 5)</a:t>
            </a:r>
            <a:endParaRPr sz="1200">
              <a:solidFill>
                <a:srgbClr val="351C75"/>
              </a:solidFill>
            </a:endParaRPr>
          </a:p>
          <a:p>
            <a:pPr indent="-304800" lvl="2" marL="1371600" marR="0" rtl="0" algn="l">
              <a:lnSpc>
                <a:spcPct val="115000"/>
              </a:lnSpc>
              <a:spcBef>
                <a:spcPts val="0"/>
              </a:spcBef>
              <a:spcAft>
                <a:spcPts val="0"/>
              </a:spcAft>
              <a:buClr>
                <a:srgbClr val="351C75"/>
              </a:buClr>
              <a:buSzPts val="1200"/>
              <a:buChar char="-"/>
            </a:pPr>
            <a:r>
              <a:rPr lang="en" sz="1200">
                <a:solidFill>
                  <a:srgbClr val="351C75"/>
                </a:solidFill>
              </a:rPr>
              <a:t>Merely answerable to the self. Ok, why does Francoise kill Xaviere? </a:t>
            </a:r>
            <a:endParaRPr sz="1200">
              <a:solidFill>
                <a:srgbClr val="351C7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519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Life and Philosophy in Literature</a:t>
            </a:r>
            <a:endParaRPr i="1">
              <a:latin typeface="Pacifico"/>
              <a:ea typeface="Pacifico"/>
              <a:cs typeface="Pacifico"/>
              <a:sym typeface="Pacifico"/>
            </a:endParaRPr>
          </a:p>
        </p:txBody>
      </p:sp>
      <p:sp>
        <p:nvSpPr>
          <p:cNvPr id="187" name="Shape 187"/>
          <p:cNvSpPr txBox="1"/>
          <p:nvPr>
            <p:ph idx="1" type="body"/>
          </p:nvPr>
        </p:nvSpPr>
        <p:spPr>
          <a:xfrm>
            <a:off x="311700" y="1254950"/>
            <a:ext cx="8066100" cy="34164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351C75"/>
              </a:buClr>
              <a:buSzPts val="1200"/>
              <a:buChar char="-"/>
            </a:pPr>
            <a:r>
              <a:rPr lang="en" sz="1200">
                <a:solidFill>
                  <a:srgbClr val="351C75"/>
                </a:solidFill>
              </a:rPr>
              <a:t>Her Literature is fundamentally about this ambiguity</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[If] in advance [the author] predicts the conclusions to which his readers must come, if he indiscreetly pressures the reader into adhering to pre-established theses, if he only allows him an illusion of freedom, then the work of fiction is only an incongruous mystification. The novel is endowed with value and dignity only if it constitutes a living discovery for the author as for the reader. (Literature and metaphysics, SB)</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Her literature is not just a stool for her philosophy</a:t>
            </a:r>
            <a:endParaRPr sz="1200">
              <a:solidFill>
                <a:srgbClr val="351C75"/>
              </a:solidFill>
            </a:endParaRPr>
          </a:p>
          <a:p>
            <a:pPr indent="0" lvl="0" marL="0" rtl="0">
              <a:spcBef>
                <a:spcPts val="0"/>
              </a:spcBef>
              <a:spcAft>
                <a:spcPts val="0"/>
              </a:spcAft>
              <a:buNone/>
            </a:pPr>
            <a:r>
              <a:t/>
            </a: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We are meant to engage with ourselves in the literature, as well as the author</a:t>
            </a:r>
            <a:endParaRPr sz="1200">
              <a:solidFill>
                <a:srgbClr val="351C75"/>
              </a:solidFill>
            </a:endParaRPr>
          </a:p>
          <a:p>
            <a:pPr indent="0" lvl="0" marL="0" rtl="0">
              <a:spcBef>
                <a:spcPts val="0"/>
              </a:spcBef>
              <a:spcAft>
                <a:spcPts val="0"/>
              </a:spcAft>
              <a:buNone/>
            </a:pPr>
            <a:r>
              <a:t/>
            </a:r>
            <a:endParaRPr sz="1200">
              <a:solidFill>
                <a:srgbClr val="351C75"/>
              </a:solidFill>
            </a:endParaRPr>
          </a:p>
          <a:p>
            <a:pPr indent="0" lvl="0" marL="0" rtl="0">
              <a:spcBef>
                <a:spcPts val="0"/>
              </a:spcBef>
              <a:spcAft>
                <a:spcPts val="0"/>
              </a:spcAft>
              <a:buNone/>
            </a:pPr>
            <a:r>
              <a:t/>
            </a:r>
            <a:endParaRPr sz="1200">
              <a:solidFill>
                <a:srgbClr val="351C7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519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Life and Philosophy in Literature</a:t>
            </a:r>
            <a:endParaRPr i="1">
              <a:latin typeface="Pacifico"/>
              <a:ea typeface="Pacifico"/>
              <a:cs typeface="Pacifico"/>
              <a:sym typeface="Pacifico"/>
            </a:endParaRPr>
          </a:p>
        </p:txBody>
      </p:sp>
      <p:sp>
        <p:nvSpPr>
          <p:cNvPr id="193" name="Shape 193"/>
          <p:cNvSpPr txBox="1"/>
          <p:nvPr>
            <p:ph idx="1" type="body"/>
          </p:nvPr>
        </p:nvSpPr>
        <p:spPr>
          <a:xfrm>
            <a:off x="311700" y="1254950"/>
            <a:ext cx="80661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How can we have moral feelings about the characters of our novels?</a:t>
            </a:r>
            <a:endParaRPr sz="1200">
              <a:solidFill>
                <a:srgbClr val="351C75"/>
              </a:solidFill>
            </a:endParaRPr>
          </a:p>
          <a:p>
            <a:pPr indent="0" lvl="0" marL="0" rtl="0">
              <a:spcBef>
                <a:spcPts val="0"/>
              </a:spcBef>
              <a:spcAft>
                <a:spcPts val="0"/>
              </a:spcAft>
              <a:buNone/>
            </a:pPr>
            <a:r>
              <a:t/>
            </a: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Because, as ethics of ambiguity points out, ethics is all about our character, our personal goals, our conception of ourselves, and ultimately how that breaks down is fundamentally the anxiety which is generation of values in the story!</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It’s a literary Ethics!</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Conflict fundamentally is why life is interesting at all…. (The creation of values)</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Ethics is always about who we are, right now. Art is the world of throwing ourselves into that ‘now’.</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Why does fictional Beauvoir kill fictional Olga?</a:t>
            </a:r>
            <a:br>
              <a:rPr lang="en" sz="1200">
                <a:solidFill>
                  <a:srgbClr val="351C75"/>
                </a:solidFill>
              </a:rPr>
            </a:br>
            <a:endParaRPr sz="1200">
              <a:solidFill>
                <a:srgbClr val="351C75"/>
              </a:solidFill>
            </a:endParaRPr>
          </a:p>
          <a:p>
            <a:pPr indent="-304800" lvl="0" marL="457200" rtl="0">
              <a:spcBef>
                <a:spcPts val="0"/>
              </a:spcBef>
              <a:spcAft>
                <a:spcPts val="0"/>
              </a:spcAft>
              <a:buClr>
                <a:srgbClr val="351C75"/>
              </a:buClr>
              <a:buSzPts val="1200"/>
              <a:buChar char="-"/>
            </a:pPr>
            <a:r>
              <a:rPr lang="en" sz="1200">
                <a:solidFill>
                  <a:srgbClr val="351C75"/>
                </a:solidFill>
              </a:rPr>
              <a:t>Can there still be ambiguity even if you know the end of the book?</a:t>
            </a:r>
            <a:endParaRPr sz="1200">
              <a:solidFill>
                <a:srgbClr val="351C7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Final Notes</a:t>
            </a:r>
            <a:endParaRPr i="1">
              <a:latin typeface="Pacifico"/>
              <a:ea typeface="Pacifico"/>
              <a:cs typeface="Pacifico"/>
              <a:sym typeface="Pacifico"/>
            </a:endParaRPr>
          </a:p>
        </p:txBody>
      </p:sp>
      <p:sp>
        <p:nvSpPr>
          <p:cNvPr id="199" name="Shape 1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351C75"/>
              </a:buClr>
              <a:buSzPts val="1200"/>
              <a:buChar char="-"/>
            </a:pPr>
            <a:r>
              <a:rPr lang="en" sz="1200">
                <a:solidFill>
                  <a:srgbClr val="351C75"/>
                </a:solidFill>
                <a:highlight>
                  <a:srgbClr val="FFFFFF"/>
                </a:highlight>
              </a:rPr>
              <a:t>“[W]hy construct a fictional apparatus around ideas that one could express more economically and clearly in more direct language? The novel is justified only if it is a mode of communication irreducible to any other” (M&amp;L)</a:t>
            </a:r>
            <a:br>
              <a:rPr lang="en" sz="1200">
                <a:solidFill>
                  <a:srgbClr val="351C75"/>
                </a:solidFill>
                <a:highlight>
                  <a:srgbClr val="FFFFFF"/>
                </a:highlight>
              </a:rPr>
            </a:br>
            <a:endParaRPr sz="1200">
              <a:solidFill>
                <a:srgbClr val="351C75"/>
              </a:solidFill>
              <a:highlight>
                <a:srgbClr val="FFFFFF"/>
              </a:highlight>
            </a:endParaRPr>
          </a:p>
          <a:p>
            <a:pPr indent="-304800" lvl="1" marL="914400" rtl="0">
              <a:spcBef>
                <a:spcPts val="0"/>
              </a:spcBef>
              <a:spcAft>
                <a:spcPts val="0"/>
              </a:spcAft>
              <a:buClr>
                <a:srgbClr val="351C75"/>
              </a:buClr>
              <a:buSzPts val="1200"/>
              <a:buChar char="-"/>
            </a:pPr>
            <a:r>
              <a:rPr lang="en" sz="1200">
                <a:solidFill>
                  <a:srgbClr val="351C75"/>
                </a:solidFill>
                <a:highlight>
                  <a:srgbClr val="FFFFFF"/>
                </a:highlight>
              </a:rPr>
              <a:t>Reason for the existence of the humanities! </a:t>
            </a:r>
            <a:endParaRPr sz="1200">
              <a:solidFill>
                <a:srgbClr val="351C75"/>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idx="1" type="body"/>
          </p:nvPr>
        </p:nvSpPr>
        <p:spPr>
          <a:xfrm>
            <a:off x="366650" y="863550"/>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351C75"/>
                </a:solidFill>
              </a:rPr>
              <a:t>First impressions about the readings?</a:t>
            </a:r>
            <a:endParaRPr>
              <a:solidFill>
                <a:srgbClr val="351C75"/>
              </a:solidFill>
            </a:endParaRPr>
          </a:p>
          <a:p>
            <a:pPr indent="0" lvl="0" marL="0" rtl="0">
              <a:spcBef>
                <a:spcPts val="0"/>
              </a:spcBef>
              <a:spcAft>
                <a:spcPts val="0"/>
              </a:spcAft>
              <a:buNone/>
            </a:pPr>
            <a:r>
              <a:t/>
            </a:r>
            <a:endParaRPr sz="1200">
              <a:solidFill>
                <a:srgbClr val="351C75"/>
              </a:solidFill>
            </a:endParaRPr>
          </a:p>
          <a:p>
            <a:pPr indent="0" lvl="0" marL="0" rtl="0" algn="ctr">
              <a:spcBef>
                <a:spcPts val="0"/>
              </a:spcBef>
              <a:spcAft>
                <a:spcPts val="0"/>
              </a:spcAft>
              <a:buNone/>
            </a:pPr>
            <a:r>
              <a:t/>
            </a:r>
            <a:endParaRPr>
              <a:solidFill>
                <a:schemeClr val="accent3"/>
              </a:solidFill>
              <a:latin typeface="Pacifico"/>
              <a:ea typeface="Pacifico"/>
              <a:cs typeface="Pacifico"/>
              <a:sym typeface="Pacifico"/>
            </a:endParaRPr>
          </a:p>
          <a:p>
            <a:pPr indent="0" lvl="0" marL="0" rtl="0" algn="ctr">
              <a:spcBef>
                <a:spcPts val="0"/>
              </a:spcBef>
              <a:spcAft>
                <a:spcPts val="0"/>
              </a:spcAft>
              <a:buNone/>
            </a:pPr>
            <a:r>
              <a:rPr lang="en">
                <a:solidFill>
                  <a:schemeClr val="accent3"/>
                </a:solidFill>
                <a:latin typeface="Pacifico"/>
                <a:ea typeface="Pacifico"/>
                <a:cs typeface="Pacifico"/>
                <a:sym typeface="Pacifico"/>
              </a:rPr>
              <a:t>“In truth there is no divorce between philosophy and life”</a:t>
            </a:r>
            <a:r>
              <a:rPr lang="en" sz="2400">
                <a:solidFill>
                  <a:schemeClr val="accent3"/>
                </a:solidFill>
                <a:latin typeface="Pacifico"/>
                <a:ea typeface="Pacifico"/>
                <a:cs typeface="Pacifico"/>
                <a:sym typeface="Pacifico"/>
              </a:rPr>
              <a:t> </a:t>
            </a:r>
            <a:endParaRPr sz="2400">
              <a:solidFill>
                <a:schemeClr val="accent3"/>
              </a:solidFill>
              <a:latin typeface="Pacifico"/>
              <a:ea typeface="Pacifico"/>
              <a:cs typeface="Pacifico"/>
              <a:sym typeface="Pacifico"/>
            </a:endParaRPr>
          </a:p>
          <a:p>
            <a:pPr indent="0" lvl="0" marL="0" rtl="0" algn="l">
              <a:spcBef>
                <a:spcPts val="0"/>
              </a:spcBef>
              <a:spcAft>
                <a:spcPts val="0"/>
              </a:spcAft>
              <a:buNone/>
            </a:pPr>
            <a:r>
              <a:t/>
            </a:r>
            <a:endParaRPr sz="2400">
              <a:solidFill>
                <a:schemeClr val="accent3"/>
              </a:solidFill>
              <a:latin typeface="Pacifico"/>
              <a:ea typeface="Pacifico"/>
              <a:cs typeface="Pacifico"/>
              <a:sym typeface="Pacifico"/>
            </a:endParaRPr>
          </a:p>
          <a:p>
            <a:pPr indent="0" lvl="0" marL="0" rtl="0">
              <a:spcBef>
                <a:spcPts val="0"/>
              </a:spcBef>
              <a:spcAft>
                <a:spcPts val="0"/>
              </a:spcAft>
              <a:buNone/>
            </a:pPr>
            <a:r>
              <a:rPr lang="en">
                <a:solidFill>
                  <a:srgbClr val="351C75"/>
                </a:solidFill>
                <a:latin typeface="Open Sans"/>
                <a:ea typeface="Open Sans"/>
                <a:cs typeface="Open Sans"/>
                <a:sym typeface="Open Sans"/>
              </a:rPr>
              <a:t>Assuming that literature is always about life as well, what does Simone de Beauvoir’s Ethics of Ambiguity mean in terms of her fictional writing?</a:t>
            </a:r>
            <a:endParaRPr>
              <a:solidFill>
                <a:srgbClr val="351C75"/>
              </a:solidFill>
              <a:latin typeface="Open Sans"/>
              <a:ea typeface="Open Sans"/>
              <a:cs typeface="Open Sans"/>
              <a:sym typeface="Open Sans"/>
            </a:endParaRPr>
          </a:p>
          <a:p>
            <a:pPr indent="0" lvl="0" marL="0" rtl="0">
              <a:spcBef>
                <a:spcPts val="0"/>
              </a:spcBef>
              <a:spcAft>
                <a:spcPts val="0"/>
              </a:spcAft>
              <a:buNone/>
            </a:pPr>
            <a:r>
              <a:t/>
            </a:r>
            <a:endParaRPr>
              <a:solidFill>
                <a:srgbClr val="351C75"/>
              </a:solidFill>
              <a:latin typeface="Open Sans"/>
              <a:ea typeface="Open Sans"/>
              <a:cs typeface="Open Sans"/>
              <a:sym typeface="Open Sans"/>
            </a:endParaRPr>
          </a:p>
          <a:p>
            <a:pPr indent="0" lvl="0" marL="0" rtl="0">
              <a:spcBef>
                <a:spcPts val="0"/>
              </a:spcBef>
              <a:spcAft>
                <a:spcPts val="0"/>
              </a:spcAft>
              <a:buNone/>
            </a:pPr>
            <a:r>
              <a:rPr lang="en">
                <a:solidFill>
                  <a:srgbClr val="351C75"/>
                </a:solidFill>
                <a:latin typeface="Open Sans"/>
                <a:ea typeface="Open Sans"/>
                <a:cs typeface="Open Sans"/>
                <a:sym typeface="Open Sans"/>
              </a:rPr>
              <a:t>What does her fiction offer, that her philosophy does not?</a:t>
            </a:r>
            <a:endParaRPr>
              <a:solidFill>
                <a:srgbClr val="351C75"/>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Pacifico"/>
                <a:ea typeface="Pacifico"/>
                <a:cs typeface="Pacifico"/>
                <a:sym typeface="Pacifico"/>
              </a:rPr>
              <a:t>A Dutiful Daughter</a:t>
            </a:r>
            <a:endParaRPr>
              <a:latin typeface="Pacifico"/>
              <a:ea typeface="Pacifico"/>
              <a:cs typeface="Pacifico"/>
              <a:sym typeface="Pacifico"/>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351C75"/>
              </a:buClr>
              <a:buSzPts val="1800"/>
              <a:buChar char="-"/>
            </a:pPr>
            <a:r>
              <a:rPr lang="en">
                <a:solidFill>
                  <a:srgbClr val="351C75"/>
                </a:solidFill>
              </a:rPr>
              <a:t>Particularly bright</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By her early 20s she had studied Mathematics, Literature, Language, and Philosophy, getting MA in Philosophy with a dissertation on Leibniz. She had also spent a summer specializing on Hegel.</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Family Finances</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Her atheistic experience as a young adolescent</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Contradictory parents</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Viewed herself in the literature she read: as a woman </a:t>
            </a:r>
            <a:br>
              <a:rPr lang="en">
                <a:solidFill>
                  <a:srgbClr val="351C75"/>
                </a:solidFill>
              </a:rPr>
            </a:br>
            <a:r>
              <a:rPr lang="en">
                <a:solidFill>
                  <a:srgbClr val="351C75"/>
                </a:solidFill>
              </a:rPr>
              <a:t>yearning for intellectual adventure.</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Meeting of Sartre</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A cluttered smoke filled apartment….</a:t>
            </a:r>
            <a:endParaRPr>
              <a:solidFill>
                <a:schemeClr val="dk1"/>
              </a:solidFill>
            </a:endParaRPr>
          </a:p>
        </p:txBody>
      </p:sp>
      <p:pic>
        <p:nvPicPr>
          <p:cNvPr id="70" name="Shape 70"/>
          <p:cNvPicPr preferRelativeResize="0"/>
          <p:nvPr/>
        </p:nvPicPr>
        <p:blipFill>
          <a:blip r:embed="rId3">
            <a:alphaModFix/>
          </a:blip>
          <a:stretch>
            <a:fillRect/>
          </a:stretch>
        </p:blipFill>
        <p:spPr>
          <a:xfrm>
            <a:off x="6461697" y="2083375"/>
            <a:ext cx="1948401" cy="29871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A Meeting of Minds</a:t>
            </a:r>
            <a:endParaRPr>
              <a:latin typeface="Pacifico"/>
              <a:ea typeface="Pacifico"/>
              <a:cs typeface="Pacifico"/>
              <a:sym typeface="Pacifico"/>
            </a:endParaRPr>
          </a:p>
        </p:txBody>
      </p:sp>
      <p:sp>
        <p:nvSpPr>
          <p:cNvPr id="76" name="Shape 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351C75"/>
              </a:buClr>
              <a:buSzPts val="1800"/>
              <a:buChar char="-"/>
            </a:pPr>
            <a:r>
              <a:rPr lang="en">
                <a:solidFill>
                  <a:srgbClr val="351C75"/>
                </a:solidFill>
              </a:rPr>
              <a:t>Met in 1929</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She helped Sartre and his friends with Leibniz</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Prior to meeting each other Sartre had failed his ‘</a:t>
            </a:r>
            <a:r>
              <a:rPr i="1" lang="en">
                <a:solidFill>
                  <a:srgbClr val="351C75"/>
                </a:solidFill>
              </a:rPr>
              <a:t>agregation</a:t>
            </a:r>
            <a:r>
              <a:rPr lang="en">
                <a:solidFill>
                  <a:srgbClr val="351C75"/>
                </a:solidFill>
              </a:rPr>
              <a:t>’ (national French philosophy exam for teaching)</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Afterwards Sartre would finish top in the country, Beauvoir second behind him. In front of intellectuals such as Merleau-Ponty and Claude Levi-Strauss</a:t>
            </a:r>
            <a:endParaRPr>
              <a:solidFill>
                <a:srgbClr val="351C75"/>
              </a:solidFill>
            </a:endParaRPr>
          </a:p>
          <a:p>
            <a:pPr indent="-342900" lvl="0" marL="457200" rtl="0">
              <a:spcBef>
                <a:spcPts val="0"/>
              </a:spcBef>
              <a:spcAft>
                <a:spcPts val="0"/>
              </a:spcAft>
              <a:buClr>
                <a:srgbClr val="351C75"/>
              </a:buClr>
              <a:buSzPts val="1800"/>
              <a:buChar char="-"/>
            </a:pPr>
            <a:r>
              <a:rPr lang="en">
                <a:solidFill>
                  <a:srgbClr val="351C75"/>
                </a:solidFill>
              </a:rPr>
              <a:t>They would work closely for their whole lives</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Worked most closely at the founding of existential thinking, </a:t>
            </a:r>
            <a:br>
              <a:rPr lang="en">
                <a:solidFill>
                  <a:srgbClr val="351C75"/>
                </a:solidFill>
              </a:rPr>
            </a:br>
            <a:r>
              <a:rPr lang="en">
                <a:solidFill>
                  <a:srgbClr val="351C75"/>
                </a:solidFill>
              </a:rPr>
              <a:t>through </a:t>
            </a:r>
            <a:r>
              <a:rPr i="1" lang="en">
                <a:solidFill>
                  <a:srgbClr val="351C75"/>
                </a:solidFill>
              </a:rPr>
              <a:t>She Came to Stay </a:t>
            </a:r>
            <a:r>
              <a:rPr lang="en">
                <a:solidFill>
                  <a:srgbClr val="351C75"/>
                </a:solidFill>
              </a:rPr>
              <a:t>and </a:t>
            </a:r>
            <a:r>
              <a:rPr i="1" lang="en">
                <a:solidFill>
                  <a:srgbClr val="351C75"/>
                </a:solidFill>
              </a:rPr>
              <a:t>Being and Nothingness</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Were introduced to phenomenology by Sartre’s friend in 1932 </a:t>
            </a:r>
            <a:br>
              <a:rPr lang="en">
                <a:solidFill>
                  <a:srgbClr val="351C75"/>
                </a:solidFill>
              </a:rPr>
            </a:br>
            <a:r>
              <a:rPr lang="en">
                <a:solidFill>
                  <a:srgbClr val="351C75"/>
                </a:solidFill>
              </a:rPr>
              <a:t>drinking apricot cocktails (</a:t>
            </a:r>
            <a:r>
              <a:rPr i="1" lang="en">
                <a:solidFill>
                  <a:srgbClr val="351C75"/>
                </a:solidFill>
              </a:rPr>
              <a:t>Existentialism and Excess </a:t>
            </a:r>
            <a:r>
              <a:rPr lang="en">
                <a:solidFill>
                  <a:srgbClr val="351C75"/>
                </a:solidFill>
              </a:rPr>
              <a:t>Ch 7)</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With Olga 1935-1936</a:t>
            </a:r>
            <a:endParaRPr>
              <a:solidFill>
                <a:srgbClr val="351C75"/>
              </a:solidFill>
            </a:endParaRPr>
          </a:p>
          <a:p>
            <a:pPr indent="-317500" lvl="1" marL="914400" rtl="0">
              <a:spcBef>
                <a:spcPts val="0"/>
              </a:spcBef>
              <a:spcAft>
                <a:spcPts val="0"/>
              </a:spcAft>
              <a:buClr>
                <a:srgbClr val="351C75"/>
              </a:buClr>
              <a:buSzPts val="1400"/>
              <a:buChar char="-"/>
            </a:pPr>
            <a:r>
              <a:rPr lang="en">
                <a:solidFill>
                  <a:srgbClr val="351C75"/>
                </a:solidFill>
              </a:rPr>
              <a:t>End of WW2, founded </a:t>
            </a:r>
            <a:r>
              <a:rPr i="1" lang="en">
                <a:solidFill>
                  <a:srgbClr val="351C75"/>
                </a:solidFill>
              </a:rPr>
              <a:t>Les Temps Modernes</a:t>
            </a:r>
            <a:endParaRPr i="1">
              <a:solidFill>
                <a:srgbClr val="351C75"/>
              </a:solidFill>
            </a:endParaRPr>
          </a:p>
        </p:txBody>
      </p:sp>
      <p:pic>
        <p:nvPicPr>
          <p:cNvPr id="77" name="Shape 77"/>
          <p:cNvPicPr preferRelativeResize="0"/>
          <p:nvPr/>
        </p:nvPicPr>
        <p:blipFill rotWithShape="1">
          <a:blip r:embed="rId3">
            <a:alphaModFix/>
          </a:blip>
          <a:srcRect b="7715" l="14282" r="7714" t="0"/>
          <a:stretch/>
        </p:blipFill>
        <p:spPr>
          <a:xfrm>
            <a:off x="6174925" y="2671750"/>
            <a:ext cx="2582226" cy="19571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Life’s Work</a:t>
            </a:r>
            <a:endParaRPr>
              <a:latin typeface="Pacifico"/>
              <a:ea typeface="Pacifico"/>
              <a:cs typeface="Pacifico"/>
              <a:sym typeface="Pacifico"/>
            </a:endParaRPr>
          </a:p>
        </p:txBody>
      </p:sp>
      <p:sp>
        <p:nvSpPr>
          <p:cNvPr id="83" name="Shape 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351C75"/>
              </a:buClr>
              <a:buSzPts val="1800"/>
              <a:buChar char="-"/>
            </a:pPr>
            <a:r>
              <a:rPr lang="en">
                <a:solidFill>
                  <a:srgbClr val="351C75"/>
                </a:solidFill>
              </a:rPr>
              <a:t>School Teacher around France and in Paris in the early 1930s</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They (Sartre and her) despaired that their life wasn’t going to amount to much… (</a:t>
            </a:r>
            <a:r>
              <a:rPr i="1" lang="en">
                <a:solidFill>
                  <a:srgbClr val="351C75"/>
                </a:solidFill>
              </a:rPr>
              <a:t>Existentialism and Excess)</a:t>
            </a:r>
            <a:endParaRPr i="1">
              <a:solidFill>
                <a:srgbClr val="351C75"/>
              </a:solidFill>
            </a:endParaRPr>
          </a:p>
          <a:p>
            <a:pPr indent="-342900" lvl="0" marL="457200" marR="0" rtl="0" algn="l">
              <a:lnSpc>
                <a:spcPct val="115000"/>
              </a:lnSpc>
              <a:spcBef>
                <a:spcPts val="0"/>
              </a:spcBef>
              <a:spcAft>
                <a:spcPts val="0"/>
              </a:spcAft>
              <a:buClr>
                <a:srgbClr val="351C75"/>
              </a:buClr>
              <a:buSzPts val="1800"/>
              <a:buChar char="-"/>
            </a:pPr>
            <a:r>
              <a:rPr lang="en">
                <a:solidFill>
                  <a:srgbClr val="351C75"/>
                </a:solidFill>
              </a:rPr>
              <a:t>In the early 1940s this begins to change. </a:t>
            </a:r>
            <a:endParaRPr>
              <a:solidFill>
                <a:srgbClr val="351C75"/>
              </a:solidFill>
            </a:endParaRPr>
          </a:p>
          <a:p>
            <a:pPr indent="-342900" lvl="0" marL="457200" marR="0" rtl="0" algn="l">
              <a:lnSpc>
                <a:spcPct val="115000"/>
              </a:lnSpc>
              <a:spcBef>
                <a:spcPts val="0"/>
              </a:spcBef>
              <a:spcAft>
                <a:spcPts val="0"/>
              </a:spcAft>
              <a:buClr>
                <a:srgbClr val="351C75"/>
              </a:buClr>
              <a:buSzPts val="1800"/>
              <a:buChar char="-"/>
            </a:pPr>
            <a:r>
              <a:rPr lang="en">
                <a:solidFill>
                  <a:srgbClr val="351C75"/>
                </a:solidFill>
              </a:rPr>
              <a:t>Post war </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Existentialism (Pyrrhus et Cineas 1944, Ethic of Ambiguity 1947)</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Feminism (The second Sex 1949, declared feminist 1972)</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Autobiographical and historical non-fiction (Extensive for </a:t>
            </a:r>
            <a:br>
              <a:rPr lang="en">
                <a:solidFill>
                  <a:srgbClr val="351C75"/>
                </a:solidFill>
              </a:rPr>
            </a:br>
            <a:r>
              <a:rPr lang="en">
                <a:solidFill>
                  <a:srgbClr val="351C75"/>
                </a:solidFill>
              </a:rPr>
              <a:t>the rest of her life) </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Existential Historian (authentic history?)</a:t>
            </a:r>
            <a:endParaRPr>
              <a:solidFill>
                <a:srgbClr val="351C75"/>
              </a:solidFill>
            </a:endParaRPr>
          </a:p>
          <a:p>
            <a:pPr indent="-342900" lvl="0" marL="457200" marR="0" rtl="0" algn="l">
              <a:lnSpc>
                <a:spcPct val="115000"/>
              </a:lnSpc>
              <a:spcBef>
                <a:spcPts val="0"/>
              </a:spcBef>
              <a:spcAft>
                <a:spcPts val="0"/>
              </a:spcAft>
              <a:buClr>
                <a:srgbClr val="351C75"/>
              </a:buClr>
              <a:buSzPts val="1800"/>
              <a:buChar char="-"/>
            </a:pPr>
            <a:r>
              <a:rPr lang="en">
                <a:solidFill>
                  <a:srgbClr val="351C75"/>
                </a:solidFill>
              </a:rPr>
              <a:t>Political and social activism</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Beauvoir remained somewhat behind the scenes</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Progressed to become more and more marxist through her life</a:t>
            </a:r>
            <a:endParaRPr>
              <a:solidFill>
                <a:srgbClr val="351C75"/>
              </a:solidFill>
            </a:endParaRPr>
          </a:p>
        </p:txBody>
      </p:sp>
      <p:pic>
        <p:nvPicPr>
          <p:cNvPr id="84" name="Shape 84"/>
          <p:cNvPicPr preferRelativeResize="0"/>
          <p:nvPr/>
        </p:nvPicPr>
        <p:blipFill>
          <a:blip r:embed="rId3">
            <a:alphaModFix/>
          </a:blip>
          <a:stretch>
            <a:fillRect/>
          </a:stretch>
        </p:blipFill>
        <p:spPr>
          <a:xfrm>
            <a:off x="6393500" y="1836375"/>
            <a:ext cx="1926300" cy="294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Times</a:t>
            </a:r>
            <a:endParaRPr>
              <a:latin typeface="Pacifico"/>
              <a:ea typeface="Pacifico"/>
              <a:cs typeface="Pacifico"/>
              <a:sym typeface="Pacifico"/>
            </a:endParaRPr>
          </a:p>
        </p:txBody>
      </p:sp>
      <p:sp>
        <p:nvSpPr>
          <p:cNvPr id="90" name="Shape 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351C75"/>
              </a:buClr>
              <a:buSzPts val="1800"/>
              <a:buFont typeface="Proxima Nova"/>
              <a:buChar char="-"/>
            </a:pPr>
            <a:r>
              <a:rPr lang="en">
                <a:solidFill>
                  <a:srgbClr val="351C75"/>
                </a:solidFill>
              </a:rPr>
              <a:t>Modernism</a:t>
            </a:r>
            <a:endParaRPr>
              <a:solidFill>
                <a:srgbClr val="351C75"/>
              </a:solidFill>
            </a:endParaRPr>
          </a:p>
          <a:p>
            <a:pPr indent="-342900" lvl="1" marL="914400" marR="0" rtl="0" algn="l">
              <a:lnSpc>
                <a:spcPct val="115000"/>
              </a:lnSpc>
              <a:spcBef>
                <a:spcPts val="0"/>
              </a:spcBef>
              <a:spcAft>
                <a:spcPts val="0"/>
              </a:spcAft>
              <a:buClr>
                <a:srgbClr val="351C75"/>
              </a:buClr>
              <a:buSzPts val="1800"/>
              <a:buFont typeface="Proxima Nova"/>
              <a:buChar char="-"/>
            </a:pPr>
            <a:r>
              <a:rPr lang="en">
                <a:solidFill>
                  <a:srgbClr val="351C75"/>
                </a:solidFill>
              </a:rPr>
              <a:t>Struggling for meaning, Einstein, Nietzsche, Kafka</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It’s looking like old meta-narrative is just not holding up</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People are looking for new ways to create value in the world</a:t>
            </a:r>
            <a:endParaRPr>
              <a:solidFill>
                <a:srgbClr val="351C75"/>
              </a:solidFill>
            </a:endParaRPr>
          </a:p>
          <a:p>
            <a:pPr indent="-342900" lvl="0" marL="457200" marR="0" rtl="0" algn="l">
              <a:lnSpc>
                <a:spcPct val="115000"/>
              </a:lnSpc>
              <a:spcBef>
                <a:spcPts val="0"/>
              </a:spcBef>
              <a:spcAft>
                <a:spcPts val="0"/>
              </a:spcAft>
              <a:buClr>
                <a:srgbClr val="351C75"/>
              </a:buClr>
              <a:buSzPts val="1800"/>
              <a:buChar char="-"/>
            </a:pPr>
            <a:r>
              <a:rPr lang="en">
                <a:solidFill>
                  <a:srgbClr val="351C75"/>
                </a:solidFill>
              </a:rPr>
              <a:t>Political </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Charles de Gaulle </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PCF - Communism</a:t>
            </a:r>
            <a:endParaRPr>
              <a:solidFill>
                <a:srgbClr val="351C75"/>
              </a:solidFill>
            </a:endParaRPr>
          </a:p>
          <a:p>
            <a:pPr indent="-317500" lvl="1" marL="914400" marR="0" rtl="0" algn="l">
              <a:lnSpc>
                <a:spcPct val="115000"/>
              </a:lnSpc>
              <a:spcBef>
                <a:spcPts val="0"/>
              </a:spcBef>
              <a:spcAft>
                <a:spcPts val="0"/>
              </a:spcAft>
              <a:buClr>
                <a:srgbClr val="351C75"/>
              </a:buClr>
              <a:buSzPts val="1400"/>
              <a:buChar char="-"/>
            </a:pPr>
            <a:r>
              <a:rPr lang="en">
                <a:solidFill>
                  <a:srgbClr val="351C75"/>
                </a:solidFill>
              </a:rPr>
              <a:t>World War, on the edge of She Came to Stay…</a:t>
            </a:r>
            <a:endParaRPr>
              <a:solidFill>
                <a:srgbClr val="351C75"/>
              </a:solidFill>
            </a:endParaRPr>
          </a:p>
        </p:txBody>
      </p:sp>
      <p:pic>
        <p:nvPicPr>
          <p:cNvPr id="91" name="Shape 91"/>
          <p:cNvPicPr preferRelativeResize="0"/>
          <p:nvPr/>
        </p:nvPicPr>
        <p:blipFill>
          <a:blip r:embed="rId3">
            <a:alphaModFix/>
          </a:blip>
          <a:stretch>
            <a:fillRect/>
          </a:stretch>
        </p:blipFill>
        <p:spPr>
          <a:xfrm>
            <a:off x="6139254" y="343874"/>
            <a:ext cx="2299373" cy="33368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She Came to Stay Rough Summary </a:t>
            </a:r>
            <a:endParaRPr>
              <a:latin typeface="Pacifico"/>
              <a:ea typeface="Pacifico"/>
              <a:cs typeface="Pacifico"/>
              <a:sym typeface="Pacifico"/>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351C75"/>
              </a:buClr>
              <a:buSzPts val="1400"/>
              <a:buFont typeface="Proxima Nova"/>
              <a:buChar char="-"/>
            </a:pPr>
            <a:r>
              <a:rPr lang="en" sz="1400">
                <a:solidFill>
                  <a:srgbClr val="351C75"/>
                </a:solidFill>
              </a:rPr>
              <a:t>Francoise invites Xaviere to stay with them in Paris, leaving Rouen </a:t>
            </a:r>
            <a:endParaRPr sz="1400">
              <a:solidFill>
                <a:srgbClr val="351C75"/>
              </a:solidFill>
            </a:endParaRPr>
          </a:p>
          <a:p>
            <a:pPr indent="-317500" lvl="0" marL="457200" marR="0" rtl="0" algn="l">
              <a:lnSpc>
                <a:spcPct val="115000"/>
              </a:lnSpc>
              <a:spcBef>
                <a:spcPts val="0"/>
              </a:spcBef>
              <a:spcAft>
                <a:spcPts val="0"/>
              </a:spcAft>
              <a:buClr>
                <a:srgbClr val="351C75"/>
              </a:buClr>
              <a:buSzPts val="1400"/>
              <a:buChar char="-"/>
            </a:pPr>
            <a:r>
              <a:rPr lang="en" sz="1400">
                <a:solidFill>
                  <a:srgbClr val="351C75"/>
                </a:solidFill>
              </a:rPr>
              <a:t>Xaviere and Pierre meet</a:t>
            </a:r>
            <a:endParaRPr sz="14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Francoise starts to feel left out, losing her privileged status as having recognition from Xaviere</a:t>
            </a: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lang="en" sz="1200">
                <a:solidFill>
                  <a:srgbClr val="351C75"/>
                </a:solidFill>
              </a:rPr>
              <a:t>Xaviere becomes more and more independant </a:t>
            </a:r>
            <a:endParaRPr sz="1200">
              <a:solidFill>
                <a:srgbClr val="FF0000"/>
              </a:solidFill>
            </a:endParaRPr>
          </a:p>
          <a:p>
            <a:pPr indent="-304800" lvl="1" marL="914400" marR="0" rtl="0" algn="l">
              <a:lnSpc>
                <a:spcPct val="115000"/>
              </a:lnSpc>
              <a:spcBef>
                <a:spcPts val="0"/>
              </a:spcBef>
              <a:spcAft>
                <a:spcPts val="0"/>
              </a:spcAft>
              <a:buClr>
                <a:srgbClr val="FF0000"/>
              </a:buClr>
              <a:buSzPts val="1200"/>
              <a:buChar char="-"/>
            </a:pPr>
            <a:r>
              <a:t/>
            </a:r>
            <a:endParaRPr sz="1200">
              <a:solidFill>
                <a:srgbClr val="FF0000"/>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Francoise falls ill</a:t>
            </a:r>
            <a:br>
              <a:rPr lang="en" sz="1200">
                <a:solidFill>
                  <a:srgbClr val="FF0000"/>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She regains recognition when Xaviere and others attempt to care for her, eventually losing it again at the nightclub</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Francoise regains recognition by sleeping with Gerbert</a:t>
            </a:r>
            <a:br>
              <a:rPr lang="en" sz="1200">
                <a:solidFill>
                  <a:srgbClr val="FF0000"/>
                </a:solidFill>
              </a:rPr>
            </a:br>
            <a:endParaRPr sz="1200">
              <a:solidFill>
                <a:srgbClr val="FF0000"/>
              </a:solidFill>
            </a:endParaRPr>
          </a:p>
          <a:p>
            <a:pPr indent="-304800" lvl="0" marL="457200" marR="0" rtl="0" algn="l">
              <a:lnSpc>
                <a:spcPct val="115000"/>
              </a:lnSpc>
              <a:spcBef>
                <a:spcPts val="0"/>
              </a:spcBef>
              <a:spcAft>
                <a:spcPts val="0"/>
              </a:spcAft>
              <a:buClr>
                <a:srgbClr val="351C75"/>
              </a:buClr>
              <a:buSzPts val="1200"/>
              <a:buChar char="-"/>
            </a:pPr>
            <a:r>
              <a:rPr lang="en" sz="1200">
                <a:solidFill>
                  <a:srgbClr val="351C75"/>
                </a:solidFill>
              </a:rPr>
              <a:t>Xaviere accuses Francoise of knowing this, and this results in Francoise killing Xaviere, unable to deal with her any longer. </a:t>
            </a:r>
            <a:endParaRPr sz="1200">
              <a:solidFill>
                <a:srgbClr val="351C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03" name="Shape 10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351C75"/>
              </a:buClr>
              <a:buSzPts val="1800"/>
              <a:buFont typeface="Proxima Nova"/>
              <a:buChar char="-"/>
            </a:pPr>
            <a:r>
              <a:rPr lang="en">
                <a:solidFill>
                  <a:srgbClr val="351C75"/>
                </a:solidFill>
              </a:rPr>
              <a:t>Hegelianism as Literature…</a:t>
            </a:r>
            <a:br>
              <a:rPr lang="en">
                <a:solidFill>
                  <a:srgbClr val="351C75"/>
                </a:solidFill>
              </a:rPr>
            </a:br>
            <a:endParaRPr>
              <a:solidFill>
                <a:srgbClr val="351C75"/>
              </a:solidFill>
            </a:endParaRPr>
          </a:p>
          <a:p>
            <a:pPr indent="-304800" lvl="1" marL="914400" marR="0" rtl="0" algn="l">
              <a:lnSpc>
                <a:spcPct val="115000"/>
              </a:lnSpc>
              <a:spcBef>
                <a:spcPts val="0"/>
              </a:spcBef>
              <a:spcAft>
                <a:spcPts val="0"/>
              </a:spcAft>
              <a:buClr>
                <a:srgbClr val="351C75"/>
              </a:buClr>
              <a:buSzPts val="1200"/>
              <a:buChar char="-"/>
            </a:pPr>
            <a:r>
              <a:rPr b="1" lang="en" sz="1200">
                <a:solidFill>
                  <a:srgbClr val="351C75"/>
                </a:solidFill>
              </a:rPr>
              <a:t>(The Self)</a:t>
            </a:r>
            <a:r>
              <a:rPr lang="en" sz="1200">
                <a:solidFill>
                  <a:srgbClr val="351C75"/>
                </a:solidFill>
              </a:rPr>
              <a:t> “Whatever face she wore tonight did not really matter: it did not exist for herself and she had a vague hope that it would be invisible to everyone else” (pg 32 </a:t>
            </a:r>
            <a:r>
              <a:rPr i="1" lang="en" sz="1200">
                <a:solidFill>
                  <a:srgbClr val="351C75"/>
                </a:solidFill>
              </a:rPr>
              <a:t>She came to Stay</a:t>
            </a:r>
            <a:r>
              <a:rPr lang="en" sz="1200">
                <a:solidFill>
                  <a:srgbClr val="351C75"/>
                </a:solidFill>
              </a:rPr>
              <a:t>)</a:t>
            </a:r>
            <a:br>
              <a:rPr lang="en" sz="1200">
                <a:solidFill>
                  <a:srgbClr val="351C75"/>
                </a:solidFill>
              </a:rPr>
            </a:br>
            <a:br>
              <a:rPr lang="en" sz="1200">
                <a:solidFill>
                  <a:srgbClr val="351C75"/>
                </a:solidFill>
              </a:rPr>
            </a:br>
            <a:endParaRPr sz="1200">
              <a:solidFill>
                <a:srgbClr val="351C75"/>
              </a:solidFill>
            </a:endParaRPr>
          </a:p>
          <a:p>
            <a:pPr indent="-304800" lvl="1" marL="914400" marR="0" rtl="0" algn="l">
              <a:lnSpc>
                <a:spcPct val="115000"/>
              </a:lnSpc>
              <a:spcBef>
                <a:spcPts val="0"/>
              </a:spcBef>
              <a:spcAft>
                <a:spcPts val="0"/>
              </a:spcAft>
              <a:buClr>
                <a:srgbClr val="351C75"/>
              </a:buClr>
              <a:buSzPts val="1200"/>
              <a:buChar char="-"/>
            </a:pPr>
            <a:r>
              <a:rPr b="1" lang="en" sz="1200">
                <a:solidFill>
                  <a:srgbClr val="351C75"/>
                </a:solidFill>
              </a:rPr>
              <a:t>(The Self) </a:t>
            </a:r>
            <a:r>
              <a:rPr lang="en" sz="1200">
                <a:solidFill>
                  <a:srgbClr val="351C75"/>
                </a:solidFill>
              </a:rPr>
              <a:t>“It seems queer to think of what things are like when one isn’t there.. It’s like trying to imagine you’re dead: you can’t quite manage it, you always feel that you are somewhere in a corner, looking on” (pg5) (Thrown…)</a:t>
            </a:r>
            <a:endParaRPr sz="1200">
              <a:solidFill>
                <a:srgbClr val="351C75"/>
              </a:solidFill>
            </a:endParaRPr>
          </a:p>
          <a:p>
            <a:pPr indent="0" lvl="0" marL="457200" marR="0" rtl="0" algn="l">
              <a:lnSpc>
                <a:spcPct val="115000"/>
              </a:lnSpc>
              <a:spcBef>
                <a:spcPts val="1600"/>
              </a:spcBef>
              <a:spcAft>
                <a:spcPts val="1600"/>
              </a:spcAft>
              <a:buNone/>
            </a:pPr>
            <a:r>
              <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acifico"/>
                <a:ea typeface="Pacifico"/>
                <a:cs typeface="Pacifico"/>
                <a:sym typeface="Pacifico"/>
              </a:rPr>
              <a:t>The Existential Phil, with the Help of </a:t>
            </a:r>
            <a:r>
              <a:rPr i="1" lang="en">
                <a:latin typeface="Pacifico"/>
                <a:ea typeface="Pacifico"/>
                <a:cs typeface="Pacifico"/>
                <a:sym typeface="Pacifico"/>
              </a:rPr>
              <a:t>the Lit.</a:t>
            </a:r>
            <a:endParaRPr i="1">
              <a:latin typeface="Pacifico"/>
              <a:ea typeface="Pacifico"/>
              <a:cs typeface="Pacifico"/>
              <a:sym typeface="Pacifico"/>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51C75"/>
              </a:buClr>
              <a:buSzPts val="1200"/>
              <a:buChar char="-"/>
            </a:pPr>
            <a:r>
              <a:rPr b="1" lang="en" sz="1200">
                <a:solidFill>
                  <a:srgbClr val="351C75"/>
                </a:solidFill>
              </a:rPr>
              <a:t>(The Other - without recognition)</a:t>
            </a:r>
            <a:r>
              <a:rPr lang="en" sz="1200">
                <a:solidFill>
                  <a:srgbClr val="351C75"/>
                </a:solidFill>
              </a:rPr>
              <a:t> “Before Francoise very eyes, and yet apart from her, something existed like a sentence without an appeal: detached, absolute, unalterable, an alien conscience was taking up its position. It was like death, a total negation, an eternal absence, and yet, by a staggering contradiction, this abyss of nothingness could make itself present to itself and make itself fully exist for itself” (pg 292)</a:t>
            </a:r>
            <a:br>
              <a:rPr lang="en" sz="1200">
                <a:solidFill>
                  <a:srgbClr val="351C75"/>
                </a:solidFill>
              </a:rPr>
            </a:br>
            <a:endParaRPr sz="1200">
              <a:solidFill>
                <a:srgbClr val="351C75"/>
              </a:solidFill>
            </a:endParaRPr>
          </a:p>
          <a:p>
            <a:pPr indent="-304800" lvl="0" marL="457200" marR="0" rtl="0" algn="l">
              <a:lnSpc>
                <a:spcPct val="115000"/>
              </a:lnSpc>
              <a:spcBef>
                <a:spcPts val="0"/>
              </a:spcBef>
              <a:spcAft>
                <a:spcPts val="0"/>
              </a:spcAft>
              <a:buClr>
                <a:srgbClr val="351C75"/>
              </a:buClr>
              <a:buSzPts val="1200"/>
              <a:buChar char="-"/>
            </a:pPr>
            <a:r>
              <a:rPr b="1" lang="en" sz="1200">
                <a:solidFill>
                  <a:srgbClr val="351C75"/>
                </a:solidFill>
              </a:rPr>
              <a:t>(The Other - with recognition) </a:t>
            </a:r>
            <a:r>
              <a:rPr lang="en" sz="1200">
                <a:solidFill>
                  <a:srgbClr val="351C75"/>
                </a:solidFill>
              </a:rPr>
              <a:t>“That hotel is so dismal without you,’ said Xaviere. ‘In the old days, even when I didn’t see you for a whole day, I felt you were up there above me and I heard your step on the staircase. It’s empty now.’... ‘But I’ll be coming back,’ said Francoise, with emotion. She had never suspected that Xaviere paid such particular attention to her presence. How she had misjudged her. How she would love her, to make up for lost time! She pressed her hand and looked at her silence. Now when her temples were throbbing with fever and her throat was dry, she understood at last what miracle had entered her life. She had been slowly withering away under the protection of painstakingly built patterns and leaden-heavy thoughts, when suddenly, in a burst of purification and freedom, all this too-human world had collapsed into dust. One open childlike look from Xaviere had sufficed to destroy that prison, and now on this liberated earth a thousand marvels would come to life, thanks to this exacting young angel. A sad angel with gentle feminine hands, as red as those of a peasant woman, with lips perfumed with honey, Virginian tobacco and green tea. My precious Xaviere.” (Pg 212)</a:t>
            </a:r>
            <a:endParaRPr sz="1200">
              <a:solidFill>
                <a:srgbClr val="351C7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