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36"/>
  </p:notesMasterIdLst>
  <p:sldIdLst>
    <p:sldId id="256" r:id="rId4"/>
    <p:sldId id="257" r:id="rId5"/>
    <p:sldId id="258" r:id="rId6"/>
    <p:sldId id="268" r:id="rId7"/>
    <p:sldId id="275" r:id="rId8"/>
    <p:sldId id="269" r:id="rId9"/>
    <p:sldId id="270" r:id="rId10"/>
    <p:sldId id="271" r:id="rId11"/>
    <p:sldId id="272" r:id="rId12"/>
    <p:sldId id="273" r:id="rId13"/>
    <p:sldId id="274" r:id="rId14"/>
    <p:sldId id="276" r:id="rId15"/>
    <p:sldId id="259" r:id="rId16"/>
    <p:sldId id="260" r:id="rId17"/>
    <p:sldId id="288" r:id="rId18"/>
    <p:sldId id="262" r:id="rId19"/>
    <p:sldId id="265" r:id="rId20"/>
    <p:sldId id="263" r:id="rId21"/>
    <p:sldId id="264" r:id="rId22"/>
    <p:sldId id="267" r:id="rId23"/>
    <p:sldId id="277" r:id="rId24"/>
    <p:sldId id="278" r:id="rId25"/>
    <p:sldId id="279" r:id="rId26"/>
    <p:sldId id="28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23" autoAdjust="0"/>
  </p:normalViewPr>
  <p:slideViewPr>
    <p:cSldViewPr>
      <p:cViewPr>
        <p:scale>
          <a:sx n="73" d="100"/>
          <a:sy n="73" d="100"/>
        </p:scale>
        <p:origin x="-12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200" b="0" i="0" u="none" strike="noStrike" cap="none">
                <a:solidFill>
                  <a:schemeClr val="dk1"/>
                </a:solidFill>
                <a:latin typeface="Arial"/>
                <a:ea typeface="Arial"/>
                <a:cs typeface="Arial"/>
                <a:sym typeface="Arial"/>
              </a:defRPr>
            </a:lvl2pPr>
            <a:lvl3pPr marL="914400" marR="0" lvl="2" indent="0" algn="l" rtl="0">
              <a:spcBef>
                <a:spcPts val="0"/>
              </a:spcBef>
              <a:defRPr sz="1200" b="0" i="0" u="none" strike="noStrike" cap="none">
                <a:solidFill>
                  <a:schemeClr val="dk1"/>
                </a:solidFill>
                <a:latin typeface="Arial"/>
                <a:ea typeface="Arial"/>
                <a:cs typeface="Arial"/>
                <a:sym typeface="Arial"/>
              </a:defRPr>
            </a:lvl3pPr>
            <a:lvl4pPr marL="1371600" marR="0" lvl="3" indent="0" algn="l" rtl="0">
              <a:spcBef>
                <a:spcPts val="0"/>
              </a:spcBef>
              <a:defRPr sz="1200" b="0" i="0" u="none" strike="noStrike" cap="none">
                <a:solidFill>
                  <a:schemeClr val="dk1"/>
                </a:solidFill>
                <a:latin typeface="Arial"/>
                <a:ea typeface="Arial"/>
                <a:cs typeface="Arial"/>
                <a:sym typeface="Arial"/>
              </a:defRPr>
            </a:lvl4pPr>
            <a:lvl5pPr marL="1828800" marR="0" lvl="4" indent="0" algn="l" rtl="0">
              <a:spcBef>
                <a:spcPts val="0"/>
              </a:spcBef>
              <a:defRPr sz="1200" b="0" i="0" u="none" strike="noStrike" cap="none">
                <a:solidFill>
                  <a:schemeClr val="dk1"/>
                </a:solidFill>
                <a:latin typeface="Arial"/>
                <a:ea typeface="Arial"/>
                <a:cs typeface="Arial"/>
                <a:sym typeface="Arial"/>
              </a:defRPr>
            </a:lvl5pPr>
            <a:lvl6pPr marL="2286000" marR="0" lvl="5" indent="0" algn="l" rtl="0">
              <a:spcBef>
                <a:spcPts val="0"/>
              </a:spcBef>
              <a:defRPr sz="1200" b="0" i="0" u="none" strike="noStrike" cap="none">
                <a:solidFill>
                  <a:schemeClr val="dk1"/>
                </a:solidFill>
                <a:latin typeface="Arial"/>
                <a:ea typeface="Arial"/>
                <a:cs typeface="Arial"/>
                <a:sym typeface="Arial"/>
              </a:defRPr>
            </a:lvl6pPr>
            <a:lvl7pPr marL="2743200" marR="0" lvl="6" indent="0" algn="l" rtl="0">
              <a:spcBef>
                <a:spcPts val="0"/>
              </a:spcBef>
              <a:defRPr sz="1200" b="0" i="0" u="none" strike="noStrike" cap="none">
                <a:solidFill>
                  <a:schemeClr val="dk1"/>
                </a:solidFill>
                <a:latin typeface="Arial"/>
                <a:ea typeface="Arial"/>
                <a:cs typeface="Arial"/>
                <a:sym typeface="Arial"/>
              </a:defRPr>
            </a:lvl7pPr>
            <a:lvl8pPr marL="3200400" marR="0" lvl="7" indent="0" algn="l" rtl="0">
              <a:spcBef>
                <a:spcPts val="0"/>
              </a:spcBef>
              <a:defRPr sz="1200" b="0" i="0" u="none" strike="noStrike" cap="none">
                <a:solidFill>
                  <a:schemeClr val="dk1"/>
                </a:solidFill>
                <a:latin typeface="Arial"/>
                <a:ea typeface="Arial"/>
                <a:cs typeface="Arial"/>
                <a:sym typeface="Arial"/>
              </a:defRPr>
            </a:lvl8pPr>
            <a:lvl9pPr marL="3657600" marR="0" lvl="8" indent="0" algn="l" rtl="0">
              <a:spcBef>
                <a:spcPts val="0"/>
              </a:spcBef>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10770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1" u="sng">
                <a:solidFill>
                  <a:srgbClr val="222222"/>
                </a:solidFill>
                <a:highlight>
                  <a:srgbClr val="FFFFFF"/>
                </a:highlight>
              </a:rPr>
              <a:t>Citations</a:t>
            </a:r>
          </a:p>
          <a:p>
            <a:pPr marL="0" marR="0" lvl="0" indent="0" algn="l" rtl="0">
              <a:spcBef>
                <a:spcPts val="0"/>
              </a:spcBef>
              <a:buClr>
                <a:schemeClr val="dk1"/>
              </a:buClr>
              <a:buSzPct val="25000"/>
              <a:buFont typeface="Arial"/>
              <a:buNone/>
            </a:pPr>
            <a:endParaRPr sz="1000">
              <a:solidFill>
                <a:srgbClr val="222222"/>
              </a:solidFill>
              <a:highlight>
                <a:srgbClr val="FFFFFF"/>
              </a:highlight>
            </a:endParaRPr>
          </a:p>
          <a:p>
            <a:pPr lvl="0" rtl="0">
              <a:spcBef>
                <a:spcPts val="0"/>
              </a:spcBef>
              <a:buClr>
                <a:srgbClr val="000000"/>
              </a:buClr>
              <a:buSzPct val="110000"/>
              <a:buFont typeface="Arial"/>
              <a:buNone/>
            </a:pPr>
            <a:r>
              <a:rPr lang="en-US" sz="1000">
                <a:solidFill>
                  <a:srgbClr val="222222"/>
                </a:solidFill>
                <a:highlight>
                  <a:srgbClr val="FFFFFF"/>
                </a:highlight>
              </a:rPr>
              <a:t>Carter, T. M., &amp; Seaman, P. (2011). The management and support of outreach in academic libraries. </a:t>
            </a:r>
            <a:r>
              <a:rPr lang="en-US" sz="1000" i="1">
                <a:solidFill>
                  <a:srgbClr val="222222"/>
                </a:solidFill>
                <a:highlight>
                  <a:srgbClr val="FFFFFF"/>
                </a:highlight>
              </a:rPr>
              <a:t>Reference and User Services Quarterly</a:t>
            </a:r>
            <a:r>
              <a:rPr lang="en-US" sz="1000">
                <a:solidFill>
                  <a:srgbClr val="222222"/>
                </a:solidFill>
                <a:highlight>
                  <a:srgbClr val="FFFFFF"/>
                </a:highlight>
              </a:rPr>
              <a:t>,</a:t>
            </a:r>
            <a:r>
              <a:rPr lang="en-US" sz="1000" i="1">
                <a:solidFill>
                  <a:srgbClr val="222222"/>
                </a:solidFill>
                <a:highlight>
                  <a:srgbClr val="FFFFFF"/>
                </a:highlight>
              </a:rPr>
              <a:t>51</a:t>
            </a:r>
            <a:r>
              <a:rPr lang="en-US" sz="1000">
                <a:solidFill>
                  <a:srgbClr val="222222"/>
                </a:solidFill>
                <a:highlight>
                  <a:srgbClr val="FFFFFF"/>
                </a:highlight>
              </a:rPr>
              <a:t>(2), 163-171.</a:t>
            </a:r>
          </a:p>
          <a:p>
            <a:pPr lvl="0"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endParaRPr sz="1000">
              <a:solidFill>
                <a:srgbClr val="222222"/>
              </a:solidFill>
              <a:highlight>
                <a:srgbClr val="FFFFFF"/>
              </a:highlight>
            </a:endParaRPr>
          </a:p>
        </p:txBody>
      </p:sp>
      <p:sp>
        <p:nvSpPr>
          <p:cNvPr id="197" name="Shape 19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10</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solidFill>
                  <a:srgbClr val="222222"/>
                </a:solidFill>
                <a:highlight>
                  <a:srgbClr val="FFFFFF"/>
                </a:highlight>
              </a:rPr>
              <a:t>different martial art styles/ schools make use of different models of body mechanics which until now are mostly orally transmitted, often in a language crouched in esoteric terms.</a:t>
            </a:r>
          </a:p>
        </p:txBody>
      </p:sp>
      <p:sp>
        <p:nvSpPr>
          <p:cNvPr id="208" name="Shape 20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ctr" anchorCtr="0">
            <a:noAutofit/>
          </a:bodyPr>
          <a:lstStyle/>
          <a:p>
            <a:pPr lvl="0">
              <a:spcBef>
                <a:spcPts val="0"/>
              </a:spcBef>
              <a:buNone/>
            </a:pPr>
            <a:r>
              <a:rPr lang="en-US">
                <a:solidFill>
                  <a:srgbClr val="222222"/>
                </a:solidFill>
                <a:highlight>
                  <a:srgbClr val="FFFFFF"/>
                </a:highlight>
              </a:rPr>
              <a:t>The </a:t>
            </a:r>
            <a:r>
              <a:rPr lang="en-US" b="1">
                <a:solidFill>
                  <a:srgbClr val="222222"/>
                </a:solidFill>
                <a:highlight>
                  <a:srgbClr val="FFFFFF"/>
                </a:highlight>
              </a:rPr>
              <a:t>International Guoshu Association</a:t>
            </a:r>
            <a:r>
              <a:rPr lang="en-US">
                <a:solidFill>
                  <a:srgbClr val="222222"/>
                </a:solidFill>
                <a:highlight>
                  <a:srgbClr val="FFFFFF"/>
                </a:highlight>
              </a:rPr>
              <a:t> (IGA) collaborates with the </a:t>
            </a:r>
            <a:r>
              <a:rPr lang="en-US" b="1">
                <a:solidFill>
                  <a:srgbClr val="222222"/>
                </a:solidFill>
                <a:highlight>
                  <a:srgbClr val="FFFFFF"/>
                </a:highlight>
              </a:rPr>
              <a:t>City University of Hong Kong</a:t>
            </a:r>
            <a:r>
              <a:rPr lang="en-US">
                <a:solidFill>
                  <a:srgbClr val="222222"/>
                </a:solidFill>
                <a:highlight>
                  <a:srgbClr val="FFFFFF"/>
                </a:highlight>
              </a:rPr>
              <a:t> (CUHK) to build </a:t>
            </a:r>
            <a:r>
              <a:rPr lang="en-US" b="1">
                <a:solidFill>
                  <a:srgbClr val="222222"/>
                </a:solidFill>
                <a:highlight>
                  <a:srgbClr val="FFFFFF"/>
                </a:highlight>
              </a:rPr>
              <a:t>The Hong Kong Martial Arts Living Archive </a:t>
            </a:r>
            <a:r>
              <a:rPr lang="en-US">
                <a:solidFill>
                  <a:srgbClr val="222222"/>
                </a:solidFill>
                <a:highlight>
                  <a:srgbClr val="FFFFFF"/>
                </a:highlight>
              </a:rPr>
              <a:t>. Now, with the help of </a:t>
            </a:r>
            <a:r>
              <a:rPr lang="en-US" b="1">
                <a:solidFill>
                  <a:srgbClr val="222222"/>
                </a:solidFill>
                <a:highlight>
                  <a:srgbClr val="FFFFFF"/>
                </a:highlight>
              </a:rPr>
              <a:t>FringeBacker</a:t>
            </a:r>
            <a:r>
              <a:rPr lang="en-US">
                <a:solidFill>
                  <a:srgbClr val="222222"/>
                </a:solidFill>
                <a:highlight>
                  <a:srgbClr val="FFFFFF"/>
                </a:highlight>
              </a:rPr>
              <a:t> on this online platform</a:t>
            </a:r>
          </a:p>
          <a:p>
            <a:pPr lvl="0">
              <a:spcBef>
                <a:spcPts val="0"/>
              </a:spcBef>
              <a:buNone/>
            </a:pPr>
            <a:endParaRPr>
              <a:solidFill>
                <a:srgbClr val="222222"/>
              </a:solidFill>
              <a:highlight>
                <a:srgbClr val="FFFFFF"/>
              </a:highlight>
            </a:endParaRPr>
          </a:p>
          <a:p>
            <a:pPr lvl="0">
              <a:spcBef>
                <a:spcPts val="0"/>
              </a:spcBef>
              <a:buNone/>
            </a:pPr>
            <a:r>
              <a:rPr lang="en-US">
                <a:solidFill>
                  <a:srgbClr val="222222"/>
                </a:solidFill>
                <a:highlight>
                  <a:srgbClr val="FFFFFF"/>
                </a:highlight>
              </a:rPr>
              <a:t>archive will become a source for exhibitions and installations that promote rich cultural traditions,</a:t>
            </a:r>
          </a:p>
        </p:txBody>
      </p:sp>
      <p:sp>
        <p:nvSpPr>
          <p:cNvPr id="228" name="Shape 228"/>
          <p:cNvSpPr txBox="1">
            <a:spLocks noGrp="1"/>
          </p:cNvSpPr>
          <p:nvPr>
            <p:ph type="sldNum" idx="12"/>
          </p:nvPr>
        </p:nvSpPr>
        <p:spPr>
          <a:xfrm>
            <a:off x="3884612" y="868521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t>Project initiated by Dr Patrick Ho, former Secretary for Home Affairs of the Government, in 2002</a:t>
            </a:r>
          </a:p>
          <a:p>
            <a:pPr lvl="0" rtl="0">
              <a:spcBef>
                <a:spcPts val="0"/>
              </a:spcBef>
              <a:buClr>
                <a:schemeClr val="dk1"/>
              </a:buClr>
              <a:buSzPct val="91666"/>
              <a:buFont typeface="Arial"/>
              <a:buNone/>
            </a:pPr>
            <a:endParaRPr/>
          </a:p>
          <a:p>
            <a:pPr lvl="0" rtl="0">
              <a:spcBef>
                <a:spcPts val="0"/>
              </a:spcBef>
              <a:buClr>
                <a:schemeClr val="dk1"/>
              </a:buClr>
              <a:buSzPct val="91666"/>
              <a:buFont typeface="Arial"/>
              <a:buNone/>
            </a:pPr>
            <a:r>
              <a:rPr lang="en-US"/>
              <a:t>Leisure and Cultural Services Department (LCSD), the government department which provides leisure and cultural activities for the people of Hong Kong</a:t>
            </a:r>
          </a:p>
          <a:p>
            <a:pPr lvl="0" rtl="0">
              <a:spcBef>
                <a:spcPts val="0"/>
              </a:spcBef>
              <a:buClr>
                <a:schemeClr val="dk1"/>
              </a:buClr>
              <a:buSzPct val="91666"/>
              <a:buFont typeface="Arial"/>
              <a:buNone/>
            </a:pPr>
            <a:r>
              <a:rPr lang="en-US"/>
              <a:t>It operates the Hong Kong Public Libraries (76 libraries), Hong Kong Public Museum (18 museums), civic centres, parks, performing venues, etc. all over Hong Kong</a:t>
            </a:r>
          </a:p>
          <a:p>
            <a:pPr lvl="0" rtl="0">
              <a:spcBef>
                <a:spcPts val="0"/>
              </a:spcBef>
              <a:buClr>
                <a:schemeClr val="dk1"/>
              </a:buClr>
              <a:buSzPct val="91666"/>
              <a:buFont typeface="Arial"/>
              <a:buNone/>
            </a:pPr>
            <a:endParaRPr/>
          </a:p>
          <a:p>
            <a:pPr marL="0" marR="0" lvl="0" indent="0" algn="l" rtl="0">
              <a:spcBef>
                <a:spcPts val="0"/>
              </a:spcBef>
              <a:buClr>
                <a:schemeClr val="dk1"/>
              </a:buClr>
              <a:buSzPct val="25000"/>
              <a:buFont typeface="Arial"/>
              <a:buNone/>
            </a:pPr>
            <a:endParaRPr sz="1000">
              <a:solidFill>
                <a:srgbClr val="222222"/>
              </a:solidFill>
              <a:highlight>
                <a:srgbClr val="FFFFFF"/>
              </a:highlight>
            </a:endParaRPr>
          </a:p>
        </p:txBody>
      </p:sp>
      <p:sp>
        <p:nvSpPr>
          <p:cNvPr id="65" name="Shape 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13</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smtClean="0"/>
              <a:t> </a:t>
            </a:r>
            <a:endParaRPr lang="en-US" dirty="0"/>
          </a:p>
          <a:p>
            <a:pPr lvl="0"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p:txBody>
      </p:sp>
      <p:sp>
        <p:nvSpPr>
          <p:cNvPr id="72" name="Shape 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14</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 name="Shape 5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45833"/>
              <a:buFont typeface="Arial"/>
              <a:buNone/>
            </a:pPr>
            <a:r>
              <a:rPr lang="en-US" sz="2400" dirty="0" smtClean="0">
                <a:latin typeface="Calibri"/>
                <a:ea typeface="Calibri"/>
                <a:cs typeface="Calibri"/>
                <a:sym typeface="Calibri"/>
              </a:rPr>
              <a:t> </a:t>
            </a:r>
            <a:endParaRPr lang="en-US" sz="2400" dirty="0">
              <a:latin typeface="Calibri"/>
              <a:ea typeface="Calibri"/>
              <a:cs typeface="Calibri"/>
              <a:sym typeface="Calibri"/>
            </a:endParaRPr>
          </a:p>
          <a:p>
            <a:pPr lvl="0" rtl="0">
              <a:spcBef>
                <a:spcPts val="640"/>
              </a:spcBef>
              <a:buClr>
                <a:schemeClr val="dk1"/>
              </a:buClr>
              <a:buSzPct val="25000"/>
              <a:buFont typeface="Calibri"/>
              <a:buNone/>
            </a:pPr>
            <a:endParaRPr sz="3000" dirty="0">
              <a:latin typeface="Calibri"/>
              <a:ea typeface="Calibri"/>
              <a:cs typeface="Calibri"/>
              <a:sym typeface="Calibri"/>
            </a:endParaRPr>
          </a:p>
          <a:p>
            <a:pPr lvl="0" rtl="0">
              <a:spcBef>
                <a:spcPts val="0"/>
              </a:spcBef>
              <a:buNone/>
            </a:pPr>
            <a:endParaRPr dirty="0"/>
          </a:p>
        </p:txBody>
      </p:sp>
      <p:sp>
        <p:nvSpPr>
          <p:cNvPr id="56" name="Shape 5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15</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dirty="0"/>
              <a:t> Mostly full-time contract staff</a:t>
            </a:r>
          </a:p>
          <a:p>
            <a:pPr lvl="0" rtl="0">
              <a:spcBef>
                <a:spcPts val="0"/>
              </a:spcBef>
              <a:buClr>
                <a:schemeClr val="dk1"/>
              </a:buClr>
              <a:buSzPct val="91666"/>
              <a:buFont typeface="Arial"/>
              <a:buNone/>
            </a:pPr>
            <a:r>
              <a:rPr lang="en-US" dirty="0"/>
              <a:t>13 full-time staff are now working on the project, most of them in content development</a:t>
            </a:r>
          </a:p>
          <a:p>
            <a:pPr lvl="0" rtl="0">
              <a:spcBef>
                <a:spcPts val="0"/>
              </a:spcBef>
              <a:buClr>
                <a:schemeClr val="dk1"/>
              </a:buClr>
              <a:buSzPct val="91666"/>
              <a:buFont typeface="Arial"/>
              <a:buNone/>
            </a:pPr>
            <a:r>
              <a:rPr lang="en-US" dirty="0"/>
              <a:t>Design work mostly outsourced</a:t>
            </a:r>
          </a:p>
          <a:p>
            <a:pPr lvl="0" rtl="0">
              <a:spcBef>
                <a:spcPts val="0"/>
              </a:spcBef>
              <a:buClr>
                <a:schemeClr val="dk1"/>
              </a:buClr>
              <a:buSzPct val="91666"/>
              <a:buFont typeface="Arial"/>
              <a:buNone/>
            </a:pPr>
            <a:r>
              <a:rPr lang="en-US" dirty="0"/>
              <a:t>High staff turnover </a:t>
            </a:r>
          </a:p>
          <a:p>
            <a:pPr lvl="0" rtl="0">
              <a:spcBef>
                <a:spcPts val="0"/>
              </a:spcBef>
              <a:buClr>
                <a:schemeClr val="dk1"/>
              </a:buClr>
              <a:buSzPct val="91666"/>
              <a:buFont typeface="Arial"/>
              <a:buNone/>
            </a:pPr>
            <a:endParaRPr dirty="0"/>
          </a:p>
          <a:p>
            <a:pPr lvl="0" rtl="0">
              <a:spcBef>
                <a:spcPts val="0"/>
              </a:spcBef>
              <a:buClr>
                <a:schemeClr val="dk1"/>
              </a:buClr>
              <a:buSzPct val="91666"/>
              <a:buFont typeface="Arial"/>
              <a:buNone/>
            </a:pPr>
            <a:r>
              <a:rPr lang="en-US" dirty="0"/>
              <a:t>A key concern of the Government</a:t>
            </a:r>
          </a:p>
          <a:p>
            <a:pPr lvl="0" rtl="0">
              <a:spcBef>
                <a:spcPts val="0"/>
              </a:spcBef>
              <a:buClr>
                <a:schemeClr val="dk1"/>
              </a:buClr>
              <a:buSzPct val="91666"/>
              <a:buFont typeface="Arial"/>
              <a:buNone/>
            </a:pPr>
            <a:r>
              <a:rPr lang="en-US" dirty="0"/>
              <a:t>Engaged a legal consultant to compile a set of copyright guidelines, based on copyright issues that may be encountered by the project</a:t>
            </a:r>
          </a:p>
          <a:p>
            <a:pPr lvl="0" rtl="0">
              <a:spcBef>
                <a:spcPts val="0"/>
              </a:spcBef>
              <a:buClr>
                <a:schemeClr val="dk1"/>
              </a:buClr>
              <a:buSzPct val="91666"/>
              <a:buFont typeface="Arial"/>
              <a:buNone/>
            </a:pPr>
            <a:r>
              <a:rPr lang="en-US" dirty="0"/>
              <a:t>License agreement that allows the transfer of copyrights from the University to the Government</a:t>
            </a:r>
          </a:p>
          <a:p>
            <a:pPr lvl="0" rtl="0">
              <a:spcBef>
                <a:spcPts val="0"/>
              </a:spcBef>
              <a:buClr>
                <a:schemeClr val="dk1"/>
              </a:buClr>
              <a:buSzPct val="42307"/>
              <a:buFont typeface="Arial"/>
              <a:buNone/>
            </a:pPr>
            <a:endParaRPr sz="2600" dirty="0">
              <a:solidFill>
                <a:srgbClr val="FFFFFF"/>
              </a:solidFill>
            </a:endParaRPr>
          </a:p>
          <a:p>
            <a:pPr marL="0" marR="0" lvl="0" indent="0" algn="l" rtl="0">
              <a:spcBef>
                <a:spcPts val="0"/>
              </a:spcBef>
              <a:buClr>
                <a:schemeClr val="dk1"/>
              </a:buClr>
              <a:buSzPct val="25000"/>
              <a:buFont typeface="Arial"/>
              <a:buNone/>
            </a:pPr>
            <a:endParaRPr sz="1000" b="1" u="sng" dirty="0">
              <a:solidFill>
                <a:srgbClr val="222222"/>
              </a:solidFill>
              <a:highlight>
                <a:srgbClr val="FFFFFF"/>
              </a:highlight>
            </a:endParaRPr>
          </a:p>
        </p:txBody>
      </p:sp>
      <p:sp>
        <p:nvSpPr>
          <p:cNvPr id="91" name="Shape 91"/>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16</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a:latin typeface="Calibri"/>
                <a:ea typeface="Calibri"/>
                <a:cs typeface="Calibri"/>
                <a:sym typeface="Calibri"/>
              </a:rPr>
              <a:t> </a:t>
            </a:r>
          </a:p>
        </p:txBody>
      </p:sp>
      <p:sp>
        <p:nvSpPr>
          <p:cNvPr id="121" name="Shape 12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dirty="0"/>
              <a:t>12 production servers, 1 backup server and a testing and development server</a:t>
            </a:r>
          </a:p>
          <a:p>
            <a:pPr lvl="0"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p:txBody>
      </p:sp>
      <p:sp>
        <p:nvSpPr>
          <p:cNvPr id="102" name="Shape 10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18</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2400" i="1" dirty="0" smtClean="0"/>
              <a:t> </a:t>
            </a:r>
            <a:endParaRPr lang="en-US" sz="2400" i="1" dirty="0"/>
          </a:p>
        </p:txBody>
      </p:sp>
      <p:sp>
        <p:nvSpPr>
          <p:cNvPr id="112" name="Shape 11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endParaRPr dirty="0"/>
          </a:p>
        </p:txBody>
      </p:sp>
      <p:sp>
        <p:nvSpPr>
          <p:cNvPr id="47" name="Shape 4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2</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050" dirty="0">
                <a:solidFill>
                  <a:srgbClr val="333333"/>
                </a:solidFill>
                <a:highlight>
                  <a:srgbClr val="FFFFFF"/>
                </a:highlight>
              </a:rPr>
              <a:t> The camera app is based on Open Camera</a:t>
            </a:r>
          </a:p>
        </p:txBody>
      </p:sp>
      <p:sp>
        <p:nvSpPr>
          <p:cNvPr id="237" name="Shape 237"/>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CA" dirty="0" smtClean="0">
                <a:latin typeface="Calibri"/>
                <a:ea typeface="Calibri"/>
                <a:cs typeface="Calibri"/>
                <a:sym typeface="Calibri"/>
              </a:rPr>
              <a:t> </a:t>
            </a:r>
            <a:endParaRPr lang="en-US" dirty="0">
              <a:latin typeface="Calibri"/>
              <a:ea typeface="Calibri"/>
              <a:cs typeface="Calibri"/>
              <a:sym typeface="Calibri"/>
            </a:endParaRPr>
          </a:p>
        </p:txBody>
      </p:sp>
      <p:sp>
        <p:nvSpPr>
          <p:cNvPr id="253" name="Shape 253"/>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CA" dirty="0" smtClean="0">
                <a:latin typeface="Calibri"/>
                <a:ea typeface="Calibri"/>
                <a:cs typeface="Calibri"/>
                <a:sym typeface="Calibri"/>
              </a:rPr>
              <a:t> </a:t>
            </a:r>
            <a:r>
              <a:rPr lang="en-CA" sz="1200" b="0" i="0" u="none" strike="noStrike" kern="1200" cap="none" dirty="0" smtClean="0">
                <a:solidFill>
                  <a:schemeClr val="dk1"/>
                </a:solidFill>
                <a:effectLst/>
                <a:latin typeface="Arial"/>
                <a:ea typeface="Arial"/>
                <a:cs typeface="Arial"/>
                <a:sym typeface="Arial"/>
              </a:rPr>
              <a:t>Here, comparison with “augmented reality” (AR) helps understanding the feature of the app. First, AR shows information (such as old photographs) as an overlay in the real space to enhance the interpretation of the present landscape. On the other hand, our app uses the present landscape to enhance the interpretation of old photographs, which can be regarded as “augmented photography” (AP). Second, AP can be used as a preparation step for AR, because the app can record metadata about the location and the direction of the camera. This metadata can be directly incorporated into AR, so Memory Hunting can be considered as a complementary tool to AR.</a:t>
            </a:r>
            <a:endParaRPr lang="en-US" dirty="0">
              <a:latin typeface="Calibri"/>
              <a:ea typeface="Calibri"/>
              <a:cs typeface="Calibri"/>
              <a:sym typeface="Calibri"/>
            </a:endParaRPr>
          </a:p>
        </p:txBody>
      </p:sp>
      <p:sp>
        <p:nvSpPr>
          <p:cNvPr id="263" name="Shape 263"/>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CA" dirty="0" smtClean="0">
                <a:latin typeface="Calibri"/>
                <a:ea typeface="Calibri"/>
                <a:cs typeface="Calibri"/>
                <a:sym typeface="Calibri"/>
              </a:rPr>
              <a:t> </a:t>
            </a:r>
            <a:endParaRPr lang="en-US" dirty="0">
              <a:latin typeface="Calibri"/>
              <a:ea typeface="Calibri"/>
              <a:cs typeface="Calibri"/>
              <a:sym typeface="Calibri"/>
            </a:endParaRPr>
          </a:p>
        </p:txBody>
      </p:sp>
      <p:sp>
        <p:nvSpPr>
          <p:cNvPr id="272" name="Shape 27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CA" dirty="0" smtClean="0">
                <a:latin typeface="Calibri"/>
                <a:ea typeface="Calibri"/>
                <a:cs typeface="Calibri"/>
                <a:sym typeface="Calibri"/>
              </a:rPr>
              <a:t> </a:t>
            </a:r>
            <a:endParaRPr lang="en-US" dirty="0">
              <a:latin typeface="Calibri"/>
              <a:ea typeface="Calibri"/>
              <a:cs typeface="Calibri"/>
              <a:sym typeface="Calibri"/>
            </a:endParaRPr>
          </a:p>
        </p:txBody>
      </p:sp>
      <p:sp>
        <p:nvSpPr>
          <p:cNvPr id="281" name="Shape 28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CA" dirty="0" smtClean="0">
                <a:latin typeface="Calibri"/>
                <a:ea typeface="Calibri"/>
                <a:cs typeface="Calibri"/>
                <a:sym typeface="Calibri"/>
              </a:rPr>
              <a:t> </a:t>
            </a:r>
            <a:endParaRPr lang="en-US" dirty="0">
              <a:latin typeface="Calibri"/>
              <a:ea typeface="Calibri"/>
              <a:cs typeface="Calibri"/>
              <a:sym typeface="Calibri"/>
            </a:endParaRPr>
          </a:p>
        </p:txBody>
      </p:sp>
      <p:sp>
        <p:nvSpPr>
          <p:cNvPr id="290" name="Shape 29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7" name="Shape 29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dirty="0"/>
              <a:t>humanities programs in South Korea and overseas Korean studies should not let the government of South Korea unilaterally determine the definition and direction of the digital turn in the humanities as a site for training students for the </a:t>
            </a:r>
            <a:r>
              <a:rPr lang="en-US" dirty="0" err="1"/>
              <a:t>usd</a:t>
            </a:r>
            <a:r>
              <a:rPr lang="en-US" dirty="0"/>
              <a:t> $2 trillion global cultural contents industry</a:t>
            </a:r>
          </a:p>
          <a:p>
            <a:pPr lvl="0" rtl="0">
              <a:spcBef>
                <a:spcPts val="0"/>
              </a:spcBef>
              <a:buClr>
                <a:schemeClr val="dk1"/>
              </a:buClr>
              <a:buSzPct val="91666"/>
              <a:buFont typeface="Arial"/>
              <a:buNone/>
            </a:pPr>
            <a:endParaRPr dirty="0"/>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p:txBody>
      </p:sp>
      <p:sp>
        <p:nvSpPr>
          <p:cNvPr id="298" name="Shape 29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29</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 name="Shape 5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45833"/>
              <a:buFont typeface="Arial"/>
              <a:buNone/>
            </a:pPr>
            <a:r>
              <a:rPr lang="en-US" sz="2400" dirty="0">
                <a:latin typeface="Calibri"/>
                <a:ea typeface="Calibri"/>
                <a:cs typeface="Calibri"/>
                <a:sym typeface="Calibri"/>
              </a:rPr>
              <a:t>Emphasis is in intra-institutional collaboration &amp; partnerships - takes a reactive approach to DH</a:t>
            </a:r>
          </a:p>
          <a:p>
            <a:pPr lvl="0" rtl="0">
              <a:spcBef>
                <a:spcPts val="640"/>
              </a:spcBef>
              <a:buClr>
                <a:schemeClr val="dk1"/>
              </a:buClr>
              <a:buSzPct val="25000"/>
              <a:buFont typeface="Calibri"/>
              <a:buNone/>
            </a:pPr>
            <a:endParaRPr sz="3000" dirty="0">
              <a:latin typeface="Calibri"/>
              <a:ea typeface="Calibri"/>
              <a:cs typeface="Calibri"/>
              <a:sym typeface="Calibri"/>
            </a:endParaRPr>
          </a:p>
          <a:p>
            <a:pPr lvl="0" rtl="0">
              <a:spcBef>
                <a:spcPts val="0"/>
              </a:spcBef>
              <a:buNone/>
            </a:pPr>
            <a:endParaRPr dirty="0"/>
          </a:p>
        </p:txBody>
      </p:sp>
      <p:sp>
        <p:nvSpPr>
          <p:cNvPr id="56" name="Shape 5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5" name="Shape 30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6" name="Shape 30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30</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ctr" anchorCtr="0">
            <a:noAutofit/>
          </a:bodyPr>
          <a:lstStyle/>
          <a:p>
            <a:pPr lvl="0">
              <a:spcBef>
                <a:spcPts val="640"/>
              </a:spcBef>
              <a:buClr>
                <a:schemeClr val="dk1"/>
              </a:buClr>
              <a:buSzPct val="73333"/>
              <a:buFont typeface="Arial"/>
              <a:buNone/>
            </a:pPr>
            <a:r>
              <a:rPr lang="en-US" sz="1500"/>
              <a:t>Pioneered and set benchmarks for the creative use of digital media technologies in the fields of virtual and augmented reality, immersive visualization environments, navigable cinematic systems and interactive </a:t>
            </a:r>
          </a:p>
          <a:p>
            <a:pPr lvl="0">
              <a:spcBef>
                <a:spcPts val="0"/>
              </a:spcBef>
              <a:buNone/>
            </a:pPr>
            <a:endParaRPr/>
          </a:p>
        </p:txBody>
      </p:sp>
      <p:sp>
        <p:nvSpPr>
          <p:cNvPr id="217" name="Shape 217"/>
          <p:cNvSpPr txBox="1">
            <a:spLocks noGrp="1"/>
          </p:cNvSpPr>
          <p:nvPr>
            <p:ph type="sldNum" idx="12"/>
          </p:nvPr>
        </p:nvSpPr>
        <p:spPr>
          <a:xfrm>
            <a:off x="3884612" y="868521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a:t> </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US"/>
              <a:t> </a:t>
            </a:r>
          </a:p>
        </p:txBody>
      </p:sp>
      <p:sp>
        <p:nvSpPr>
          <p:cNvPr id="158" name="Shape 15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6</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sz="1000" dirty="0" smtClean="0">
                <a:highlight>
                  <a:srgbClr val="FFFFFF"/>
                </a:highlight>
                <a:latin typeface="Calibri"/>
                <a:ea typeface="Calibri"/>
                <a:cs typeface="Calibri"/>
                <a:sym typeface="Calibri"/>
              </a:rPr>
              <a:t>Different martial art styles/ schools make use of various models of body mechanics which in the past was mostly orally transmitted (master-to-disciple)</a:t>
            </a:r>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p:txBody>
      </p:sp>
      <p:sp>
        <p:nvSpPr>
          <p:cNvPr id="167" name="Shape 16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7</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CA" sz="1000" b="1" u="sng" dirty="0" smtClean="0">
                <a:solidFill>
                  <a:srgbClr val="222222"/>
                </a:solidFill>
                <a:highlight>
                  <a:srgbClr val="FFFFFF"/>
                </a:highlight>
              </a:rPr>
              <a:t> </a:t>
            </a:r>
            <a:endParaRPr lang="en-US" sz="1000" dirty="0">
              <a:solidFill>
                <a:srgbClr val="222222"/>
              </a:solidFill>
              <a:highlight>
                <a:srgbClr val="FFFFFF"/>
              </a:highlight>
            </a:endParaRPr>
          </a:p>
          <a:p>
            <a:pPr lvl="0"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sz="1000" dirty="0">
              <a:solidFill>
                <a:srgbClr val="222222"/>
              </a:solidFill>
              <a:highlight>
                <a:srgbClr val="FFFFFF"/>
              </a:highlight>
            </a:endParaRPr>
          </a:p>
        </p:txBody>
      </p:sp>
      <p:sp>
        <p:nvSpPr>
          <p:cNvPr id="177" name="Shape 17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8</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1" u="sng">
                <a:solidFill>
                  <a:srgbClr val="222222"/>
                </a:solidFill>
                <a:highlight>
                  <a:srgbClr val="FFFFFF"/>
                </a:highlight>
              </a:rPr>
              <a:t>Citations</a:t>
            </a:r>
          </a:p>
          <a:p>
            <a:pPr marL="0" marR="0" lvl="0" indent="0" algn="l" rtl="0">
              <a:spcBef>
                <a:spcPts val="0"/>
              </a:spcBef>
              <a:buClr>
                <a:schemeClr val="dk1"/>
              </a:buClr>
              <a:buSzPct val="25000"/>
              <a:buFont typeface="Arial"/>
              <a:buNone/>
            </a:pPr>
            <a:endParaRPr sz="1000">
              <a:solidFill>
                <a:srgbClr val="222222"/>
              </a:solidFill>
              <a:highlight>
                <a:srgbClr val="FFFFFF"/>
              </a:highlight>
            </a:endParaRPr>
          </a:p>
          <a:p>
            <a:pPr lvl="0" rtl="0">
              <a:spcBef>
                <a:spcPts val="0"/>
              </a:spcBef>
              <a:buClr>
                <a:srgbClr val="000000"/>
              </a:buClr>
              <a:buSzPct val="110000"/>
              <a:buFont typeface="Arial"/>
              <a:buNone/>
            </a:pPr>
            <a:r>
              <a:rPr lang="en-US" sz="1000">
                <a:solidFill>
                  <a:srgbClr val="222222"/>
                </a:solidFill>
                <a:highlight>
                  <a:srgbClr val="FFFFFF"/>
                </a:highlight>
              </a:rPr>
              <a:t>Carter, T. M., &amp; Seaman, P. (2011). The management and support of outreach in academic libraries. </a:t>
            </a:r>
            <a:r>
              <a:rPr lang="en-US" sz="1000" i="1">
                <a:solidFill>
                  <a:srgbClr val="222222"/>
                </a:solidFill>
                <a:highlight>
                  <a:srgbClr val="FFFFFF"/>
                </a:highlight>
              </a:rPr>
              <a:t>Reference and User Services Quarterly</a:t>
            </a:r>
            <a:r>
              <a:rPr lang="en-US" sz="1000">
                <a:solidFill>
                  <a:srgbClr val="222222"/>
                </a:solidFill>
                <a:highlight>
                  <a:srgbClr val="FFFFFF"/>
                </a:highlight>
              </a:rPr>
              <a:t>,</a:t>
            </a:r>
            <a:r>
              <a:rPr lang="en-US" sz="1000" i="1">
                <a:solidFill>
                  <a:srgbClr val="222222"/>
                </a:solidFill>
                <a:highlight>
                  <a:srgbClr val="FFFFFF"/>
                </a:highlight>
              </a:rPr>
              <a:t>51</a:t>
            </a:r>
            <a:r>
              <a:rPr lang="en-US" sz="1000">
                <a:solidFill>
                  <a:srgbClr val="222222"/>
                </a:solidFill>
                <a:highlight>
                  <a:srgbClr val="FFFFFF"/>
                </a:highlight>
              </a:rPr>
              <a:t>(2), 163-171.</a:t>
            </a:r>
          </a:p>
          <a:p>
            <a:pPr lvl="0"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endParaRPr sz="1000">
              <a:solidFill>
                <a:srgbClr val="222222"/>
              </a:solidFill>
              <a:highlight>
                <a:srgbClr val="FFFFFF"/>
              </a:highlight>
            </a:endParaRPr>
          </a:p>
        </p:txBody>
      </p:sp>
      <p:sp>
        <p:nvSpPr>
          <p:cNvPr id="187" name="Shape 18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9</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Copy-B">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303395" y="250825"/>
            <a:ext cx="7314109" cy="6619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7203F"/>
              </a:buClr>
              <a:buFont typeface="Verdana"/>
              <a:buNone/>
              <a:defRPr/>
            </a:lvl1pPr>
            <a:lvl2pPr lvl="1" rtl="0">
              <a:spcBef>
                <a:spcPts val="0"/>
              </a:spcBef>
              <a:buFont typeface="Arial"/>
              <a:buNone/>
              <a:defRPr/>
            </a:lvl2pPr>
            <a:lvl3pPr lvl="2" rtl="0">
              <a:spcBef>
                <a:spcPts val="0"/>
              </a:spcBef>
              <a:buFont typeface="Arial"/>
              <a:buNone/>
              <a:defRPr/>
            </a:lvl3pPr>
            <a:lvl4pPr lvl="3" rtl="0">
              <a:spcBef>
                <a:spcPts val="0"/>
              </a:spcBef>
              <a:buFont typeface="Arial"/>
              <a:buNone/>
              <a:defRPr/>
            </a:lvl4pPr>
            <a:lvl5pPr lvl="4" rtl="0">
              <a:spcBef>
                <a:spcPts val="0"/>
              </a:spcBef>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2"/>
          </p:nvPr>
        </p:nvSpPr>
        <p:spPr>
          <a:xfrm>
            <a:off x="293805" y="1448654"/>
            <a:ext cx="7339892" cy="3821985"/>
          </a:xfrm>
          <a:prstGeom prst="rect">
            <a:avLst/>
          </a:prstGeom>
          <a:noFill/>
          <a:ln>
            <a:noFill/>
          </a:ln>
        </p:spPr>
        <p:txBody>
          <a:bodyPr lIns="91425" tIns="91425" rIns="91425" bIns="91425" anchor="t" anchorCtr="0"/>
          <a:lstStyle>
            <a:lvl1pPr marL="342900" marR="0" lvl="0" indent="-101600" algn="l" rtl="0">
              <a:lnSpc>
                <a:spcPct val="125000"/>
              </a:lnSpc>
              <a:spcBef>
                <a:spcPts val="0"/>
              </a:spcBef>
              <a:spcAft>
                <a:spcPts val="0"/>
              </a:spcAft>
              <a:buClr>
                <a:schemeClr val="dk1"/>
              </a:buClr>
              <a:buFont typeface="Arial"/>
              <a:buChar char="•"/>
              <a:defRPr/>
            </a:lvl1pPr>
            <a:lvl2pPr marL="800100" lvl="1" indent="-101600" rtl="0">
              <a:spcBef>
                <a:spcPts val="0"/>
              </a:spcBef>
              <a:buClr>
                <a:schemeClr val="dk1"/>
              </a:buClr>
              <a:buFont typeface="Verdana"/>
              <a:buChar char="–"/>
              <a:defRPr/>
            </a:lvl2pPr>
            <a:lvl3pPr lvl="2" rtl="0">
              <a:spcBef>
                <a:spcPts val="0"/>
              </a:spcBef>
              <a:buFont typeface="Verdana"/>
              <a:buNone/>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 name="Shape 1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Presentation-Copy-a">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85800" y="403166"/>
            <a:ext cx="7772400" cy="114442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685800" y="1579562"/>
            <a:ext cx="7772400" cy="4116229"/>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Arial"/>
              <a:buChar char="•"/>
              <a:defRPr/>
            </a:lvl1pPr>
            <a:lvl2pPr marL="742950" lvl="1" indent="-19050" algn="l" rtl="0">
              <a:spcBef>
                <a:spcPts val="560"/>
              </a:spcBef>
              <a:spcAft>
                <a:spcPts val="0"/>
              </a:spcAft>
              <a:buClr>
                <a:schemeClr val="dk1"/>
              </a:buClr>
              <a:buFont typeface="Arial"/>
              <a:buChar char="–"/>
              <a:defRPr/>
            </a:lvl2pPr>
            <a:lvl3pPr marL="1143000" lvl="2" indent="12700" algn="l" rtl="0">
              <a:spcBef>
                <a:spcPts val="480"/>
              </a:spcBef>
              <a:spcAft>
                <a:spcPts val="0"/>
              </a:spcAft>
              <a:buClr>
                <a:schemeClr val="dk1"/>
              </a:buClr>
              <a:buFont typeface="Arial"/>
              <a:buChar char="•"/>
              <a:defRPr/>
            </a:lvl3pPr>
            <a:lvl4pPr marL="1600200" lvl="3" indent="-12700" algn="l" rtl="0">
              <a:spcBef>
                <a:spcPts val="400"/>
              </a:spcBef>
              <a:spcAft>
                <a:spcPts val="0"/>
              </a:spcAft>
              <a:buClr>
                <a:schemeClr val="dk1"/>
              </a:buClr>
              <a:buFont typeface="Arial"/>
              <a:buChar char="–"/>
              <a:defRPr/>
            </a:lvl4pPr>
            <a:lvl5pPr marL="2057400" lvl="4" indent="-12700" algn="l" rtl="0">
              <a:spcBef>
                <a:spcPts val="400"/>
              </a:spcBef>
              <a:spcAft>
                <a:spcPts val="0"/>
              </a:spcAft>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26" name="Shape 26"/>
          <p:cNvSpPr txBox="1">
            <a:spLocks noGrp="1"/>
          </p:cNvSpPr>
          <p:nvPr>
            <p:ph type="dt" idx="10"/>
          </p:nvPr>
        </p:nvSpPr>
        <p:spPr>
          <a:xfrm>
            <a:off x="685800" y="6248400"/>
            <a:ext cx="1906586" cy="45878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2610" y="6248400"/>
            <a:ext cx="2898775" cy="45878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1612" y="6248400"/>
            <a:ext cx="1908173" cy="458785"/>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resentation Final">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17461" y="-17461"/>
            <a:ext cx="9174161" cy="6892925"/>
          </a:xfrm>
          <a:prstGeom prst="rect">
            <a:avLst/>
          </a:prstGeom>
          <a:noFill/>
          <a:ln>
            <a:noFill/>
          </a:ln>
        </p:spPr>
      </p:pic>
      <p:pic>
        <p:nvPicPr>
          <p:cNvPr id="11" name="Shape 11"/>
          <p:cNvPicPr preferRelativeResize="0"/>
          <p:nvPr/>
        </p:nvPicPr>
        <p:blipFill rotWithShape="1">
          <a:blip r:embed="rId4">
            <a:alphaModFix/>
          </a:blip>
          <a:srcRect/>
          <a:stretch/>
        </p:blipFill>
        <p:spPr>
          <a:xfrm>
            <a:off x="8101010" y="250825"/>
            <a:ext cx="661987" cy="661987"/>
          </a:xfrm>
          <a:prstGeom prst="rect">
            <a:avLst/>
          </a:prstGeom>
          <a:noFill/>
          <a:ln>
            <a:noFill/>
          </a:ln>
        </p:spPr>
      </p:pic>
      <p:sp>
        <p:nvSpPr>
          <p:cNvPr id="12" name="Shape 12"/>
          <p:cNvSpPr txBox="1">
            <a:spLocks noGrp="1"/>
          </p:cNvSpPr>
          <p:nvPr>
            <p:ph type="sldNum" idx="12"/>
          </p:nvPr>
        </p:nvSpPr>
        <p:spPr>
          <a:xfrm>
            <a:off x="8556783" y="6333134"/>
            <a:ext cx="548700" cy="5250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300">
                <a:solidFill>
                  <a:schemeClr val="tx1"/>
                </a:solidFill>
              </a:rPr>
              <a:t>‹#›</a:t>
            </a:fld>
            <a:endParaRPr lang="en-US" sz="1300">
              <a:solidFill>
                <a:schemeClr val="tx1"/>
              </a:solidFil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3">
            <a:alphaModFix/>
          </a:blip>
          <a:srcRect/>
          <a:stretch/>
        </p:blipFill>
        <p:spPr>
          <a:xfrm>
            <a:off x="-17461" y="-17461"/>
            <a:ext cx="9174161" cy="6892925"/>
          </a:xfrm>
          <a:prstGeom prst="rect">
            <a:avLst/>
          </a:prstGeom>
          <a:noFill/>
          <a:ln>
            <a:noFill/>
          </a:ln>
        </p:spPr>
      </p:pic>
      <p:pic>
        <p:nvPicPr>
          <p:cNvPr id="19" name="Shape 19"/>
          <p:cNvPicPr preferRelativeResize="0"/>
          <p:nvPr/>
        </p:nvPicPr>
        <p:blipFill rotWithShape="1">
          <a:blip r:embed="rId4">
            <a:alphaModFix/>
          </a:blip>
          <a:srcRect/>
          <a:stretch/>
        </p:blipFill>
        <p:spPr>
          <a:xfrm>
            <a:off x="8255000" y="96835"/>
            <a:ext cx="661987" cy="661987"/>
          </a:xfrm>
          <a:prstGeom prst="rect">
            <a:avLst/>
          </a:prstGeom>
          <a:noFill/>
          <a:ln>
            <a:noFill/>
          </a:ln>
        </p:spPr>
      </p:pic>
      <p:sp>
        <p:nvSpPr>
          <p:cNvPr id="20" name="Shape 20"/>
          <p:cNvSpPr txBox="1">
            <a:spLocks noGrp="1"/>
          </p:cNvSpPr>
          <p:nvPr>
            <p:ph type="dt" idx="10"/>
          </p:nvPr>
        </p:nvSpPr>
        <p:spPr>
          <a:xfrm>
            <a:off x="685800" y="6248400"/>
            <a:ext cx="1906586" cy="45878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2610" y="6248400"/>
            <a:ext cx="2898775" cy="45878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1612" y="6248400"/>
            <a:ext cx="1908173" cy="458785"/>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p:nvPr/>
        </p:nvSpPr>
        <p:spPr>
          <a:xfrm>
            <a:off x="-17461" y="-17461"/>
            <a:ext cx="9248775" cy="6932611"/>
          </a:xfrm>
          <a:prstGeom prst="rect">
            <a:avLst/>
          </a:prstGeom>
          <a:solidFill>
            <a:srgbClr val="07203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pic>
        <p:nvPicPr>
          <p:cNvPr id="31" name="Shape 31"/>
          <p:cNvPicPr preferRelativeResize="0"/>
          <p:nvPr/>
        </p:nvPicPr>
        <p:blipFill rotWithShape="1">
          <a:blip r:embed="rId3">
            <a:alphaModFix/>
          </a:blip>
          <a:srcRect/>
          <a:stretch/>
        </p:blipFill>
        <p:spPr>
          <a:xfrm>
            <a:off x="1528762" y="2405060"/>
            <a:ext cx="6654800" cy="1023935"/>
          </a:xfrm>
          <a:prstGeom prst="rect">
            <a:avLst/>
          </a:prstGeom>
          <a:noFill/>
          <a:ln>
            <a:noFill/>
          </a:ln>
        </p:spPr>
      </p:pic>
      <p:sp>
        <p:nvSpPr>
          <p:cNvPr id="32" name="Shape 32"/>
          <p:cNvSpPr txBox="1">
            <a:spLocks noGrp="1"/>
          </p:cNvSpPr>
          <p:nvPr>
            <p:ph type="sldNum" idx="12"/>
          </p:nvPr>
        </p:nvSpPr>
        <p:spPr>
          <a:xfrm>
            <a:off x="8556783" y="6333134"/>
            <a:ext cx="548700" cy="5250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300">
                <a:solidFill>
                  <a:schemeClr val="tx1"/>
                </a:solidFill>
              </a:rPr>
              <a:t>‹#›</a:t>
            </a:fld>
            <a:endParaRPr lang="en-US" sz="1300">
              <a:solidFill>
                <a:schemeClr val="tx1"/>
              </a:solidFill>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kmemory.h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hyperlink" Target="http://dsr.nii.ac.jp/memory-hunt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llan.cho@ubc.c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4206875" y="925500"/>
            <a:ext cx="4419900" cy="1930500"/>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Clr>
                <a:srgbClr val="000000"/>
              </a:buClr>
              <a:buSzPct val="25000"/>
              <a:buFont typeface="Calibri"/>
              <a:buNone/>
            </a:pPr>
            <a:r>
              <a:rPr lang="en-US" sz="3600" b="1" i="0" u="none" strike="noStrike" cap="none">
                <a:solidFill>
                  <a:srgbClr val="000000"/>
                </a:solidFill>
                <a:latin typeface="Calibri"/>
                <a:ea typeface="Calibri"/>
                <a:cs typeface="Calibri"/>
                <a:sym typeface="Calibri"/>
              </a:rPr>
              <a:t/>
            </a:r>
            <a:br>
              <a:rPr lang="en-US" sz="3600" b="1" i="0" u="none" strike="noStrike" cap="none">
                <a:solidFill>
                  <a:srgbClr val="000000"/>
                </a:solidFill>
                <a:latin typeface="Calibri"/>
                <a:ea typeface="Calibri"/>
                <a:cs typeface="Calibri"/>
                <a:sym typeface="Calibri"/>
              </a:rPr>
            </a:br>
            <a:r>
              <a:rPr lang="en-US" sz="3200" b="1">
                <a:latin typeface="Calibri"/>
                <a:ea typeface="Calibri"/>
                <a:cs typeface="Calibri"/>
                <a:sym typeface="Calibri"/>
              </a:rPr>
              <a:t>Digital Humanities in East Asia</a:t>
            </a:r>
            <a:r>
              <a:rPr lang="en-US" sz="3200" b="1" i="0" u="none" strike="noStrike" cap="none">
                <a:solidFill>
                  <a:srgbClr val="000000"/>
                </a:solidFill>
                <a:latin typeface="Calibri"/>
                <a:ea typeface="Calibri"/>
                <a:cs typeface="Calibri"/>
                <a:sym typeface="Calibri"/>
              </a:rPr>
              <a:t> </a:t>
            </a:r>
          </a:p>
        </p:txBody>
      </p:sp>
      <p:sp>
        <p:nvSpPr>
          <p:cNvPr id="40" name="Shape 40"/>
          <p:cNvSpPr txBox="1"/>
          <p:nvPr/>
        </p:nvSpPr>
        <p:spPr>
          <a:xfrm>
            <a:off x="4206875" y="3944937"/>
            <a:ext cx="4724400" cy="1169986"/>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Clr>
                <a:schemeClr val="dk1"/>
              </a:buClr>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95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Allan Cho</a:t>
            </a:r>
            <a:r>
              <a:rPr lang="en-US" sz="2000" b="1">
                <a:solidFill>
                  <a:schemeClr val="dk1"/>
                </a:solidFill>
                <a:latin typeface="Calibri"/>
                <a:ea typeface="Calibri"/>
                <a:cs typeface="Calibri"/>
                <a:sym typeface="Calibri"/>
              </a:rPr>
              <a:t> </a:t>
            </a:r>
          </a:p>
          <a:p>
            <a:pPr marL="0" marR="0" lvl="0" indent="0" algn="l" rtl="0">
              <a:lnSpc>
                <a:spcPct val="95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Irving K. Barber Learning Centre</a:t>
            </a:r>
          </a:p>
          <a:p>
            <a:pPr marL="0" marR="0" lvl="0" indent="0" algn="l" rtl="0">
              <a:lnSpc>
                <a:spcPct val="95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University of British Columbia Library</a:t>
            </a:r>
          </a:p>
        </p:txBody>
      </p:sp>
      <p:sp>
        <p:nvSpPr>
          <p:cNvPr id="41" name="Shape 41"/>
          <p:cNvSpPr txBox="1"/>
          <p:nvPr/>
        </p:nvSpPr>
        <p:spPr>
          <a:xfrm>
            <a:off x="4206875" y="3187700"/>
            <a:ext cx="4724400" cy="92233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a:solidFill>
                  <a:schemeClr val="dk1"/>
                </a:solidFill>
              </a:rPr>
              <a:t>Presentation at the </a:t>
            </a:r>
          </a:p>
          <a:p>
            <a:pPr marL="0" marR="0" lvl="0" indent="0" algn="l" rtl="0">
              <a:lnSpc>
                <a:spcPct val="100000"/>
              </a:lnSpc>
              <a:spcBef>
                <a:spcPts val="0"/>
              </a:spcBef>
              <a:spcAft>
                <a:spcPts val="0"/>
              </a:spcAft>
              <a:buClr>
                <a:schemeClr val="dk1"/>
              </a:buClr>
              <a:buSzPct val="25000"/>
              <a:buFont typeface="Arial"/>
              <a:buNone/>
            </a:pPr>
            <a:r>
              <a:rPr lang="en-US" sz="2000" b="1">
                <a:solidFill>
                  <a:schemeClr val="dk1"/>
                </a:solidFill>
              </a:rPr>
              <a:t>the Digital Humanities Mixer</a:t>
            </a:r>
          </a:p>
          <a:p>
            <a:pPr marL="0" marR="0" lvl="0" indent="0" algn="l" rtl="0">
              <a:lnSpc>
                <a:spcPct val="100000"/>
              </a:lnSpc>
              <a:spcBef>
                <a:spcPts val="0"/>
              </a:spcBef>
              <a:spcAft>
                <a:spcPts val="0"/>
              </a:spcAft>
              <a:buClr>
                <a:schemeClr val="dk1"/>
              </a:buClr>
              <a:buSzPct val="25000"/>
              <a:buFont typeface="Arial"/>
              <a:buNone/>
            </a:pPr>
            <a:r>
              <a:rPr lang="en-US" sz="2000" b="1">
                <a:solidFill>
                  <a:schemeClr val="dk1"/>
                </a:solidFill>
              </a:rPr>
              <a:t>August 11, 2016 </a:t>
            </a:r>
          </a:p>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dk1"/>
              </a:solidFill>
              <a:latin typeface="Calibri"/>
              <a:ea typeface="Calibri"/>
              <a:cs typeface="Calibri"/>
              <a:sym typeface="Calibri"/>
            </a:endParaRPr>
          </a:p>
        </p:txBody>
      </p:sp>
      <p:sp>
        <p:nvSpPr>
          <p:cNvPr id="43" name="Shape 43"/>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1</a:t>
            </a:fld>
            <a:endParaRPr lang="en-US"/>
          </a:p>
        </p:txBody>
      </p:sp>
      <p:pic>
        <p:nvPicPr>
          <p:cNvPr id="2" name="Picture 1" descr="1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 y="-28460"/>
            <a:ext cx="4046128" cy="55148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33875" y="335000"/>
            <a:ext cx="8259300" cy="6507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a:solidFill>
                  <a:srgbClr val="17375E"/>
                </a:solidFill>
                <a:latin typeface="Calibri"/>
                <a:ea typeface="Calibri"/>
                <a:cs typeface="Calibri"/>
                <a:sym typeface="Calibri"/>
              </a:rPr>
              <a:t>Work Done So Far  </a:t>
            </a:r>
          </a:p>
        </p:txBody>
      </p:sp>
      <p:sp>
        <p:nvSpPr>
          <p:cNvPr id="200" name="Shape 200"/>
          <p:cNvSpPr txBox="1"/>
          <p:nvPr/>
        </p:nvSpPr>
        <p:spPr>
          <a:xfrm>
            <a:off x="463575" y="2091175"/>
            <a:ext cx="7905600" cy="21516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sp>
        <p:nvSpPr>
          <p:cNvPr id="201" name="Shape 201"/>
          <p:cNvSpPr txBox="1"/>
          <p:nvPr/>
        </p:nvSpPr>
        <p:spPr>
          <a:xfrm>
            <a:off x="174750" y="1443500"/>
            <a:ext cx="6223199" cy="4172700"/>
          </a:xfrm>
          <a:prstGeom prst="rect">
            <a:avLst/>
          </a:prstGeom>
          <a:noFill/>
          <a:ln>
            <a:noFill/>
          </a:ln>
        </p:spPr>
        <p:txBody>
          <a:bodyPr lIns="91425" tIns="91425" rIns="91425" bIns="91425" anchor="ctr" anchorCtr="0">
            <a:noAutofit/>
          </a:bodyPr>
          <a:lstStyle/>
          <a:p>
            <a:pPr lvl="0" algn="just" rtl="0">
              <a:lnSpc>
                <a:spcPct val="160000"/>
              </a:lnSpc>
              <a:spcBef>
                <a:spcPts val="0"/>
              </a:spcBef>
              <a:buNone/>
            </a:pPr>
            <a:r>
              <a:rPr lang="en-US" sz="1300" b="1">
                <a:solidFill>
                  <a:srgbClr val="222222"/>
                </a:solidFill>
                <a:highlight>
                  <a:srgbClr val="FFFFFF"/>
                </a:highlight>
              </a:rPr>
              <a:t>Lam Family Hung Kuen</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Lau Gar Kuen 劉家拳</a:t>
            </a:r>
            <a:r>
              <a:rPr lang="en-US" sz="1300" b="1">
                <a:solidFill>
                  <a:srgbClr val="222222"/>
                </a:solidFill>
                <a:highlight>
                  <a:srgbClr val="FFFFFF"/>
                </a:highlight>
              </a:rPr>
              <a:t> </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Monkey Stick 行者棒</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Gung Gee Fok Fu Kuen 工字伏虎拳</a:t>
            </a:r>
            <a:r>
              <a:rPr lang="en-US" sz="1300" b="1">
                <a:solidFill>
                  <a:srgbClr val="222222"/>
                </a:solidFill>
                <a:highlight>
                  <a:srgbClr val="FFFFFF"/>
                </a:highlight>
              </a:rPr>
              <a:t>  </a:t>
            </a:r>
          </a:p>
          <a:p>
            <a:pPr lvl="0" algn="just" rtl="0">
              <a:lnSpc>
                <a:spcPct val="160000"/>
              </a:lnSpc>
              <a:spcBef>
                <a:spcPts val="0"/>
              </a:spcBef>
              <a:buNone/>
            </a:pPr>
            <a:r>
              <a:rPr lang="en-US" sz="1300" b="1">
                <a:solidFill>
                  <a:srgbClr val="222222"/>
                </a:solidFill>
                <a:highlight>
                  <a:srgbClr val="FFFFFF"/>
                </a:highlight>
              </a:rPr>
              <a:t>Wing Chun</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Siu Lim Tou 小念頭</a:t>
            </a:r>
            <a:r>
              <a:rPr lang="en-US" sz="1300" b="1">
                <a:solidFill>
                  <a:srgbClr val="222222"/>
                </a:solidFill>
                <a:highlight>
                  <a:srgbClr val="FFFFFF"/>
                </a:highlight>
              </a:rPr>
              <a:t> performed by Jerry Yeung</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Cum Kiu 尋橋</a:t>
            </a:r>
            <a:r>
              <a:rPr lang="en-US" sz="1300" b="1">
                <a:solidFill>
                  <a:srgbClr val="222222"/>
                </a:solidFill>
                <a:highlight>
                  <a:srgbClr val="FFFFFF"/>
                </a:highlight>
              </a:rPr>
              <a:t> performed  </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Biu Zi 標指</a:t>
            </a:r>
            <a:r>
              <a:rPr lang="en-US" sz="1300" b="1">
                <a:solidFill>
                  <a:srgbClr val="222222"/>
                </a:solidFill>
                <a:highlight>
                  <a:srgbClr val="FFFFFF"/>
                </a:highlight>
              </a:rPr>
              <a:t> performed  </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Ci Sau</a:t>
            </a:r>
            <a:r>
              <a:rPr lang="en-US" sz="1300" b="1">
                <a:solidFill>
                  <a:srgbClr val="222222"/>
                </a:solidFill>
                <a:highlight>
                  <a:srgbClr val="FFFFFF"/>
                </a:highlight>
              </a:rPr>
              <a:t> performed  </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Bak Zam Dou 八斬刀</a:t>
            </a:r>
            <a:r>
              <a:rPr lang="en-US" sz="1300" b="1">
                <a:solidFill>
                  <a:srgbClr val="222222"/>
                </a:solidFill>
                <a:highlight>
                  <a:srgbClr val="FFFFFF"/>
                </a:highlight>
              </a:rPr>
              <a:t> performed by Kong Chi Keung 江志強</a:t>
            </a:r>
          </a:p>
          <a:p>
            <a:pPr lvl="0" algn="just" rtl="0">
              <a:lnSpc>
                <a:spcPct val="160000"/>
              </a:lnSpc>
              <a:spcBef>
                <a:spcPts val="0"/>
              </a:spcBef>
              <a:buNone/>
            </a:pPr>
            <a:r>
              <a:rPr lang="en-US" sz="1300" b="1">
                <a:solidFill>
                  <a:srgbClr val="222222"/>
                </a:solidFill>
                <a:highlight>
                  <a:srgbClr val="FFFFFF"/>
                </a:highlight>
              </a:rPr>
              <a:t>Fujian Yongchun White Crane</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Sam Zin 三戰</a:t>
            </a:r>
            <a:r>
              <a:rPr lang="en-US" sz="1300" b="1">
                <a:solidFill>
                  <a:srgbClr val="222222"/>
                </a:solidFill>
                <a:highlight>
                  <a:srgbClr val="FFFFFF"/>
                </a:highlight>
              </a:rPr>
              <a:t> performed  </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Kok Zin 角戰</a:t>
            </a:r>
          </a:p>
          <a:p>
            <a:pPr marL="914400" lvl="1" indent="-311150" algn="just" rtl="0">
              <a:lnSpc>
                <a:spcPct val="160000"/>
              </a:lnSpc>
              <a:spcBef>
                <a:spcPts val="0"/>
              </a:spcBef>
              <a:buClr>
                <a:srgbClr val="222222"/>
              </a:buClr>
              <a:buSzPct val="100000"/>
              <a:buAutoNum type="arabicPeriod"/>
            </a:pPr>
            <a:r>
              <a:rPr lang="en-US" sz="1300" b="1" i="1">
                <a:solidFill>
                  <a:srgbClr val="222222"/>
                </a:solidFill>
                <a:highlight>
                  <a:srgbClr val="FFFFFF"/>
                </a:highlight>
              </a:rPr>
              <a:t>Tin Dei Jan Zin天地人戰</a:t>
            </a:r>
          </a:p>
          <a:p>
            <a:pPr lvl="0" rtl="0">
              <a:spcBef>
                <a:spcPts val="0"/>
              </a:spcBef>
              <a:buNone/>
            </a:pPr>
            <a:endParaRPr sz="1800">
              <a:solidFill>
                <a:srgbClr val="222222"/>
              </a:solidFill>
              <a:highlight>
                <a:srgbClr val="FFFFFF"/>
              </a:highlight>
              <a:latin typeface="Calibri"/>
              <a:ea typeface="Calibri"/>
              <a:cs typeface="Calibri"/>
              <a:sym typeface="Calibri"/>
            </a:endParaRPr>
          </a:p>
          <a:p>
            <a:pPr lvl="0" rtl="0">
              <a:spcBef>
                <a:spcPts val="0"/>
              </a:spcBef>
              <a:buNone/>
            </a:pPr>
            <a:endParaRPr sz="1600">
              <a:highlight>
                <a:srgbClr val="FFFFFF"/>
              </a:highlight>
            </a:endParaRPr>
          </a:p>
        </p:txBody>
      </p:sp>
      <p:sp>
        <p:nvSpPr>
          <p:cNvPr id="202" name="Shape 202"/>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10</a:t>
            </a:fld>
            <a:endParaRPr lang="en-US"/>
          </a:p>
        </p:txBody>
      </p:sp>
      <p:pic>
        <p:nvPicPr>
          <p:cNvPr id="203" name="Shape 203" descr="12.JPG"/>
          <p:cNvPicPr preferRelativeResize="0"/>
          <p:nvPr/>
        </p:nvPicPr>
        <p:blipFill>
          <a:blip r:embed="rId3">
            <a:alphaModFix/>
          </a:blip>
          <a:stretch>
            <a:fillRect/>
          </a:stretch>
        </p:blipFill>
        <p:spPr>
          <a:xfrm>
            <a:off x="6283775" y="1061888"/>
            <a:ext cx="2797499" cy="2084411"/>
          </a:xfrm>
          <a:prstGeom prst="rect">
            <a:avLst/>
          </a:prstGeom>
          <a:noFill/>
          <a:ln>
            <a:noFill/>
          </a:ln>
        </p:spPr>
      </p:pic>
      <p:pic>
        <p:nvPicPr>
          <p:cNvPr id="204" name="Shape 204" descr="1.jpg"/>
          <p:cNvPicPr preferRelativeResize="0"/>
          <p:nvPr/>
        </p:nvPicPr>
        <p:blipFill>
          <a:blip r:embed="rId4">
            <a:alphaModFix/>
          </a:blip>
          <a:stretch>
            <a:fillRect/>
          </a:stretch>
        </p:blipFill>
        <p:spPr>
          <a:xfrm>
            <a:off x="6449125" y="3268030"/>
            <a:ext cx="2466802" cy="21515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81200" y="261003"/>
            <a:ext cx="7772400" cy="5592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What is Being Documented?</a:t>
            </a:r>
          </a:p>
        </p:txBody>
      </p:sp>
      <p:sp>
        <p:nvSpPr>
          <p:cNvPr id="211" name="Shape 211"/>
          <p:cNvSpPr txBox="1"/>
          <p:nvPr/>
        </p:nvSpPr>
        <p:spPr>
          <a:xfrm>
            <a:off x="181200" y="1117700"/>
            <a:ext cx="5169300" cy="4282800"/>
          </a:xfrm>
          <a:prstGeom prst="rect">
            <a:avLst/>
          </a:prstGeom>
          <a:noFill/>
          <a:ln>
            <a:noFill/>
          </a:ln>
        </p:spPr>
        <p:txBody>
          <a:bodyPr lIns="91425" tIns="45700" rIns="91425" bIns="45700" anchor="t" anchorCtr="0">
            <a:noAutofit/>
          </a:bodyPr>
          <a:lstStyle/>
          <a:p>
            <a:pPr lvl="0">
              <a:spcBef>
                <a:spcPts val="0"/>
              </a:spcBef>
              <a:buNone/>
            </a:pPr>
            <a:r>
              <a:rPr lang="en-US" sz="1800">
                <a:solidFill>
                  <a:schemeClr val="dk1"/>
                </a:solidFill>
                <a:highlight>
                  <a:srgbClr val="FFFFFF"/>
                </a:highlight>
                <a:latin typeface="Calibri"/>
                <a:ea typeface="Calibri"/>
                <a:cs typeface="Calibri"/>
                <a:sym typeface="Calibri"/>
              </a:rPr>
              <a:t>Captured for the archive using state-of-the-art 3D motion capture technology d</a:t>
            </a:r>
            <a:r>
              <a:rPr lang="en-US" sz="1800">
                <a:highlight>
                  <a:srgbClr val="FFFFFF"/>
                </a:highlight>
                <a:latin typeface="Calibri"/>
                <a:ea typeface="Calibri"/>
                <a:cs typeface="Calibri"/>
                <a:sym typeface="Calibri"/>
              </a:rPr>
              <a:t>eveloped by CityU’s Centre for Applied Computing and Interactive Media (ACIM).</a:t>
            </a:r>
          </a:p>
          <a:p>
            <a:pPr lvl="0">
              <a:spcBef>
                <a:spcPts val="0"/>
              </a:spcBef>
              <a:buNone/>
            </a:pPr>
            <a:endParaRPr sz="1800">
              <a:highlight>
                <a:srgbClr val="FFFFFF"/>
              </a:highlight>
              <a:latin typeface="Calibri"/>
              <a:ea typeface="Calibri"/>
              <a:cs typeface="Calibri"/>
              <a:sym typeface="Calibri"/>
            </a:endParaRPr>
          </a:p>
          <a:p>
            <a:pPr lvl="0" rtl="0">
              <a:spcBef>
                <a:spcPts val="0"/>
              </a:spcBef>
              <a:buNone/>
            </a:pPr>
            <a:r>
              <a:rPr lang="en-US" sz="1800">
                <a:latin typeface="Calibri"/>
                <a:ea typeface="Calibri"/>
                <a:cs typeface="Calibri"/>
                <a:sym typeface="Calibri"/>
              </a:rPr>
              <a:t> All video and audio media is tagged along the time code from the outset to enable a finely tuned search among the huge datasets archived through various data capture processes.</a:t>
            </a:r>
          </a:p>
          <a:p>
            <a:pPr lvl="0">
              <a:spcBef>
                <a:spcPts val="0"/>
              </a:spcBef>
              <a:buNone/>
            </a:pPr>
            <a:endParaRPr sz="1800">
              <a:highlight>
                <a:srgbClr val="FFFFFF"/>
              </a:highlight>
              <a:latin typeface="Calibri"/>
              <a:ea typeface="Calibri"/>
              <a:cs typeface="Calibri"/>
              <a:sym typeface="Calibri"/>
            </a:endParaRPr>
          </a:p>
          <a:p>
            <a:pPr lvl="0" rtl="0">
              <a:spcBef>
                <a:spcPts val="0"/>
              </a:spcBef>
              <a:buNone/>
            </a:pPr>
            <a:r>
              <a:rPr lang="en-US" sz="1800">
                <a:highlight>
                  <a:srgbClr val="FFFFFF"/>
                </a:highlight>
                <a:latin typeface="Calibri"/>
                <a:ea typeface="Calibri"/>
                <a:cs typeface="Calibri"/>
                <a:sym typeface="Calibri"/>
              </a:rPr>
              <a:t> "S</a:t>
            </a:r>
            <a:r>
              <a:rPr lang="en-US" sz="1800" i="1">
                <a:highlight>
                  <a:srgbClr val="FFFFFF"/>
                </a:highlight>
                <a:latin typeface="Calibri"/>
                <a:ea typeface="Calibri"/>
                <a:cs typeface="Calibri"/>
                <a:sym typeface="Calibri"/>
              </a:rPr>
              <a:t>peed, torque, torsion and force can be captured as physical data, not only for mere documentation but also future scientific research</a:t>
            </a:r>
            <a:r>
              <a:rPr lang="en-US" sz="1800">
                <a:highlight>
                  <a:srgbClr val="FFFFFF"/>
                </a:highlight>
                <a:latin typeface="Calibri"/>
                <a:ea typeface="Calibri"/>
                <a:cs typeface="Calibri"/>
                <a:sym typeface="Calibri"/>
              </a:rPr>
              <a:t>." - Jeffrey Shaw, HK CityU </a:t>
            </a:r>
          </a:p>
        </p:txBody>
      </p:sp>
      <p:pic>
        <p:nvPicPr>
          <p:cNvPr id="212" name="Shape 212" descr="hqdefault.jpg"/>
          <p:cNvPicPr preferRelativeResize="0"/>
          <p:nvPr/>
        </p:nvPicPr>
        <p:blipFill>
          <a:blip r:embed="rId3">
            <a:alphaModFix/>
          </a:blip>
          <a:stretch>
            <a:fillRect/>
          </a:stretch>
        </p:blipFill>
        <p:spPr>
          <a:xfrm>
            <a:off x="5594600" y="1455350"/>
            <a:ext cx="3325400" cy="2494050"/>
          </a:xfrm>
          <a:prstGeom prst="rect">
            <a:avLst/>
          </a:prstGeom>
          <a:noFill/>
          <a:ln>
            <a:noFill/>
          </a:ln>
        </p:spPr>
      </p:pic>
      <p:sp>
        <p:nvSpPr>
          <p:cNvPr id="213" name="Shape 213"/>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536125" y="321541"/>
            <a:ext cx="7772400" cy="1144500"/>
          </a:xfrm>
          <a:prstGeom prst="rect">
            <a:avLst/>
          </a:prstGeom>
        </p:spPr>
        <p:txBody>
          <a:bodyPr lIns="91425" tIns="91425" rIns="91425" bIns="91425" anchor="t" anchorCtr="0">
            <a:noAutofit/>
          </a:bodyPr>
          <a:lstStyle/>
          <a:p>
            <a:pPr lvl="0">
              <a:spcBef>
                <a:spcPts val="0"/>
              </a:spcBef>
              <a:buNone/>
            </a:pPr>
            <a:r>
              <a:rPr lang="en-US" sz="3500" b="1">
                <a:solidFill>
                  <a:srgbClr val="073763"/>
                </a:solidFill>
                <a:latin typeface="Calibri"/>
                <a:ea typeface="Calibri"/>
                <a:cs typeface="Calibri"/>
                <a:sym typeface="Calibri"/>
              </a:rPr>
              <a:t>What About the Library’s Role?</a:t>
            </a:r>
            <a:r>
              <a:rPr lang="en-US">
                <a:solidFill>
                  <a:srgbClr val="073763"/>
                </a:solidFill>
              </a:rPr>
              <a:t>  </a:t>
            </a:r>
          </a:p>
        </p:txBody>
      </p:sp>
      <p:sp>
        <p:nvSpPr>
          <p:cNvPr id="231" name="Shape 231"/>
          <p:cNvSpPr txBox="1">
            <a:spLocks noGrp="1"/>
          </p:cNvSpPr>
          <p:nvPr>
            <p:ph type="body" idx="1"/>
          </p:nvPr>
        </p:nvSpPr>
        <p:spPr>
          <a:xfrm>
            <a:off x="263300" y="1388150"/>
            <a:ext cx="3667200" cy="3825600"/>
          </a:xfrm>
          <a:prstGeom prst="rect">
            <a:avLst/>
          </a:prstGeom>
        </p:spPr>
        <p:txBody>
          <a:bodyPr lIns="91425" tIns="91425" rIns="91425" bIns="91425" anchor="t" anchorCtr="0">
            <a:noAutofit/>
          </a:bodyPr>
          <a:lstStyle/>
          <a:p>
            <a:pPr marL="0" lvl="0" indent="0" rtl="0">
              <a:spcBef>
                <a:spcPts val="0"/>
              </a:spcBef>
              <a:buNone/>
            </a:pPr>
            <a:r>
              <a:rPr lang="en-US" sz="1800">
                <a:solidFill>
                  <a:schemeClr val="dk1"/>
                </a:solidFill>
                <a:highlight>
                  <a:srgbClr val="FFFFFF"/>
                </a:highlight>
                <a:latin typeface="Calibri"/>
                <a:ea typeface="Calibri"/>
                <a:cs typeface="Calibri"/>
                <a:sym typeface="Calibri"/>
              </a:rPr>
              <a:t>The archive</a:t>
            </a:r>
            <a:r>
              <a:rPr lang="en-US" sz="1800" b="1">
                <a:solidFill>
                  <a:schemeClr val="dk1"/>
                </a:solidFill>
                <a:highlight>
                  <a:srgbClr val="FFFFFF"/>
                </a:highlight>
                <a:latin typeface="Calibri"/>
                <a:ea typeface="Calibri"/>
                <a:cs typeface="Calibri"/>
                <a:sym typeface="Calibri"/>
              </a:rPr>
              <a:t> database</a:t>
            </a:r>
            <a:r>
              <a:rPr lang="en-US" sz="1800">
                <a:solidFill>
                  <a:schemeClr val="dk1"/>
                </a:solidFill>
                <a:highlight>
                  <a:srgbClr val="FFFFFF"/>
                </a:highlight>
                <a:latin typeface="Calibri"/>
                <a:ea typeface="Calibri"/>
                <a:cs typeface="Calibri"/>
                <a:sym typeface="Calibri"/>
              </a:rPr>
              <a:t> is structured on multiple media types and ingests information based on the complete lexicon of Hong Kong kung fu. </a:t>
            </a:r>
          </a:p>
          <a:p>
            <a:pPr marL="0" lvl="0" indent="0" rtl="0">
              <a:spcBef>
                <a:spcPts val="0"/>
              </a:spcBef>
              <a:buNone/>
            </a:pPr>
            <a:endParaRPr sz="1800">
              <a:solidFill>
                <a:schemeClr val="dk1"/>
              </a:solidFill>
              <a:highlight>
                <a:srgbClr val="FFFFFF"/>
              </a:highlight>
              <a:latin typeface="Calibri"/>
              <a:ea typeface="Calibri"/>
              <a:cs typeface="Calibri"/>
              <a:sym typeface="Calibri"/>
            </a:endParaRPr>
          </a:p>
          <a:p>
            <a:pPr marL="0" lvl="0" indent="0">
              <a:spcBef>
                <a:spcPts val="0"/>
              </a:spcBef>
              <a:buNone/>
            </a:pPr>
            <a:r>
              <a:rPr lang="en-US" sz="1800">
                <a:solidFill>
                  <a:schemeClr val="dk1"/>
                </a:solidFill>
                <a:highlight>
                  <a:srgbClr val="FFFFFF"/>
                </a:highlight>
                <a:latin typeface="Calibri"/>
                <a:ea typeface="Calibri"/>
                <a:cs typeface="Calibri"/>
                <a:sym typeface="Calibri"/>
              </a:rPr>
              <a:t>A </a:t>
            </a:r>
            <a:r>
              <a:rPr lang="en-US" sz="1800" b="1">
                <a:solidFill>
                  <a:schemeClr val="dk1"/>
                </a:solidFill>
                <a:highlight>
                  <a:srgbClr val="FFFFFF"/>
                </a:highlight>
                <a:latin typeface="Calibri"/>
                <a:ea typeface="Calibri"/>
                <a:cs typeface="Calibri"/>
                <a:sym typeface="Calibri"/>
              </a:rPr>
              <a:t>controlled keyword vocabulary</a:t>
            </a:r>
            <a:r>
              <a:rPr lang="en-US" sz="1800">
                <a:solidFill>
                  <a:schemeClr val="dk1"/>
                </a:solidFill>
                <a:highlight>
                  <a:srgbClr val="FFFFFF"/>
                </a:highlight>
                <a:latin typeface="Calibri"/>
                <a:ea typeface="Calibri"/>
                <a:cs typeface="Calibri"/>
                <a:sym typeface="Calibri"/>
              </a:rPr>
              <a:t> (the Hong Kong martial arts thesaurus) and item-level descriptions define the fields for data entry.</a:t>
            </a:r>
          </a:p>
        </p:txBody>
      </p:sp>
      <p:sp>
        <p:nvSpPr>
          <p:cNvPr id="232" name="Shape 232"/>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12</a:t>
            </a:fld>
            <a:endParaRPr lang="en-US"/>
          </a:p>
        </p:txBody>
      </p:sp>
      <p:pic>
        <p:nvPicPr>
          <p:cNvPr id="233" name="Shape 233" descr="3.jpg"/>
          <p:cNvPicPr preferRelativeResize="0"/>
          <p:nvPr/>
        </p:nvPicPr>
        <p:blipFill>
          <a:blip r:embed="rId3">
            <a:alphaModFix/>
          </a:blip>
          <a:stretch>
            <a:fillRect/>
          </a:stretch>
        </p:blipFill>
        <p:spPr>
          <a:xfrm>
            <a:off x="4409674" y="1614625"/>
            <a:ext cx="4426689" cy="2825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36450" y="1683275"/>
            <a:ext cx="8404500" cy="650700"/>
          </a:xfrm>
          <a:prstGeom prst="rect">
            <a:avLst/>
          </a:prstGeom>
          <a:noFill/>
          <a:ln>
            <a:noFill/>
          </a:ln>
        </p:spPr>
        <p:txBody>
          <a:bodyPr lIns="82275" tIns="41125" rIns="82275" bIns="41125" anchor="t" anchorCtr="0">
            <a:noAutofit/>
          </a:bodyPr>
          <a:lstStyle/>
          <a:p>
            <a:pPr lvl="0" rtl="0">
              <a:spcBef>
                <a:spcPts val="0"/>
              </a:spcBef>
              <a:buClr>
                <a:srgbClr val="17375E"/>
              </a:buClr>
              <a:buSzPct val="25000"/>
              <a:buFont typeface="Calibri"/>
              <a:buNone/>
            </a:pPr>
            <a:r>
              <a:rPr lang="en-US" sz="3000" b="1">
                <a:solidFill>
                  <a:srgbClr val="073763"/>
                </a:solidFill>
                <a:latin typeface="Cambria"/>
                <a:ea typeface="Cambria"/>
                <a:cs typeface="Cambria"/>
                <a:sym typeface="Cambria"/>
              </a:rPr>
              <a:t>Hong Kong History Memory Project</a:t>
            </a:r>
          </a:p>
          <a:p>
            <a:pPr lvl="0" rtl="0">
              <a:spcBef>
                <a:spcPts val="0"/>
              </a:spcBef>
              <a:buClr>
                <a:srgbClr val="17375E"/>
              </a:buClr>
              <a:buSzPct val="25000"/>
              <a:buFont typeface="Calibri"/>
              <a:buNone/>
            </a:pPr>
            <a:endParaRPr sz="3000" b="1">
              <a:solidFill>
                <a:srgbClr val="073763"/>
              </a:solidFill>
              <a:latin typeface="Cambria"/>
              <a:ea typeface="Cambria"/>
              <a:cs typeface="Cambria"/>
              <a:sym typeface="Cambria"/>
            </a:endParaRPr>
          </a:p>
          <a:p>
            <a:pPr lvl="0" rtl="0">
              <a:spcBef>
                <a:spcPts val="0"/>
              </a:spcBef>
              <a:buClr>
                <a:srgbClr val="17375E"/>
              </a:buClr>
              <a:buSzPct val="25000"/>
              <a:buFont typeface="Calibri"/>
              <a:buNone/>
            </a:pPr>
            <a:r>
              <a:rPr lang="en-US" sz="3000" b="1">
                <a:solidFill>
                  <a:srgbClr val="073763"/>
                </a:solidFill>
                <a:latin typeface="Cambria"/>
                <a:ea typeface="Cambria"/>
                <a:cs typeface="Cambria"/>
                <a:sym typeface="Cambria"/>
              </a:rPr>
              <a:t>(</a:t>
            </a:r>
            <a:r>
              <a:rPr lang="en-US" sz="3000" b="1" u="sng">
                <a:solidFill>
                  <a:schemeClr val="hlink"/>
                </a:solidFill>
                <a:latin typeface="Cambria"/>
                <a:ea typeface="Cambria"/>
                <a:cs typeface="Cambria"/>
                <a:sym typeface="Cambria"/>
                <a:hlinkClick r:id="rId3"/>
              </a:rPr>
              <a:t>https://www.hkmemory.hk/</a:t>
            </a:r>
            <a:r>
              <a:rPr lang="en-US" sz="3000" b="1">
                <a:solidFill>
                  <a:srgbClr val="073763"/>
                </a:solidFill>
                <a:latin typeface="Cambria"/>
                <a:ea typeface="Cambria"/>
                <a:cs typeface="Cambria"/>
                <a:sym typeface="Cambria"/>
              </a:rPr>
              <a:t>) </a:t>
            </a:r>
          </a:p>
        </p:txBody>
      </p:sp>
      <p:sp>
        <p:nvSpPr>
          <p:cNvPr id="68" name="Shape 68"/>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644225"/>
            <a:ext cx="6912300" cy="10806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a:solidFill>
                  <a:srgbClr val="17375E"/>
                </a:solidFill>
                <a:latin typeface="Calibri"/>
                <a:ea typeface="Calibri"/>
                <a:cs typeface="Calibri"/>
                <a:sym typeface="Calibri"/>
              </a:rPr>
              <a:t>Major Components of Memory Project</a:t>
            </a:r>
          </a:p>
        </p:txBody>
      </p:sp>
      <p:sp>
        <p:nvSpPr>
          <p:cNvPr id="75" name="Shape 75"/>
          <p:cNvSpPr txBox="1"/>
          <p:nvPr/>
        </p:nvSpPr>
        <p:spPr>
          <a:xfrm>
            <a:off x="104100" y="1663375"/>
            <a:ext cx="2918100" cy="36717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endParaRPr sz="1800">
              <a:latin typeface="Calibri"/>
              <a:ea typeface="Calibri"/>
              <a:cs typeface="Calibri"/>
              <a:sym typeface="Calibri"/>
            </a:endParaRPr>
          </a:p>
          <a:p>
            <a:pPr lvl="0">
              <a:spcBef>
                <a:spcPts val="0"/>
              </a:spcBef>
              <a:buClr>
                <a:schemeClr val="dk1"/>
              </a:buClr>
              <a:buSzPct val="61111"/>
              <a:buFont typeface="Arial"/>
              <a:buNone/>
            </a:pPr>
            <a:r>
              <a:rPr lang="en-US" sz="1800">
                <a:latin typeface="Calibri"/>
                <a:ea typeface="Calibri"/>
                <a:cs typeface="Calibri"/>
                <a:sym typeface="Calibri"/>
              </a:rPr>
              <a:t>Collections</a:t>
            </a:r>
          </a:p>
          <a:p>
            <a:pPr lvl="0">
              <a:spcBef>
                <a:spcPts val="0"/>
              </a:spcBef>
              <a:buClr>
                <a:schemeClr val="dk1"/>
              </a:buClr>
              <a:buFont typeface="Arial"/>
              <a:buNone/>
            </a:pPr>
            <a:endParaRPr sz="1800">
              <a:latin typeface="Calibri"/>
              <a:ea typeface="Calibri"/>
              <a:cs typeface="Calibri"/>
              <a:sym typeface="Calibri"/>
            </a:endParaRPr>
          </a:p>
          <a:p>
            <a:pPr lvl="0">
              <a:spcBef>
                <a:spcPts val="0"/>
              </a:spcBef>
              <a:buClr>
                <a:schemeClr val="dk1"/>
              </a:buClr>
              <a:buSzPct val="61111"/>
              <a:buFont typeface="Arial"/>
              <a:buNone/>
            </a:pPr>
            <a:r>
              <a:rPr lang="en-US" sz="1800">
                <a:latin typeface="Calibri"/>
                <a:ea typeface="Calibri"/>
                <a:cs typeface="Calibri"/>
                <a:sym typeface="Calibri"/>
              </a:rPr>
              <a:t>Online Exhibitions</a:t>
            </a:r>
          </a:p>
          <a:p>
            <a:pPr lvl="0">
              <a:spcBef>
                <a:spcPts val="0"/>
              </a:spcBef>
              <a:buClr>
                <a:schemeClr val="dk1"/>
              </a:buClr>
              <a:buFont typeface="Arial"/>
              <a:buNone/>
            </a:pPr>
            <a:endParaRPr sz="1800">
              <a:latin typeface="Calibri"/>
              <a:ea typeface="Calibri"/>
              <a:cs typeface="Calibri"/>
              <a:sym typeface="Calibri"/>
            </a:endParaRPr>
          </a:p>
          <a:p>
            <a:pPr lvl="0">
              <a:spcBef>
                <a:spcPts val="0"/>
              </a:spcBef>
              <a:buClr>
                <a:schemeClr val="dk1"/>
              </a:buClr>
              <a:buSzPct val="61111"/>
              <a:buFont typeface="Arial"/>
              <a:buNone/>
            </a:pPr>
            <a:r>
              <a:rPr lang="en-US" sz="1800">
                <a:latin typeface="Calibri"/>
                <a:ea typeface="Calibri"/>
                <a:cs typeface="Calibri"/>
                <a:sym typeface="Calibri"/>
              </a:rPr>
              <a:t>Oral History </a:t>
            </a:r>
          </a:p>
          <a:p>
            <a:pPr lvl="0">
              <a:spcBef>
                <a:spcPts val="0"/>
              </a:spcBef>
              <a:buClr>
                <a:schemeClr val="dk1"/>
              </a:buClr>
              <a:buFont typeface="Arial"/>
              <a:buNone/>
            </a:pPr>
            <a:endParaRPr sz="1800">
              <a:latin typeface="Calibri"/>
              <a:ea typeface="Calibri"/>
              <a:cs typeface="Calibri"/>
              <a:sym typeface="Calibri"/>
            </a:endParaRPr>
          </a:p>
          <a:p>
            <a:pPr lvl="0">
              <a:spcBef>
                <a:spcPts val="0"/>
              </a:spcBef>
              <a:buClr>
                <a:schemeClr val="dk1"/>
              </a:buClr>
              <a:buSzPct val="61111"/>
              <a:buFont typeface="Arial"/>
              <a:buNone/>
            </a:pPr>
            <a:r>
              <a:rPr lang="en-US" sz="1800">
                <a:latin typeface="Calibri"/>
                <a:ea typeface="Calibri"/>
                <a:cs typeface="Calibri"/>
                <a:sym typeface="Calibri"/>
              </a:rPr>
              <a:t>Community Outreach</a:t>
            </a:r>
          </a:p>
          <a:p>
            <a:pPr lvl="0">
              <a:spcBef>
                <a:spcPts val="0"/>
              </a:spcBef>
              <a:buClr>
                <a:schemeClr val="dk1"/>
              </a:buClr>
              <a:buFont typeface="Arial"/>
              <a:buNone/>
            </a:pPr>
            <a:endParaRPr/>
          </a:p>
          <a:p>
            <a:pPr lvl="0" rtl="0">
              <a:spcBef>
                <a:spcPts val="0"/>
              </a:spcBef>
              <a:buClr>
                <a:schemeClr val="dk1"/>
              </a:buClr>
              <a:buFont typeface="Arial"/>
              <a:buNone/>
            </a:pPr>
            <a:r>
              <a:rPr lang="en-US"/>
              <a:t> </a:t>
            </a:r>
          </a:p>
          <a:p>
            <a:pPr lvl="0" rtl="0">
              <a:spcBef>
                <a:spcPts val="0"/>
              </a:spcBef>
              <a:buClr>
                <a:schemeClr val="dk1"/>
              </a:buClr>
              <a:buFont typeface="Arial"/>
              <a:buNone/>
            </a:pPr>
            <a:endParaRPr/>
          </a:p>
          <a:p>
            <a:pPr lvl="0" rtl="0">
              <a:spcBef>
                <a:spcPts val="0"/>
              </a:spcBef>
              <a:buNone/>
            </a:pPr>
            <a:endParaRPr/>
          </a:p>
          <a:p>
            <a:pPr lvl="0" rtl="0">
              <a:spcBef>
                <a:spcPts val="0"/>
              </a:spcBef>
              <a:buClr>
                <a:schemeClr val="dk1"/>
              </a:buClr>
              <a:buFont typeface="Arial"/>
              <a:buNone/>
            </a:pPr>
            <a:r>
              <a:rPr lang="en-US"/>
              <a:t></a:t>
            </a:r>
          </a:p>
          <a:p>
            <a:pPr lvl="0" rtl="0">
              <a:spcBef>
                <a:spcPts val="0"/>
              </a:spcBef>
              <a:buNone/>
            </a:pPr>
            <a:endParaRPr sz="2000"/>
          </a:p>
        </p:txBody>
      </p:sp>
      <p:sp>
        <p:nvSpPr>
          <p:cNvPr id="76" name="Shape 76"/>
          <p:cNvSpPr txBox="1"/>
          <p:nvPr/>
        </p:nvSpPr>
        <p:spPr>
          <a:xfrm>
            <a:off x="7028525" y="3759050"/>
            <a:ext cx="1963800" cy="650700"/>
          </a:xfrm>
          <a:prstGeom prst="rect">
            <a:avLst/>
          </a:prstGeom>
          <a:noFill/>
          <a:ln>
            <a:noFill/>
          </a:ln>
        </p:spPr>
        <p:txBody>
          <a:bodyPr lIns="91425" tIns="91425" rIns="91425" bIns="91425" anchor="ctr" anchorCtr="0">
            <a:noAutofit/>
          </a:bodyPr>
          <a:lstStyle/>
          <a:p>
            <a:pPr lvl="0" rtl="0">
              <a:spcBef>
                <a:spcPts val="0"/>
              </a:spcBef>
              <a:buNone/>
            </a:pPr>
            <a:endParaRPr/>
          </a:p>
        </p:txBody>
      </p:sp>
      <p:pic>
        <p:nvPicPr>
          <p:cNvPr id="77" name="Shape 77"/>
          <p:cNvPicPr preferRelativeResize="0"/>
          <p:nvPr/>
        </p:nvPicPr>
        <p:blipFill>
          <a:blip r:embed="rId3">
            <a:alphaModFix/>
          </a:blip>
          <a:stretch>
            <a:fillRect/>
          </a:stretch>
        </p:blipFill>
        <p:spPr>
          <a:xfrm>
            <a:off x="3298449" y="1501266"/>
            <a:ext cx="5501899" cy="3334325"/>
          </a:xfrm>
          <a:prstGeom prst="rect">
            <a:avLst/>
          </a:prstGeom>
          <a:noFill/>
          <a:ln>
            <a:noFill/>
          </a:ln>
        </p:spPr>
      </p:pic>
      <p:sp>
        <p:nvSpPr>
          <p:cNvPr id="78" name="Shape 78"/>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7900" y="399728"/>
            <a:ext cx="7772400" cy="5592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000" b="1" dirty="0" smtClean="0">
                <a:solidFill>
                  <a:srgbClr val="17375E"/>
                </a:solidFill>
                <a:latin typeface="Calibri"/>
                <a:ea typeface="Calibri"/>
                <a:cs typeface="Calibri"/>
                <a:sym typeface="Calibri"/>
              </a:rPr>
              <a:t>Similar to the Chinese Canadian Stories project </a:t>
            </a:r>
            <a:endParaRPr lang="en-US" sz="3000" b="1" dirty="0">
              <a:solidFill>
                <a:srgbClr val="17375E"/>
              </a:solidFill>
              <a:latin typeface="Calibri"/>
              <a:ea typeface="Calibri"/>
              <a:cs typeface="Calibri"/>
              <a:sym typeface="Calibri"/>
            </a:endParaRPr>
          </a:p>
        </p:txBody>
      </p:sp>
      <p:sp>
        <p:nvSpPr>
          <p:cNvPr id="59" name="Shape 59"/>
          <p:cNvSpPr txBox="1"/>
          <p:nvPr/>
        </p:nvSpPr>
        <p:spPr>
          <a:xfrm>
            <a:off x="387900" y="1314237"/>
            <a:ext cx="4354800" cy="37896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000" b="0" i="0" u="none" strike="noStrike" cap="none" dirty="0">
              <a:solidFill>
                <a:schemeClr val="dk1"/>
              </a:solidFill>
              <a:latin typeface="Calibri"/>
              <a:ea typeface="Calibri"/>
              <a:cs typeface="Calibri"/>
              <a:sym typeface="Calibri"/>
            </a:endParaRPr>
          </a:p>
        </p:txBody>
      </p:sp>
      <p:sp>
        <p:nvSpPr>
          <p:cNvPr id="60" name="Shape 60"/>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None/>
            </a:pPr>
            <a:fld id="{00000000-1234-1234-1234-123412341234}" type="slidenum">
              <a:rPr lang="en-US"/>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00" y="914400"/>
            <a:ext cx="8305800" cy="4310605"/>
          </a:xfrm>
          <a:prstGeom prst="rect">
            <a:avLst/>
          </a:prstGeom>
        </p:spPr>
      </p:pic>
    </p:spTree>
    <p:extLst>
      <p:ext uri="{BB962C8B-B14F-4D97-AF65-F5344CB8AC3E}">
        <p14:creationId xmlns:p14="http://schemas.microsoft.com/office/powerpoint/2010/main" val="1858421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03450" y="373250"/>
            <a:ext cx="7898400" cy="10467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a:solidFill>
                  <a:srgbClr val="17375E"/>
                </a:solidFill>
                <a:latin typeface="Calibri"/>
                <a:ea typeface="Calibri"/>
                <a:cs typeface="Calibri"/>
                <a:sym typeface="Calibri"/>
              </a:rPr>
              <a:t>What Is It?  </a:t>
            </a:r>
          </a:p>
        </p:txBody>
      </p:sp>
      <p:sp>
        <p:nvSpPr>
          <p:cNvPr id="94" name="Shape 94"/>
          <p:cNvSpPr txBox="1"/>
          <p:nvPr/>
        </p:nvSpPr>
        <p:spPr>
          <a:xfrm>
            <a:off x="313850" y="3759050"/>
            <a:ext cx="1804799" cy="6507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5" name="Shape 95"/>
          <p:cNvSpPr txBox="1"/>
          <p:nvPr/>
        </p:nvSpPr>
        <p:spPr>
          <a:xfrm>
            <a:off x="7028525" y="3759050"/>
            <a:ext cx="1963800" cy="6507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6" name="Shape 96"/>
          <p:cNvSpPr txBox="1"/>
          <p:nvPr/>
        </p:nvSpPr>
        <p:spPr>
          <a:xfrm>
            <a:off x="103450" y="1046000"/>
            <a:ext cx="4836600" cy="4348800"/>
          </a:xfrm>
          <a:prstGeom prst="rect">
            <a:avLst/>
          </a:prstGeom>
          <a:noFill/>
          <a:ln>
            <a:noFill/>
          </a:ln>
        </p:spPr>
        <p:txBody>
          <a:bodyPr lIns="91425" tIns="91425" rIns="91425" bIns="91425" anchor="t" anchorCtr="0">
            <a:noAutofit/>
          </a:bodyPr>
          <a:lstStyle/>
          <a:p>
            <a:pPr lvl="0" rtl="0">
              <a:spcBef>
                <a:spcPts val="0"/>
              </a:spcBef>
              <a:buNone/>
            </a:pPr>
            <a:r>
              <a:rPr lang="en-US" sz="1800">
                <a:latin typeface="Calibri"/>
                <a:ea typeface="Calibri"/>
                <a:cs typeface="Calibri"/>
                <a:sym typeface="Calibri"/>
              </a:rPr>
              <a:t></a:t>
            </a:r>
            <a:r>
              <a:rPr lang="en-US" sz="1800">
                <a:highlight>
                  <a:srgbClr val="FFFFFF"/>
                </a:highlight>
                <a:latin typeface="Calibri"/>
                <a:ea typeface="Calibri"/>
                <a:cs typeface="Calibri"/>
                <a:sym typeface="Calibri"/>
              </a:rPr>
              <a:t>Hong Kong Memory (HKM) is a multi-media web site that gives free and open access to digitized materials on Hong Kong’s history, culture and heritage. </a:t>
            </a:r>
          </a:p>
          <a:p>
            <a:pPr lvl="0" rtl="0">
              <a:spcBef>
                <a:spcPts val="0"/>
              </a:spcBef>
              <a:buNone/>
            </a:pPr>
            <a:endParaRPr sz="1800">
              <a:highlight>
                <a:srgbClr val="FFFFFF"/>
              </a:highlight>
              <a:latin typeface="Calibri"/>
              <a:ea typeface="Calibri"/>
              <a:cs typeface="Calibri"/>
              <a:sym typeface="Calibri"/>
            </a:endParaRPr>
          </a:p>
          <a:p>
            <a:pPr lvl="0" rtl="0">
              <a:spcBef>
                <a:spcPts val="0"/>
              </a:spcBef>
              <a:buNone/>
            </a:pPr>
            <a:r>
              <a:rPr lang="en-US" sz="1800">
                <a:highlight>
                  <a:srgbClr val="FFFFFF"/>
                </a:highlight>
                <a:latin typeface="Calibri"/>
                <a:ea typeface="Calibri"/>
                <a:cs typeface="Calibri"/>
                <a:sym typeface="Calibri"/>
              </a:rPr>
              <a:t>The materials include text documents, photographs, posters, sound recordings, motion pictures and videos. </a:t>
            </a:r>
          </a:p>
          <a:p>
            <a:pPr lvl="0" rtl="0">
              <a:spcBef>
                <a:spcPts val="0"/>
              </a:spcBef>
              <a:buNone/>
            </a:pPr>
            <a:endParaRPr sz="1800">
              <a:highlight>
                <a:srgbClr val="FFFFFF"/>
              </a:highlight>
              <a:latin typeface="Calibri"/>
              <a:ea typeface="Calibri"/>
              <a:cs typeface="Calibri"/>
              <a:sym typeface="Calibri"/>
            </a:endParaRPr>
          </a:p>
          <a:p>
            <a:pPr lvl="0" rtl="0">
              <a:spcBef>
                <a:spcPts val="0"/>
              </a:spcBef>
              <a:buNone/>
            </a:pPr>
            <a:r>
              <a:rPr lang="en-US" sz="1800">
                <a:highlight>
                  <a:srgbClr val="FFFFFF"/>
                </a:highlight>
                <a:latin typeface="Calibri"/>
                <a:ea typeface="Calibri"/>
                <a:cs typeface="Calibri"/>
                <a:sym typeface="Calibri"/>
              </a:rPr>
              <a:t>Hong Kong Memory Website has been handed over to the Leisure and Cultural Services Department, the Government of the Hong Kong Special Administrative Region for continuous maintenance and development.</a:t>
            </a:r>
          </a:p>
          <a:p>
            <a:pPr lvl="0" rtl="0">
              <a:spcBef>
                <a:spcPts val="0"/>
              </a:spcBef>
              <a:buNone/>
            </a:pPr>
            <a:endParaRPr>
              <a:latin typeface="Cambria"/>
              <a:ea typeface="Cambria"/>
              <a:cs typeface="Cambria"/>
              <a:sym typeface="Cambria"/>
            </a:endParaRPr>
          </a:p>
          <a:p>
            <a:pPr lvl="0" rtl="0">
              <a:spcBef>
                <a:spcPts val="0"/>
              </a:spcBef>
              <a:buNone/>
            </a:pPr>
            <a:endParaRPr>
              <a:latin typeface="Cambria"/>
              <a:ea typeface="Cambria"/>
              <a:cs typeface="Cambria"/>
              <a:sym typeface="Cambria"/>
            </a:endParaRPr>
          </a:p>
        </p:txBody>
      </p:sp>
      <p:sp>
        <p:nvSpPr>
          <p:cNvPr id="97" name="Shape 97"/>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16</a:t>
            </a:fld>
            <a:endParaRPr lang="en-US"/>
          </a:p>
        </p:txBody>
      </p:sp>
      <p:pic>
        <p:nvPicPr>
          <p:cNvPr id="98" name="Shape 98" descr="2.jpg"/>
          <p:cNvPicPr preferRelativeResize="0"/>
          <p:nvPr/>
        </p:nvPicPr>
        <p:blipFill>
          <a:blip r:embed="rId3">
            <a:alphaModFix/>
          </a:blip>
          <a:stretch>
            <a:fillRect/>
          </a:stretch>
        </p:blipFill>
        <p:spPr>
          <a:xfrm>
            <a:off x="4940050" y="1587800"/>
            <a:ext cx="4161150" cy="26167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66487" y="282162"/>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Copyright Challenge </a:t>
            </a:r>
          </a:p>
        </p:txBody>
      </p:sp>
      <p:sp>
        <p:nvSpPr>
          <p:cNvPr id="124" name="Shape 124"/>
          <p:cNvSpPr txBox="1"/>
          <p:nvPr/>
        </p:nvSpPr>
        <p:spPr>
          <a:xfrm>
            <a:off x="182175" y="1377625"/>
            <a:ext cx="4754100" cy="3866700"/>
          </a:xfrm>
          <a:prstGeom prst="rect">
            <a:avLst/>
          </a:prstGeom>
          <a:noFill/>
          <a:ln>
            <a:noFill/>
          </a:ln>
        </p:spPr>
        <p:txBody>
          <a:bodyPr lIns="91425" tIns="45700" rIns="91425" bIns="45700" anchor="t" anchorCtr="0">
            <a:noAutofit/>
          </a:bodyPr>
          <a:lstStyle/>
          <a:p>
            <a:pPr lvl="0" rtl="0">
              <a:spcBef>
                <a:spcPts val="0"/>
              </a:spcBef>
              <a:buNone/>
            </a:pPr>
            <a:r>
              <a:rPr lang="en-US" sz="2000">
                <a:solidFill>
                  <a:schemeClr val="dk1"/>
                </a:solidFill>
                <a:latin typeface="Calibri"/>
                <a:ea typeface="Calibri"/>
                <a:cs typeface="Calibri"/>
                <a:sym typeface="Calibri"/>
              </a:rPr>
              <a:t>A key concern from the HK Government</a:t>
            </a:r>
          </a:p>
          <a:p>
            <a:pPr lvl="0" rtl="0">
              <a:spcBef>
                <a:spcPts val="0"/>
              </a:spcBef>
              <a:buNone/>
            </a:pPr>
            <a:endParaRPr sz="2000">
              <a:solidFill>
                <a:schemeClr val="dk1"/>
              </a:solidFill>
              <a:latin typeface="Calibri"/>
              <a:ea typeface="Calibri"/>
              <a:cs typeface="Calibri"/>
              <a:sym typeface="Calibri"/>
            </a:endParaRPr>
          </a:p>
          <a:p>
            <a:pPr lvl="0" rtl="0">
              <a:spcBef>
                <a:spcPts val="0"/>
              </a:spcBef>
              <a:buNone/>
            </a:pPr>
            <a:r>
              <a:rPr lang="en-US" sz="2000">
                <a:solidFill>
                  <a:schemeClr val="dk1"/>
                </a:solidFill>
                <a:latin typeface="Calibri"/>
                <a:ea typeface="Calibri"/>
                <a:cs typeface="Calibri"/>
                <a:sym typeface="Calibri"/>
              </a:rPr>
              <a:t>Engaged a legal consultant to compile a set of copyright guidelines, based on copyright issues that may be encountered by the project</a:t>
            </a:r>
          </a:p>
          <a:p>
            <a:pPr lvl="0" rtl="0">
              <a:spcBef>
                <a:spcPts val="0"/>
              </a:spcBef>
              <a:buNone/>
            </a:pPr>
            <a:endParaRPr sz="2000">
              <a:solidFill>
                <a:schemeClr val="dk1"/>
              </a:solidFill>
              <a:latin typeface="Calibri"/>
              <a:ea typeface="Calibri"/>
              <a:cs typeface="Calibri"/>
              <a:sym typeface="Calibri"/>
            </a:endParaRPr>
          </a:p>
          <a:p>
            <a:pPr lvl="0" rtl="0">
              <a:spcBef>
                <a:spcPts val="0"/>
              </a:spcBef>
              <a:buNone/>
            </a:pPr>
            <a:r>
              <a:rPr lang="en-US" sz="2000">
                <a:solidFill>
                  <a:schemeClr val="dk1"/>
                </a:solidFill>
                <a:latin typeface="Calibri"/>
                <a:ea typeface="Calibri"/>
                <a:cs typeface="Calibri"/>
                <a:sym typeface="Calibri"/>
              </a:rPr>
              <a:t>License agreement that allows the transfer of copyrights from Hong Kong University (HKU) to the Government</a:t>
            </a:r>
          </a:p>
          <a:p>
            <a:pPr lvl="0" rtl="0">
              <a:spcBef>
                <a:spcPts val="0"/>
              </a:spcBef>
              <a:buNone/>
            </a:pPr>
            <a:endParaRPr sz="2400"/>
          </a:p>
          <a:p>
            <a:pPr marL="0" marR="0" lvl="0" indent="0" algn="l" rtl="0">
              <a:lnSpc>
                <a:spcPct val="100000"/>
              </a:lnSpc>
              <a:spcBef>
                <a:spcPts val="500"/>
              </a:spcBef>
              <a:spcAft>
                <a:spcPts val="0"/>
              </a:spcAft>
              <a:buClr>
                <a:schemeClr val="dk1"/>
              </a:buClr>
              <a:buFont typeface="Calibri"/>
              <a:buNone/>
            </a:pPr>
            <a:endParaRPr sz="25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17</a:t>
            </a:fld>
            <a:endParaRPr lang="en-US"/>
          </a:p>
        </p:txBody>
      </p:sp>
      <p:pic>
        <p:nvPicPr>
          <p:cNvPr id="126" name="Shape 126" descr="Copyright_symbol_11.gif"/>
          <p:cNvPicPr preferRelativeResize="0"/>
          <p:nvPr/>
        </p:nvPicPr>
        <p:blipFill>
          <a:blip r:embed="rId3">
            <a:alphaModFix/>
          </a:blip>
          <a:stretch>
            <a:fillRect/>
          </a:stretch>
        </p:blipFill>
        <p:spPr>
          <a:xfrm>
            <a:off x="5547400" y="1267250"/>
            <a:ext cx="2912500" cy="2912500"/>
          </a:xfrm>
          <a:prstGeom prst="rect">
            <a:avLst/>
          </a:prstGeom>
          <a:noFill/>
          <a:ln>
            <a:noFill/>
          </a:ln>
        </p:spPr>
      </p:pic>
      <p:sp>
        <p:nvSpPr>
          <p:cNvPr id="127" name="Shape 127"/>
          <p:cNvSpPr txBox="1"/>
          <p:nvPr/>
        </p:nvSpPr>
        <p:spPr>
          <a:xfrm>
            <a:off x="7600175" y="2917225"/>
            <a:ext cx="1792200" cy="3000000"/>
          </a:xfrm>
          <a:prstGeom prst="rect">
            <a:avLst/>
          </a:prstGeom>
          <a:noFill/>
          <a:ln>
            <a:noFill/>
          </a:ln>
        </p:spPr>
        <p:txBody>
          <a:bodyPr lIns="91425" tIns="91425" rIns="91425" bIns="91425" anchor="ctr" anchorCtr="0">
            <a:noAutofit/>
          </a:bodyPr>
          <a:lstStyle/>
          <a:p>
            <a:pPr lvl="0" rtl="0">
              <a:spcBef>
                <a:spcPts val="0"/>
              </a:spcBef>
              <a:buNone/>
            </a:pPr>
            <a:r>
              <a:rPr lang="en-US" sz="1000">
                <a:solidFill>
                  <a:srgbClr val="222222"/>
                </a:solidFill>
                <a:highlight>
                  <a:srgbClr val="F9F9F9"/>
                </a:highlight>
              </a:rPr>
              <a:t>Copyright image.  Used under Creative Commons Attribution-NonCommercial-ShareAlike 2.0 Generic license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644225"/>
            <a:ext cx="6912300" cy="1080599"/>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a:solidFill>
                  <a:srgbClr val="17375E"/>
                </a:solidFill>
                <a:latin typeface="Calibri"/>
                <a:ea typeface="Calibri"/>
                <a:cs typeface="Calibri"/>
                <a:sym typeface="Calibri"/>
              </a:rPr>
              <a:t>Web Platform &amp; Technology</a:t>
            </a:r>
          </a:p>
        </p:txBody>
      </p:sp>
      <p:sp>
        <p:nvSpPr>
          <p:cNvPr id="105" name="Shape 105"/>
          <p:cNvSpPr txBox="1"/>
          <p:nvPr/>
        </p:nvSpPr>
        <p:spPr>
          <a:xfrm>
            <a:off x="201125" y="1724825"/>
            <a:ext cx="4330500" cy="3671700"/>
          </a:xfrm>
          <a:prstGeom prst="rect">
            <a:avLst/>
          </a:prstGeom>
          <a:noFill/>
          <a:ln>
            <a:noFill/>
          </a:ln>
        </p:spPr>
        <p:txBody>
          <a:bodyPr lIns="91425" tIns="91425" rIns="91425" bIns="91425" anchor="t" anchorCtr="0">
            <a:noAutofit/>
          </a:bodyPr>
          <a:lstStyle/>
          <a:p>
            <a:pPr lvl="0">
              <a:spcBef>
                <a:spcPts val="0"/>
              </a:spcBef>
              <a:buClr>
                <a:schemeClr val="dk1"/>
              </a:buClr>
              <a:buSzPct val="55000"/>
              <a:buFont typeface="Arial"/>
              <a:buNone/>
            </a:pPr>
            <a:r>
              <a:rPr lang="en-US" sz="2000" dirty="0">
                <a:latin typeface="Calibri"/>
                <a:ea typeface="Calibri"/>
                <a:cs typeface="Calibri"/>
                <a:sym typeface="Calibri"/>
              </a:rPr>
              <a:t>Technology was outsourced </a:t>
            </a:r>
          </a:p>
          <a:p>
            <a:pPr lvl="0">
              <a:spcBef>
                <a:spcPts val="0"/>
              </a:spcBef>
              <a:buClr>
                <a:schemeClr val="dk1"/>
              </a:buClr>
              <a:buFont typeface="Arial"/>
              <a:buNone/>
            </a:pPr>
            <a:endParaRPr sz="2000" dirty="0">
              <a:latin typeface="Calibri"/>
              <a:ea typeface="Calibri"/>
              <a:cs typeface="Calibri"/>
              <a:sym typeface="Calibri"/>
            </a:endParaRPr>
          </a:p>
          <a:p>
            <a:pPr marL="457200" lvl="0" indent="-355600">
              <a:spcBef>
                <a:spcPts val="0"/>
              </a:spcBef>
              <a:buSzPct val="100000"/>
              <a:buFont typeface="Calibri"/>
              <a:buChar char="●"/>
            </a:pPr>
            <a:r>
              <a:rPr lang="en-US" sz="2000" dirty="0">
                <a:latin typeface="Calibri"/>
                <a:ea typeface="Calibri"/>
                <a:cs typeface="Calibri"/>
                <a:sym typeface="Calibri"/>
              </a:rPr>
              <a:t>Developed by Beijing company TRS Information Technology Limited </a:t>
            </a:r>
          </a:p>
          <a:p>
            <a:pPr lvl="0">
              <a:spcBef>
                <a:spcPts val="0"/>
              </a:spcBef>
              <a:buClr>
                <a:schemeClr val="dk1"/>
              </a:buClr>
              <a:buFont typeface="Arial"/>
              <a:buNone/>
            </a:pPr>
            <a:endParaRPr sz="2000" dirty="0">
              <a:latin typeface="Calibri"/>
              <a:ea typeface="Calibri"/>
              <a:cs typeface="Calibri"/>
              <a:sym typeface="Calibri"/>
            </a:endParaRPr>
          </a:p>
          <a:p>
            <a:pPr marL="457200" lvl="0" indent="-355600" rtl="0">
              <a:spcBef>
                <a:spcPts val="0"/>
              </a:spcBef>
              <a:buSzPct val="100000"/>
              <a:buFont typeface="Calibri"/>
              <a:buChar char="●"/>
            </a:pPr>
            <a:r>
              <a:rPr lang="en-US" sz="2000" dirty="0" smtClean="0">
                <a:latin typeface="Calibri"/>
                <a:ea typeface="Calibri"/>
                <a:cs typeface="Calibri"/>
                <a:sym typeface="Calibri"/>
              </a:rPr>
              <a:t>Hardware from IBM</a:t>
            </a:r>
          </a:p>
          <a:p>
            <a:pPr lvl="0" rtl="0">
              <a:spcBef>
                <a:spcPts val="0"/>
              </a:spcBef>
              <a:buClr>
                <a:schemeClr val="dk1"/>
              </a:buClr>
              <a:buFont typeface="Arial"/>
              <a:buNone/>
            </a:pPr>
            <a:endParaRPr sz="2000" dirty="0">
              <a:latin typeface="Calibri"/>
              <a:ea typeface="Calibri"/>
              <a:cs typeface="Calibri"/>
              <a:sym typeface="Calibri"/>
            </a:endParaRPr>
          </a:p>
          <a:p>
            <a:pPr lvl="0" rtl="0">
              <a:spcBef>
                <a:spcPts val="0"/>
              </a:spcBef>
              <a:buClr>
                <a:schemeClr val="dk1"/>
              </a:buClr>
              <a:buFont typeface="Arial"/>
              <a:buNone/>
            </a:pPr>
            <a:endParaRPr sz="2000" dirty="0">
              <a:latin typeface="Calibri"/>
              <a:ea typeface="Calibri"/>
              <a:cs typeface="Calibri"/>
              <a:sym typeface="Calibri"/>
            </a:endParaRPr>
          </a:p>
          <a:p>
            <a:pPr lvl="0" rtl="0">
              <a:spcBef>
                <a:spcPts val="0"/>
              </a:spcBef>
              <a:buClr>
                <a:schemeClr val="dk1"/>
              </a:buClr>
              <a:buFont typeface="Arial"/>
              <a:buNone/>
            </a:pPr>
            <a:endParaRPr dirty="0"/>
          </a:p>
          <a:p>
            <a:pPr lvl="0" rtl="0">
              <a:spcBef>
                <a:spcPts val="0"/>
              </a:spcBef>
              <a:buNone/>
            </a:pPr>
            <a:endParaRPr dirty="0"/>
          </a:p>
          <a:p>
            <a:pPr lvl="0" rtl="0">
              <a:spcBef>
                <a:spcPts val="0"/>
              </a:spcBef>
              <a:buClr>
                <a:schemeClr val="dk1"/>
              </a:buClr>
              <a:buFont typeface="Arial"/>
              <a:buNone/>
            </a:pPr>
            <a:r>
              <a:rPr lang="en-US" dirty="0"/>
              <a:t></a:t>
            </a:r>
          </a:p>
          <a:p>
            <a:pPr lvl="0" rtl="0">
              <a:spcBef>
                <a:spcPts val="0"/>
              </a:spcBef>
              <a:buNone/>
            </a:pPr>
            <a:endParaRPr sz="2000" dirty="0"/>
          </a:p>
        </p:txBody>
      </p:sp>
      <p:sp>
        <p:nvSpPr>
          <p:cNvPr id="106" name="Shape 106"/>
          <p:cNvSpPr txBox="1"/>
          <p:nvPr/>
        </p:nvSpPr>
        <p:spPr>
          <a:xfrm>
            <a:off x="7028525" y="3759050"/>
            <a:ext cx="1963800" cy="650700"/>
          </a:xfrm>
          <a:prstGeom prst="rect">
            <a:avLst/>
          </a:prstGeom>
          <a:noFill/>
          <a:ln>
            <a:noFill/>
          </a:ln>
        </p:spPr>
        <p:txBody>
          <a:bodyPr lIns="91425" tIns="91425" rIns="91425" bIns="91425" anchor="ctr" anchorCtr="0">
            <a:noAutofit/>
          </a:bodyPr>
          <a:lstStyle/>
          <a:p>
            <a:pPr lvl="0" rtl="0">
              <a:spcBef>
                <a:spcPts val="0"/>
              </a:spcBef>
              <a:buNone/>
            </a:pPr>
            <a:endParaRPr/>
          </a:p>
        </p:txBody>
      </p:sp>
      <p:pic>
        <p:nvPicPr>
          <p:cNvPr id="107" name="Shape 107"/>
          <p:cNvPicPr preferRelativeResize="0"/>
          <p:nvPr/>
        </p:nvPicPr>
        <p:blipFill>
          <a:blip r:embed="rId3">
            <a:alphaModFix/>
          </a:blip>
          <a:stretch>
            <a:fillRect/>
          </a:stretch>
        </p:blipFill>
        <p:spPr>
          <a:xfrm>
            <a:off x="4775799" y="1724824"/>
            <a:ext cx="4216524" cy="3128400"/>
          </a:xfrm>
          <a:prstGeom prst="rect">
            <a:avLst/>
          </a:prstGeom>
          <a:noFill/>
          <a:ln>
            <a:noFill/>
          </a:ln>
        </p:spPr>
      </p:pic>
      <p:sp>
        <p:nvSpPr>
          <p:cNvPr id="108" name="Shape 108"/>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66612" y="280387"/>
            <a:ext cx="7772400" cy="771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Community Engagement Component</a:t>
            </a:r>
            <a:r>
              <a:rPr lang="en-US" sz="4000" b="1">
                <a:solidFill>
                  <a:srgbClr val="17375E"/>
                </a:solidFill>
                <a:latin typeface="Calibri"/>
                <a:ea typeface="Calibri"/>
                <a:cs typeface="Calibri"/>
                <a:sym typeface="Calibri"/>
              </a:rPr>
              <a:t> </a:t>
            </a:r>
            <a:r>
              <a:rPr lang="en-US" sz="3500">
                <a:solidFill>
                  <a:srgbClr val="17375E"/>
                </a:solidFill>
                <a:latin typeface="Calibri"/>
                <a:ea typeface="Calibri"/>
                <a:cs typeface="Calibri"/>
                <a:sym typeface="Calibri"/>
              </a:rPr>
              <a:t> </a:t>
            </a:r>
          </a:p>
        </p:txBody>
      </p:sp>
      <p:sp>
        <p:nvSpPr>
          <p:cNvPr id="115" name="Shape 115"/>
          <p:cNvSpPr txBox="1"/>
          <p:nvPr/>
        </p:nvSpPr>
        <p:spPr>
          <a:xfrm>
            <a:off x="192275" y="1381150"/>
            <a:ext cx="4754100" cy="38667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US" dirty="0"/>
              <a:t></a:t>
            </a:r>
            <a:r>
              <a:rPr lang="en-US" sz="2000" dirty="0">
                <a:latin typeface="Calibri"/>
                <a:ea typeface="Calibri"/>
                <a:cs typeface="Calibri"/>
                <a:sym typeface="Calibri"/>
              </a:rPr>
              <a:t>School Memory </a:t>
            </a:r>
            <a:r>
              <a:rPr lang="en-US" sz="2000" dirty="0" err="1">
                <a:latin typeface="Calibri"/>
                <a:ea typeface="Calibri"/>
                <a:cs typeface="Calibri"/>
                <a:sym typeface="Calibri"/>
              </a:rPr>
              <a:t>Programme</a:t>
            </a:r>
            <a:r>
              <a:rPr lang="en-US" sz="2000" dirty="0">
                <a:latin typeface="Calibri"/>
                <a:ea typeface="Calibri"/>
                <a:cs typeface="Calibri"/>
                <a:sym typeface="Calibri"/>
              </a:rPr>
              <a:t>, to promote the idea of “learning history by doing history” to secondary school students, by providing them training in collecting, compiling, organizing and sharing school memories</a:t>
            </a:r>
          </a:p>
          <a:p>
            <a:pPr lvl="0" rtl="0">
              <a:spcBef>
                <a:spcPts val="0"/>
              </a:spcBef>
              <a:buNone/>
            </a:pPr>
            <a:r>
              <a:rPr lang="en-US" sz="2000" dirty="0">
                <a:latin typeface="Calibri"/>
                <a:ea typeface="Calibri"/>
                <a:cs typeface="Calibri"/>
                <a:sym typeface="Calibri"/>
              </a:rPr>
              <a:t></a:t>
            </a:r>
          </a:p>
          <a:p>
            <a:pPr lvl="0" rtl="0">
              <a:spcBef>
                <a:spcPts val="0"/>
              </a:spcBef>
              <a:buClr>
                <a:schemeClr val="dk1"/>
              </a:buClr>
              <a:buSzPct val="55000"/>
              <a:buFont typeface="Arial"/>
              <a:buNone/>
            </a:pPr>
            <a:r>
              <a:rPr lang="en-US" sz="2000" dirty="0">
                <a:latin typeface="Calibri"/>
                <a:ea typeface="Calibri"/>
                <a:cs typeface="Calibri"/>
                <a:sym typeface="Calibri"/>
              </a:rPr>
              <a:t>Ordinary citizens record and share their real life history through digital technology by providing a simple and user-friendly digital tools and training workshops  </a:t>
            </a:r>
          </a:p>
          <a:p>
            <a:pPr lvl="0" rtl="0">
              <a:spcBef>
                <a:spcPts val="0"/>
              </a:spcBef>
              <a:buNone/>
            </a:pPr>
            <a:endParaRPr sz="2000" b="1" i="1" dirty="0">
              <a:latin typeface="Calibri"/>
              <a:ea typeface="Calibri"/>
              <a:cs typeface="Calibri"/>
              <a:sym typeface="Calibri"/>
            </a:endParaRPr>
          </a:p>
          <a:p>
            <a:pPr lvl="0" rtl="0">
              <a:spcBef>
                <a:spcPts val="0"/>
              </a:spcBef>
              <a:buNone/>
            </a:pPr>
            <a:endParaRPr sz="2400" dirty="0"/>
          </a:p>
          <a:p>
            <a:pPr marL="0" marR="0" lvl="0" indent="0" algn="l" rtl="0">
              <a:lnSpc>
                <a:spcPct val="100000"/>
              </a:lnSpc>
              <a:spcBef>
                <a:spcPts val="500"/>
              </a:spcBef>
              <a:spcAft>
                <a:spcPts val="0"/>
              </a:spcAft>
              <a:buClr>
                <a:schemeClr val="dk1"/>
              </a:buClr>
              <a:buFont typeface="Calibri"/>
              <a:buNone/>
            </a:pPr>
            <a:endParaRPr sz="2500" b="0" i="0" u="none" strike="noStrike" cap="none" dirty="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19</a:t>
            </a:fld>
            <a:endParaRPr lang="en-US"/>
          </a:p>
        </p:txBody>
      </p:sp>
      <p:pic>
        <p:nvPicPr>
          <p:cNvPr id="117" name="Shape 117" descr="HKMT_WB.jpg"/>
          <p:cNvPicPr preferRelativeResize="0"/>
          <p:nvPr/>
        </p:nvPicPr>
        <p:blipFill>
          <a:blip r:embed="rId3">
            <a:alphaModFix/>
          </a:blip>
          <a:stretch>
            <a:fillRect/>
          </a:stretch>
        </p:blipFill>
        <p:spPr>
          <a:xfrm>
            <a:off x="5020725" y="1532300"/>
            <a:ext cx="3992225" cy="27051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87900" y="399728"/>
            <a:ext cx="7772400" cy="5592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700" b="1" i="0" u="none" strike="noStrike" cap="none" dirty="0" smtClean="0">
                <a:solidFill>
                  <a:srgbClr val="17375E"/>
                </a:solidFill>
                <a:latin typeface="Calibri"/>
                <a:ea typeface="Calibri"/>
                <a:cs typeface="Calibri"/>
                <a:sym typeface="Calibri"/>
              </a:rPr>
              <a:t>Outline of presentation (30 minutes)</a:t>
            </a:r>
            <a:endParaRPr lang="en-US" sz="3700" b="1" i="0" u="none" strike="noStrike" cap="none" dirty="0">
              <a:solidFill>
                <a:srgbClr val="17375E"/>
              </a:solidFill>
              <a:latin typeface="Calibri"/>
              <a:ea typeface="Calibri"/>
              <a:cs typeface="Calibri"/>
              <a:sym typeface="Calibri"/>
            </a:endParaRPr>
          </a:p>
        </p:txBody>
      </p:sp>
      <p:sp>
        <p:nvSpPr>
          <p:cNvPr id="50" name="Shape 50"/>
          <p:cNvSpPr txBox="1"/>
          <p:nvPr/>
        </p:nvSpPr>
        <p:spPr>
          <a:xfrm>
            <a:off x="208725" y="1428312"/>
            <a:ext cx="4354800" cy="3789600"/>
          </a:xfrm>
          <a:prstGeom prst="rect">
            <a:avLst/>
          </a:prstGeom>
          <a:noFill/>
          <a:ln>
            <a:noFill/>
          </a:ln>
        </p:spPr>
        <p:txBody>
          <a:bodyPr lIns="91425" tIns="45700" rIns="91425" bIns="45700" anchor="t" anchorCtr="0">
            <a:noAutofit/>
          </a:bodyPr>
          <a:lstStyle/>
          <a:p>
            <a:pPr marL="457200" marR="0" lvl="0" indent="-419100" algn="l" rtl="0">
              <a:lnSpc>
                <a:spcPct val="100000"/>
              </a:lnSpc>
              <a:spcBef>
                <a:spcPts val="0"/>
              </a:spcBef>
              <a:spcAft>
                <a:spcPts val="0"/>
              </a:spcAft>
              <a:buClr>
                <a:schemeClr val="dk1"/>
              </a:buClr>
              <a:buSzPct val="100000"/>
              <a:buFont typeface="Calibri"/>
              <a:buAutoNum type="arabicPeriod"/>
            </a:pPr>
            <a:r>
              <a:rPr lang="en-US" sz="3000" dirty="0">
                <a:solidFill>
                  <a:schemeClr val="dk1"/>
                </a:solidFill>
                <a:latin typeface="Calibri"/>
                <a:ea typeface="Calibri"/>
                <a:cs typeface="Calibri"/>
                <a:sym typeface="Calibri"/>
              </a:rPr>
              <a:t>Context in Hong Kong</a:t>
            </a:r>
          </a:p>
          <a:p>
            <a:pPr marL="457200" marR="0" lvl="0" indent="-419100" algn="l" rtl="0">
              <a:lnSpc>
                <a:spcPct val="100000"/>
              </a:lnSpc>
              <a:spcBef>
                <a:spcPts val="0"/>
              </a:spcBef>
              <a:spcAft>
                <a:spcPts val="0"/>
              </a:spcAft>
              <a:buClr>
                <a:schemeClr val="dk1"/>
              </a:buClr>
              <a:buSzPct val="100000"/>
              <a:buFont typeface="Calibri"/>
              <a:buAutoNum type="arabicPeriod"/>
            </a:pPr>
            <a:r>
              <a:rPr lang="en-US" sz="3000" dirty="0">
                <a:solidFill>
                  <a:schemeClr val="dk1"/>
                </a:solidFill>
                <a:latin typeface="Calibri"/>
                <a:ea typeface="Calibri"/>
                <a:cs typeface="Calibri"/>
                <a:sym typeface="Calibri"/>
              </a:rPr>
              <a:t>Martial Arts Living Archive </a:t>
            </a:r>
          </a:p>
          <a:p>
            <a:pPr marL="457200" marR="0" lvl="0" indent="-419100" algn="l" rtl="0">
              <a:lnSpc>
                <a:spcPct val="100000"/>
              </a:lnSpc>
              <a:spcBef>
                <a:spcPts val="0"/>
              </a:spcBef>
              <a:spcAft>
                <a:spcPts val="0"/>
              </a:spcAft>
              <a:buClr>
                <a:schemeClr val="dk1"/>
              </a:buClr>
              <a:buSzPct val="100000"/>
              <a:buFont typeface="Calibri"/>
              <a:buAutoNum type="arabicPeriod"/>
            </a:pPr>
            <a:r>
              <a:rPr lang="en-US" sz="3000" dirty="0">
                <a:solidFill>
                  <a:schemeClr val="dk1"/>
                </a:solidFill>
                <a:latin typeface="Calibri"/>
                <a:ea typeface="Calibri"/>
                <a:cs typeface="Calibri"/>
                <a:sym typeface="Calibri"/>
              </a:rPr>
              <a:t>Hong Kong Memory Project </a:t>
            </a:r>
          </a:p>
          <a:p>
            <a:pPr marL="457200" marR="0" lvl="0" indent="-419100" algn="l" rtl="0">
              <a:lnSpc>
                <a:spcPct val="100000"/>
              </a:lnSpc>
              <a:spcBef>
                <a:spcPts val="0"/>
              </a:spcBef>
              <a:spcAft>
                <a:spcPts val="0"/>
              </a:spcAft>
              <a:buClr>
                <a:schemeClr val="dk1"/>
              </a:buClr>
              <a:buSzPct val="100000"/>
              <a:buFont typeface="Calibri"/>
              <a:buAutoNum type="arabicPeriod"/>
            </a:pPr>
            <a:r>
              <a:rPr lang="en-US" sz="3000" dirty="0" err="1">
                <a:solidFill>
                  <a:schemeClr val="dk1"/>
                </a:solidFill>
                <a:latin typeface="Calibri"/>
                <a:ea typeface="Calibri"/>
                <a:cs typeface="Calibri"/>
                <a:sym typeface="Calibri"/>
              </a:rPr>
              <a:t>MemoryHunt</a:t>
            </a:r>
            <a:r>
              <a:rPr lang="en-US" sz="3000" dirty="0">
                <a:solidFill>
                  <a:schemeClr val="dk1"/>
                </a:solidFill>
                <a:latin typeface="Calibri"/>
                <a:ea typeface="Calibri"/>
                <a:cs typeface="Calibri"/>
                <a:sym typeface="Calibri"/>
              </a:rPr>
              <a:t> </a:t>
            </a:r>
          </a:p>
          <a:p>
            <a:pPr marL="457200" marR="0" lvl="0" indent="-419100" algn="l" rtl="0">
              <a:lnSpc>
                <a:spcPct val="100000"/>
              </a:lnSpc>
              <a:spcBef>
                <a:spcPts val="0"/>
              </a:spcBef>
              <a:spcAft>
                <a:spcPts val="0"/>
              </a:spcAft>
              <a:buClr>
                <a:schemeClr val="dk1"/>
              </a:buClr>
              <a:buSzPct val="100000"/>
              <a:buFont typeface="Calibri"/>
              <a:buAutoNum type="arabicPeriod"/>
            </a:pPr>
            <a:r>
              <a:rPr lang="en-US" sz="3000" dirty="0">
                <a:solidFill>
                  <a:schemeClr val="dk1"/>
                </a:solidFill>
                <a:latin typeface="Calibri"/>
                <a:ea typeface="Calibri"/>
                <a:cs typeface="Calibri"/>
                <a:sym typeface="Calibri"/>
              </a:rPr>
              <a:t>DH in </a:t>
            </a:r>
            <a:r>
              <a:rPr lang="en-US" sz="3000" dirty="0" smtClean="0">
                <a:solidFill>
                  <a:schemeClr val="dk1"/>
                </a:solidFill>
                <a:latin typeface="Calibri"/>
                <a:ea typeface="Calibri"/>
                <a:cs typeface="Calibri"/>
                <a:sym typeface="Calibri"/>
              </a:rPr>
              <a:t>Korea – “West and the Rest” </a:t>
            </a:r>
            <a:endParaRPr lang="en-US" sz="3000"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000" b="0" i="0" u="none" strike="noStrike" cap="none" dirty="0">
              <a:solidFill>
                <a:schemeClr val="dk1"/>
              </a:solidFill>
              <a:latin typeface="Calibri"/>
              <a:ea typeface="Calibri"/>
              <a:cs typeface="Calibri"/>
              <a:sym typeface="Calibri"/>
            </a:endParaRPr>
          </a:p>
        </p:txBody>
      </p:sp>
      <p:sp>
        <p:nvSpPr>
          <p:cNvPr id="51" name="Shape 51"/>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2</a:t>
            </a:fld>
            <a:endParaRPr lang="en-US"/>
          </a:p>
        </p:txBody>
      </p:sp>
      <p:pic>
        <p:nvPicPr>
          <p:cNvPr id="52" name="Shape 52" descr="East-Asia-map.gif"/>
          <p:cNvPicPr preferRelativeResize="0"/>
          <p:nvPr/>
        </p:nvPicPr>
        <p:blipFill>
          <a:blip r:embed="rId3">
            <a:alphaModFix/>
          </a:blip>
          <a:stretch>
            <a:fillRect/>
          </a:stretch>
        </p:blipFill>
        <p:spPr>
          <a:xfrm>
            <a:off x="4491249" y="1428325"/>
            <a:ext cx="4534100" cy="316402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66612" y="280387"/>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Partnerships  </a:t>
            </a:r>
            <a:r>
              <a:rPr lang="en-US" sz="4000" b="1">
                <a:solidFill>
                  <a:srgbClr val="17375E"/>
                </a:solidFill>
                <a:latin typeface="Calibri"/>
                <a:ea typeface="Calibri"/>
                <a:cs typeface="Calibri"/>
                <a:sym typeface="Calibri"/>
              </a:rPr>
              <a:t> </a:t>
            </a:r>
            <a:r>
              <a:rPr lang="en-US" sz="3500">
                <a:solidFill>
                  <a:srgbClr val="17375E"/>
                </a:solidFill>
                <a:latin typeface="Calibri"/>
                <a:ea typeface="Calibri"/>
                <a:cs typeface="Calibri"/>
                <a:sym typeface="Calibri"/>
              </a:rPr>
              <a:t> </a:t>
            </a:r>
          </a:p>
        </p:txBody>
      </p:sp>
      <p:sp>
        <p:nvSpPr>
          <p:cNvPr id="142" name="Shape 142"/>
          <p:cNvSpPr txBox="1"/>
          <p:nvPr/>
        </p:nvSpPr>
        <p:spPr>
          <a:xfrm>
            <a:off x="266625" y="1232475"/>
            <a:ext cx="5042400" cy="4187400"/>
          </a:xfrm>
          <a:prstGeom prst="rect">
            <a:avLst/>
          </a:prstGeom>
          <a:noFill/>
          <a:ln>
            <a:noFill/>
          </a:ln>
        </p:spPr>
        <p:txBody>
          <a:bodyPr lIns="91425" tIns="45700" rIns="91425" bIns="45700" anchor="t" anchorCtr="0">
            <a:noAutofit/>
          </a:bodyPr>
          <a:lstStyle/>
          <a:p>
            <a:pPr marL="457200" lvl="0" indent="-342900" rtl="0">
              <a:spcBef>
                <a:spcPts val="0"/>
              </a:spcBef>
              <a:buClr>
                <a:schemeClr val="dk1"/>
              </a:buClr>
              <a:buSzPct val="100000"/>
              <a:buFont typeface="Calibri"/>
              <a:buChar char="●"/>
            </a:pPr>
            <a:r>
              <a:rPr lang="en-US" sz="1800">
                <a:latin typeface="Calibri"/>
                <a:ea typeface="Calibri"/>
                <a:cs typeface="Calibri"/>
                <a:sym typeface="Calibri"/>
              </a:rPr>
              <a:t>Hong Kong Government</a:t>
            </a:r>
          </a:p>
          <a:p>
            <a:pPr lvl="0" rtl="0">
              <a:spcBef>
                <a:spcPts val="0"/>
              </a:spcBef>
              <a:buNone/>
            </a:pPr>
            <a:endParaRPr sz="1800">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a:latin typeface="Calibri"/>
                <a:ea typeface="Calibri"/>
                <a:cs typeface="Calibri"/>
                <a:sym typeface="Calibri"/>
              </a:rPr>
              <a:t>Hong Kong Jockey Club</a:t>
            </a:r>
          </a:p>
          <a:p>
            <a:pPr lvl="0" rtl="0">
              <a:spcBef>
                <a:spcPts val="0"/>
              </a:spcBef>
              <a:buNone/>
            </a:pPr>
            <a:endParaRPr sz="1800">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a:latin typeface="Calibri"/>
                <a:ea typeface="Calibri"/>
                <a:cs typeface="Calibri"/>
                <a:sym typeface="Calibri"/>
              </a:rPr>
              <a:t>Centre of Asian Studies </a:t>
            </a:r>
          </a:p>
          <a:p>
            <a:pPr lvl="0" rtl="0">
              <a:spcBef>
                <a:spcPts val="0"/>
              </a:spcBef>
              <a:buNone/>
            </a:pPr>
            <a:endParaRPr sz="1800">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a:latin typeface="Calibri"/>
                <a:ea typeface="Calibri"/>
                <a:cs typeface="Calibri"/>
                <a:sym typeface="Calibri"/>
              </a:rPr>
              <a:t>The University of Hong Kong</a:t>
            </a:r>
          </a:p>
          <a:p>
            <a:pPr lvl="0" rtl="0">
              <a:spcBef>
                <a:spcPts val="0"/>
              </a:spcBef>
              <a:buNone/>
            </a:pPr>
            <a:endParaRPr sz="1800">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a:latin typeface="Calibri"/>
                <a:ea typeface="Calibri"/>
                <a:cs typeface="Calibri"/>
                <a:sym typeface="Calibri"/>
              </a:rPr>
              <a:t>University of Hong Kong Libraries</a:t>
            </a:r>
          </a:p>
          <a:p>
            <a:pPr lvl="0" rtl="0">
              <a:spcBef>
                <a:spcPts val="0"/>
              </a:spcBef>
              <a:buNone/>
            </a:pPr>
            <a:endParaRPr sz="180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HKU Library has contributed to this project in numerous ways </a:t>
            </a:r>
            <a:r>
              <a:rPr lang="en-US" sz="1800" b="1">
                <a:solidFill>
                  <a:schemeClr val="dk1"/>
                </a:solidFill>
                <a:latin typeface="Calibri"/>
                <a:ea typeface="Calibri"/>
                <a:cs typeface="Calibri"/>
                <a:sym typeface="Calibri"/>
              </a:rPr>
              <a:t>including</a:t>
            </a:r>
            <a:r>
              <a:rPr lang="en-US" sz="1800">
                <a:solidFill>
                  <a:schemeClr val="dk1"/>
                </a:solidFill>
                <a:latin typeface="Calibri"/>
                <a:ea typeface="Calibri"/>
                <a:cs typeface="Calibri"/>
                <a:sym typeface="Calibri"/>
              </a:rPr>
              <a:t> the supply of content, technological support and staff expertise.</a:t>
            </a:r>
          </a:p>
          <a:p>
            <a:pPr lvl="0" rtl="0">
              <a:spcBef>
                <a:spcPts val="0"/>
              </a:spcBef>
              <a:buClr>
                <a:schemeClr val="dk1"/>
              </a:buClr>
              <a:buFont typeface="Arial"/>
              <a:buNone/>
            </a:pPr>
            <a:endParaRPr sz="2000">
              <a:latin typeface="Calibri"/>
              <a:ea typeface="Calibri"/>
              <a:cs typeface="Calibri"/>
              <a:sym typeface="Calibri"/>
            </a:endParaRPr>
          </a:p>
          <a:p>
            <a:pPr lvl="0" rtl="0">
              <a:spcBef>
                <a:spcPts val="0"/>
              </a:spcBef>
              <a:buClr>
                <a:schemeClr val="dk1"/>
              </a:buClr>
              <a:buSzPct val="55000"/>
              <a:buFont typeface="Arial"/>
              <a:buNone/>
            </a:pPr>
            <a:r>
              <a:rPr lang="en-US" sz="2000">
                <a:latin typeface="Calibri"/>
                <a:ea typeface="Calibri"/>
                <a:cs typeface="Calibri"/>
                <a:sym typeface="Calibri"/>
              </a:rPr>
              <a:t> </a:t>
            </a:r>
          </a:p>
          <a:p>
            <a:pPr lvl="0" rtl="0">
              <a:spcBef>
                <a:spcPts val="0"/>
              </a:spcBef>
              <a:buClr>
                <a:schemeClr val="dk1"/>
              </a:buClr>
              <a:buFont typeface="Arial"/>
              <a:buNone/>
            </a:pPr>
            <a:endParaRPr sz="2000">
              <a:latin typeface="Calibri"/>
              <a:ea typeface="Calibri"/>
              <a:cs typeface="Calibri"/>
              <a:sym typeface="Calibri"/>
            </a:endParaRPr>
          </a:p>
          <a:p>
            <a:pPr lvl="0" rtl="0">
              <a:spcBef>
                <a:spcPts val="0"/>
              </a:spcBef>
              <a:buClr>
                <a:schemeClr val="dk1"/>
              </a:buClr>
              <a:buSzPct val="55000"/>
              <a:buFont typeface="Arial"/>
              <a:buNone/>
            </a:pPr>
            <a:r>
              <a:rPr lang="en-US" sz="2000">
                <a:latin typeface="Calibri"/>
                <a:ea typeface="Calibri"/>
                <a:cs typeface="Calibri"/>
                <a:sym typeface="Calibri"/>
              </a:rPr>
              <a:t> </a:t>
            </a:r>
          </a:p>
          <a:p>
            <a:pPr lvl="0" rtl="0">
              <a:spcBef>
                <a:spcPts val="0"/>
              </a:spcBef>
              <a:buClr>
                <a:schemeClr val="dk1"/>
              </a:buClr>
              <a:buSzPct val="55000"/>
              <a:buFont typeface="Arial"/>
              <a:buNone/>
            </a:pPr>
            <a:r>
              <a:rPr lang="en-US" sz="2000">
                <a:latin typeface="Calibri"/>
                <a:ea typeface="Calibri"/>
                <a:cs typeface="Calibri"/>
                <a:sym typeface="Calibri"/>
              </a:rPr>
              <a:t>  </a:t>
            </a:r>
          </a:p>
          <a:p>
            <a:pPr lvl="0" rtl="0">
              <a:spcBef>
                <a:spcPts val="0"/>
              </a:spcBef>
              <a:buNone/>
            </a:pPr>
            <a:endParaRPr/>
          </a:p>
          <a:p>
            <a:pPr lvl="0" rtl="0">
              <a:spcBef>
                <a:spcPts val="0"/>
              </a:spcBef>
              <a:buNone/>
            </a:pPr>
            <a:endParaRPr/>
          </a:p>
          <a:p>
            <a:pPr lvl="0" rtl="0">
              <a:spcBef>
                <a:spcPts val="0"/>
              </a:spcBef>
              <a:buClr>
                <a:schemeClr val="dk1"/>
              </a:buClr>
              <a:buFont typeface="Calibri"/>
              <a:buNone/>
            </a:pPr>
            <a:endParaRPr/>
          </a:p>
        </p:txBody>
      </p:sp>
      <p:sp>
        <p:nvSpPr>
          <p:cNvPr id="143" name="Shape 143"/>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20</a:t>
            </a:fld>
            <a:endParaRPr lang="en-US"/>
          </a:p>
        </p:txBody>
      </p:sp>
      <p:pic>
        <p:nvPicPr>
          <p:cNvPr id="144" name="Shape 144" descr="1.png"/>
          <p:cNvPicPr preferRelativeResize="0"/>
          <p:nvPr/>
        </p:nvPicPr>
        <p:blipFill>
          <a:blip r:embed="rId3">
            <a:alphaModFix/>
          </a:blip>
          <a:stretch>
            <a:fillRect/>
          </a:stretch>
        </p:blipFill>
        <p:spPr>
          <a:xfrm>
            <a:off x="5556324" y="2308803"/>
            <a:ext cx="3422098" cy="1003024"/>
          </a:xfrm>
          <a:prstGeom prst="rect">
            <a:avLst/>
          </a:prstGeom>
          <a:noFill/>
          <a:ln>
            <a:noFill/>
          </a:ln>
        </p:spPr>
      </p:pic>
      <p:pic>
        <p:nvPicPr>
          <p:cNvPr id="145" name="Shape 145" descr="2.jpg"/>
          <p:cNvPicPr preferRelativeResize="0"/>
          <p:nvPr/>
        </p:nvPicPr>
        <p:blipFill>
          <a:blip r:embed="rId4">
            <a:alphaModFix/>
          </a:blip>
          <a:stretch>
            <a:fillRect/>
          </a:stretch>
        </p:blipFill>
        <p:spPr>
          <a:xfrm>
            <a:off x="7101801" y="114250"/>
            <a:ext cx="1693148" cy="1912173"/>
          </a:xfrm>
          <a:prstGeom prst="rect">
            <a:avLst/>
          </a:prstGeom>
          <a:noFill/>
          <a:ln>
            <a:noFill/>
          </a:ln>
        </p:spPr>
      </p:pic>
      <p:pic>
        <p:nvPicPr>
          <p:cNvPr id="146" name="Shape 146" descr="4.png"/>
          <p:cNvPicPr preferRelativeResize="0"/>
          <p:nvPr/>
        </p:nvPicPr>
        <p:blipFill>
          <a:blip r:embed="rId5">
            <a:alphaModFix/>
          </a:blip>
          <a:stretch>
            <a:fillRect/>
          </a:stretch>
        </p:blipFill>
        <p:spPr>
          <a:xfrm>
            <a:off x="5402787" y="171137"/>
            <a:ext cx="1605249" cy="1605249"/>
          </a:xfrm>
          <a:prstGeom prst="rect">
            <a:avLst/>
          </a:prstGeom>
          <a:noFill/>
          <a:ln>
            <a:noFill/>
          </a:ln>
        </p:spPr>
      </p:pic>
      <p:pic>
        <p:nvPicPr>
          <p:cNvPr id="147" name="Shape 147" descr="3.png"/>
          <p:cNvPicPr preferRelativeResize="0"/>
          <p:nvPr/>
        </p:nvPicPr>
        <p:blipFill>
          <a:blip r:embed="rId6">
            <a:alphaModFix/>
          </a:blip>
          <a:stretch>
            <a:fillRect/>
          </a:stretch>
        </p:blipFill>
        <p:spPr>
          <a:xfrm>
            <a:off x="5604398" y="3594188"/>
            <a:ext cx="3325950" cy="77159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196800" y="1933700"/>
            <a:ext cx="6656400" cy="1647700"/>
          </a:xfrm>
          <a:prstGeom prst="rect">
            <a:avLst/>
          </a:prstGeom>
          <a:noFill/>
          <a:ln>
            <a:noFill/>
          </a:ln>
        </p:spPr>
        <p:txBody>
          <a:bodyPr lIns="91425" tIns="91425" rIns="91425" bIns="91425" anchor="t" anchorCtr="0">
            <a:noAutofit/>
          </a:bodyPr>
          <a:lstStyle/>
          <a:p>
            <a:pPr lvl="0">
              <a:buClr>
                <a:srgbClr val="17375E"/>
              </a:buClr>
              <a:buSzPct val="25000"/>
            </a:pPr>
            <a:r>
              <a:rPr lang="en-US" sz="4000" b="1" dirty="0">
                <a:solidFill>
                  <a:srgbClr val="17375E"/>
                </a:solidFill>
                <a:latin typeface="Calibri"/>
                <a:ea typeface="Calibri"/>
                <a:cs typeface="Calibri"/>
                <a:sym typeface="Calibri"/>
              </a:rPr>
              <a:t>Memory Hunt in </a:t>
            </a:r>
            <a:r>
              <a:rPr lang="en-US" sz="4000" b="1" dirty="0" smtClean="0">
                <a:solidFill>
                  <a:srgbClr val="17375E"/>
                </a:solidFill>
                <a:latin typeface="Calibri"/>
                <a:ea typeface="Calibri"/>
                <a:cs typeface="Calibri"/>
                <a:sym typeface="Calibri"/>
              </a:rPr>
              <a:t>Japan</a:t>
            </a:r>
            <a:r>
              <a:rPr lang="en-US" sz="3500" b="1" dirty="0" smtClean="0">
                <a:solidFill>
                  <a:srgbClr val="17375E"/>
                </a:solidFill>
                <a:latin typeface="Calibri"/>
                <a:ea typeface="Calibri"/>
                <a:cs typeface="Calibri"/>
                <a:sym typeface="Calibri"/>
              </a:rPr>
              <a:t/>
            </a:r>
            <a:br>
              <a:rPr lang="en-US" sz="3500" b="1" dirty="0" smtClean="0">
                <a:solidFill>
                  <a:srgbClr val="17375E"/>
                </a:solidFill>
                <a:latin typeface="Calibri"/>
                <a:ea typeface="Calibri"/>
                <a:cs typeface="Calibri"/>
                <a:sym typeface="Calibri"/>
              </a:rPr>
            </a:br>
            <a:r>
              <a:rPr lang="en-US" sz="3500" b="1" dirty="0">
                <a:solidFill>
                  <a:srgbClr val="17375E"/>
                </a:solidFill>
                <a:latin typeface="Calibri"/>
                <a:ea typeface="Calibri"/>
                <a:cs typeface="Calibri"/>
                <a:sym typeface="Calibri"/>
              </a:rPr>
              <a:t/>
            </a:r>
            <a:br>
              <a:rPr lang="en-US" sz="3500" b="1" dirty="0">
                <a:solidFill>
                  <a:srgbClr val="17375E"/>
                </a:solidFill>
                <a:latin typeface="Calibri"/>
                <a:ea typeface="Calibri"/>
                <a:cs typeface="Calibri"/>
                <a:sym typeface="Calibri"/>
              </a:rPr>
            </a:br>
            <a:r>
              <a:rPr lang="en-US" sz="3500" b="1" dirty="0">
                <a:solidFill>
                  <a:srgbClr val="17375E"/>
                </a:solidFill>
                <a:latin typeface="Calibri"/>
                <a:ea typeface="Calibri"/>
                <a:cs typeface="Calibri"/>
                <a:sym typeface="Calibri"/>
                <a:hlinkClick r:id="rId3"/>
              </a:rPr>
              <a:t>http://dsr.nii.ac.jp/memory-hunting</a:t>
            </a:r>
            <a:r>
              <a:rPr lang="en-US" sz="3500" b="1" dirty="0" smtClean="0">
                <a:solidFill>
                  <a:srgbClr val="17375E"/>
                </a:solidFill>
                <a:latin typeface="Calibri"/>
                <a:ea typeface="Calibri"/>
                <a:cs typeface="Calibri"/>
                <a:sym typeface="Calibri"/>
                <a:hlinkClick r:id="rId3"/>
              </a:rPr>
              <a:t>/</a:t>
            </a:r>
            <a:r>
              <a:rPr lang="en-US" sz="3500" b="1" dirty="0" smtClean="0">
                <a:solidFill>
                  <a:srgbClr val="17375E"/>
                </a:solidFill>
                <a:latin typeface="Calibri"/>
                <a:ea typeface="Calibri"/>
                <a:cs typeface="Calibri"/>
                <a:sym typeface="Calibri"/>
              </a:rPr>
              <a:t> </a:t>
            </a:r>
            <a:endParaRPr lang="en-US" sz="3500" b="1" dirty="0">
              <a:solidFill>
                <a:srgbClr val="17375E"/>
              </a:solidFill>
              <a:latin typeface="Calibri"/>
              <a:ea typeface="Calibri"/>
              <a:cs typeface="Calibri"/>
              <a:sym typeface="Calibri"/>
            </a:endParaRPr>
          </a:p>
        </p:txBody>
      </p:sp>
      <p:sp>
        <p:nvSpPr>
          <p:cNvPr id="240" name="Shape 240"/>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None/>
            </a:pPr>
            <a:fld id="{00000000-1234-1234-1234-123412341234}" type="slidenum">
              <a:rPr lang="en-US"/>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76387" y="47762"/>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MemoryHunt </a:t>
            </a:r>
            <a:r>
              <a:rPr lang="en-US" sz="3500">
                <a:solidFill>
                  <a:srgbClr val="17375E"/>
                </a:solidFill>
                <a:latin typeface="Calibri"/>
                <a:ea typeface="Calibri"/>
                <a:cs typeface="Calibri"/>
                <a:sym typeface="Calibri"/>
              </a:rPr>
              <a:t> </a:t>
            </a:r>
          </a:p>
        </p:txBody>
      </p:sp>
      <p:sp>
        <p:nvSpPr>
          <p:cNvPr id="247" name="Shape 247"/>
          <p:cNvSpPr txBox="1"/>
          <p:nvPr/>
        </p:nvSpPr>
        <p:spPr>
          <a:xfrm>
            <a:off x="276400" y="1067750"/>
            <a:ext cx="4894500" cy="5264400"/>
          </a:xfrm>
          <a:prstGeom prst="rect">
            <a:avLst/>
          </a:prstGeom>
          <a:noFill/>
          <a:ln>
            <a:noFill/>
          </a:ln>
        </p:spPr>
        <p:txBody>
          <a:bodyPr lIns="91425" tIns="45700" rIns="91425" bIns="45700" anchor="t" anchorCtr="0">
            <a:noAutofit/>
          </a:bodyPr>
          <a:lstStyle/>
          <a:p>
            <a:pPr lvl="0" rtl="0">
              <a:spcBef>
                <a:spcPts val="0"/>
              </a:spcBef>
              <a:buNone/>
            </a:pPr>
            <a:endParaRPr lang="en-US" sz="2000" dirty="0" smtClean="0">
              <a:latin typeface="Calibri"/>
              <a:ea typeface="Calibri"/>
              <a:cs typeface="Calibri"/>
              <a:sym typeface="Calibri"/>
            </a:endParaRPr>
          </a:p>
          <a:p>
            <a:pPr lvl="0" rtl="0">
              <a:spcBef>
                <a:spcPts val="0"/>
              </a:spcBef>
              <a:buNone/>
            </a:pPr>
            <a:endParaRPr lang="en-US" sz="2000" dirty="0" smtClean="0">
              <a:latin typeface="Calibri"/>
              <a:ea typeface="Calibri"/>
              <a:cs typeface="Calibri"/>
              <a:sym typeface="Calibri"/>
            </a:endParaRPr>
          </a:p>
          <a:p>
            <a:pPr lvl="0" rtl="0">
              <a:spcBef>
                <a:spcPts val="0"/>
              </a:spcBef>
              <a:buNone/>
            </a:pPr>
            <a:r>
              <a:rPr lang="en-US" sz="2000" dirty="0" err="1" smtClean="0">
                <a:latin typeface="Calibri"/>
                <a:ea typeface="Calibri"/>
                <a:cs typeface="Calibri"/>
                <a:sym typeface="Calibri"/>
              </a:rPr>
              <a:t>MemoryHunt</a:t>
            </a:r>
            <a:r>
              <a:rPr lang="en-US" sz="2000" dirty="0" smtClean="0">
                <a:latin typeface="Calibri"/>
                <a:ea typeface="Calibri"/>
                <a:cs typeface="Calibri"/>
                <a:sym typeface="Calibri"/>
              </a:rPr>
              <a:t> </a:t>
            </a:r>
            <a:r>
              <a:rPr lang="en-US" sz="2000" dirty="0">
                <a:latin typeface="Calibri"/>
                <a:ea typeface="Calibri"/>
                <a:cs typeface="Calibri"/>
                <a:sym typeface="Calibri"/>
              </a:rPr>
              <a:t>is an app that enables users to find places using photographs “</a:t>
            </a:r>
            <a:r>
              <a:rPr lang="en-US" sz="2000" dirty="0" err="1">
                <a:latin typeface="Calibri"/>
                <a:ea typeface="Calibri"/>
                <a:cs typeface="Calibri"/>
                <a:sym typeface="Calibri"/>
              </a:rPr>
              <a:t>overlayed</a:t>
            </a:r>
            <a:r>
              <a:rPr lang="en-US" sz="2000" dirty="0">
                <a:latin typeface="Calibri"/>
                <a:ea typeface="Calibri"/>
                <a:cs typeface="Calibri"/>
                <a:sym typeface="Calibri"/>
              </a:rPr>
              <a:t>” on the viewfinder of the camera.  </a:t>
            </a:r>
          </a:p>
          <a:p>
            <a:pPr lvl="0" rtl="0">
              <a:spcBef>
                <a:spcPts val="0"/>
              </a:spcBef>
              <a:buNone/>
            </a:pPr>
            <a:endParaRPr lang="en-US" sz="2000" dirty="0">
              <a:latin typeface="Calibri"/>
              <a:ea typeface="Calibri"/>
              <a:cs typeface="Calibri"/>
              <a:sym typeface="Calibri"/>
            </a:endParaRPr>
          </a:p>
          <a:p>
            <a:pPr lvl="0" rtl="0">
              <a:spcBef>
                <a:spcPts val="0"/>
              </a:spcBef>
              <a:buNone/>
            </a:pPr>
            <a:r>
              <a:rPr lang="en-US" sz="2000" dirty="0" smtClean="0">
                <a:latin typeface="Calibri"/>
                <a:ea typeface="Calibri"/>
                <a:cs typeface="Calibri"/>
                <a:sym typeface="Calibri"/>
              </a:rPr>
              <a:t>It </a:t>
            </a:r>
            <a:r>
              <a:rPr lang="en-US" sz="2000" dirty="0">
                <a:latin typeface="Calibri"/>
                <a:ea typeface="Calibri"/>
                <a:cs typeface="Calibri"/>
                <a:sym typeface="Calibri"/>
              </a:rPr>
              <a:t>was originally developed to find places where old photographs were taken. </a:t>
            </a:r>
            <a:endParaRPr lang="en-US" sz="2000" dirty="0" smtClean="0">
              <a:latin typeface="Calibri"/>
              <a:ea typeface="Calibri"/>
              <a:cs typeface="Calibri"/>
              <a:sym typeface="Calibri"/>
            </a:endParaRPr>
          </a:p>
          <a:p>
            <a:pPr lvl="0" rtl="0">
              <a:spcBef>
                <a:spcPts val="0"/>
              </a:spcBef>
              <a:buNone/>
            </a:pPr>
            <a:endParaRPr lang="en-US" sz="2000" dirty="0">
              <a:latin typeface="Calibri"/>
              <a:ea typeface="Calibri"/>
              <a:cs typeface="Calibri"/>
              <a:sym typeface="Calibri"/>
            </a:endParaRPr>
          </a:p>
          <a:p>
            <a:pPr lvl="0"/>
            <a:r>
              <a:rPr lang="en-US" sz="2000" dirty="0" smtClean="0">
                <a:latin typeface="Calibri"/>
                <a:ea typeface="Calibri"/>
                <a:cs typeface="Calibri"/>
                <a:sym typeface="Calibri"/>
              </a:rPr>
              <a:t>Developed by the Center </a:t>
            </a:r>
            <a:r>
              <a:rPr lang="en-US" sz="2000" dirty="0">
                <a:latin typeface="Calibri"/>
                <a:ea typeface="Calibri"/>
                <a:cs typeface="Calibri"/>
                <a:sym typeface="Calibri"/>
              </a:rPr>
              <a:t>for Integrated Area Studies, Kyoto </a:t>
            </a:r>
            <a:r>
              <a:rPr lang="en-US" sz="2000" dirty="0" smtClean="0">
                <a:latin typeface="Calibri"/>
                <a:ea typeface="Calibri"/>
                <a:cs typeface="Calibri"/>
                <a:sym typeface="Calibri"/>
              </a:rPr>
              <a:t>University</a:t>
            </a:r>
            <a:endParaRPr lang="en-US" sz="2000" dirty="0">
              <a:latin typeface="Calibri"/>
              <a:ea typeface="Calibri"/>
              <a:cs typeface="Calibri"/>
              <a:sym typeface="Calibri"/>
            </a:endParaRPr>
          </a:p>
          <a:p>
            <a:pPr lvl="0" rtl="0">
              <a:spcBef>
                <a:spcPts val="0"/>
              </a:spcBef>
              <a:buNone/>
            </a:pPr>
            <a:endParaRPr sz="2000" dirty="0">
              <a:latin typeface="Calibri"/>
              <a:ea typeface="Calibri"/>
              <a:cs typeface="Calibri"/>
              <a:sym typeface="Calibri"/>
            </a:endParaRPr>
          </a:p>
          <a:p>
            <a:pPr lvl="0">
              <a:spcBef>
                <a:spcPts val="0"/>
              </a:spcBef>
              <a:buNone/>
            </a:pPr>
            <a:endParaRPr sz="1500" dirty="0">
              <a:solidFill>
                <a:schemeClr val="dk1"/>
              </a:solidFill>
              <a:latin typeface="Calibri"/>
              <a:ea typeface="Calibri"/>
              <a:cs typeface="Calibri"/>
              <a:sym typeface="Calibri"/>
            </a:endParaRPr>
          </a:p>
          <a:p>
            <a:pPr lvl="0" rtl="0">
              <a:spcBef>
                <a:spcPts val="0"/>
              </a:spcBef>
              <a:buNone/>
            </a:pPr>
            <a:endParaRPr sz="1500" b="1" i="1" dirty="0">
              <a:latin typeface="Calibri"/>
              <a:ea typeface="Calibri"/>
              <a:cs typeface="Calibri"/>
              <a:sym typeface="Calibri"/>
            </a:endParaRPr>
          </a:p>
          <a:p>
            <a:pPr marL="0" marR="0" lvl="0" indent="0" algn="l" rtl="0">
              <a:lnSpc>
                <a:spcPct val="100000"/>
              </a:lnSpc>
              <a:spcBef>
                <a:spcPts val="500"/>
              </a:spcBef>
              <a:spcAft>
                <a:spcPts val="0"/>
              </a:spcAft>
              <a:buClr>
                <a:schemeClr val="dk1"/>
              </a:buClr>
              <a:buFont typeface="Calibri"/>
              <a:buNone/>
            </a:pPr>
            <a:endParaRPr sz="1500" b="1" i="1" u="none" strike="noStrike" cap="none" dirty="0">
              <a:solidFill>
                <a:schemeClr val="dk1"/>
              </a:solidFill>
              <a:latin typeface="Calibri"/>
              <a:ea typeface="Calibri"/>
              <a:cs typeface="Calibri"/>
              <a:sym typeface="Calibri"/>
            </a:endParaRPr>
          </a:p>
        </p:txBody>
      </p:sp>
      <p:pic>
        <p:nvPicPr>
          <p:cNvPr id="248" name="Shape 248" descr="Capture.JPG"/>
          <p:cNvPicPr preferRelativeResize="0"/>
          <p:nvPr/>
        </p:nvPicPr>
        <p:blipFill>
          <a:blip r:embed="rId3">
            <a:alphaModFix/>
          </a:blip>
          <a:stretch>
            <a:fillRect/>
          </a:stretch>
        </p:blipFill>
        <p:spPr>
          <a:xfrm>
            <a:off x="5280900" y="1542600"/>
            <a:ext cx="3797199" cy="2837324"/>
          </a:xfrm>
          <a:prstGeom prst="rect">
            <a:avLst/>
          </a:prstGeom>
          <a:noFill/>
          <a:ln>
            <a:noFill/>
          </a:ln>
        </p:spPr>
      </p:pic>
      <p:sp>
        <p:nvSpPr>
          <p:cNvPr id="249" name="Shape 249"/>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89837" y="397637"/>
            <a:ext cx="7772400" cy="771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Kyoto’s Memory Hunt </a:t>
            </a:r>
          </a:p>
          <a:p>
            <a:pPr marL="0" marR="0" lvl="0" indent="0" algn="l" rtl="0">
              <a:lnSpc>
                <a:spcPct val="100000"/>
              </a:lnSpc>
              <a:spcBef>
                <a:spcPts val="0"/>
              </a:spcBef>
              <a:spcAft>
                <a:spcPts val="0"/>
              </a:spcAft>
              <a:buClr>
                <a:srgbClr val="17375E"/>
              </a:buClr>
              <a:buSzPct val="25000"/>
              <a:buFont typeface="Calibri"/>
              <a:buNone/>
            </a:pPr>
            <a:endParaRPr sz="3500">
              <a:solidFill>
                <a:srgbClr val="17375E"/>
              </a:solidFill>
              <a:latin typeface="Calibri"/>
              <a:ea typeface="Calibri"/>
              <a:cs typeface="Calibri"/>
              <a:sym typeface="Calibri"/>
            </a:endParaRPr>
          </a:p>
          <a:p>
            <a:pPr lvl="0" rtl="0">
              <a:spcBef>
                <a:spcPts val="0"/>
              </a:spcBef>
              <a:buClr>
                <a:srgbClr val="17375E"/>
              </a:buClr>
              <a:buSzPct val="25000"/>
              <a:buFont typeface="Calibri"/>
              <a:buNone/>
            </a:pPr>
            <a:endParaRPr sz="2500">
              <a:solidFill>
                <a:srgbClr val="17375E"/>
              </a:solidFill>
              <a:latin typeface="Calibri"/>
              <a:ea typeface="Calibri"/>
              <a:cs typeface="Calibri"/>
              <a:sym typeface="Calibri"/>
            </a:endParaRPr>
          </a:p>
        </p:txBody>
      </p:sp>
      <p:sp>
        <p:nvSpPr>
          <p:cNvPr id="256" name="Shape 256"/>
          <p:cNvSpPr txBox="1"/>
          <p:nvPr/>
        </p:nvSpPr>
        <p:spPr>
          <a:xfrm>
            <a:off x="389850" y="1331275"/>
            <a:ext cx="4230300" cy="3653400"/>
          </a:xfrm>
          <a:prstGeom prst="rect">
            <a:avLst/>
          </a:prstGeom>
          <a:noFill/>
          <a:ln>
            <a:noFill/>
          </a:ln>
        </p:spPr>
        <p:txBody>
          <a:bodyPr lIns="91425" tIns="91425" rIns="91425" bIns="91425" anchor="t" anchorCtr="0">
            <a:noAutofit/>
          </a:bodyPr>
          <a:lstStyle/>
          <a:p>
            <a:pPr lvl="0" rtl="0">
              <a:spcBef>
                <a:spcPts val="0"/>
              </a:spcBef>
              <a:buNone/>
            </a:pPr>
            <a:r>
              <a:rPr lang="en-US" sz="2000" dirty="0">
                <a:latin typeface="Calibri"/>
                <a:ea typeface="Calibri"/>
                <a:cs typeface="Calibri"/>
                <a:sym typeface="Calibri"/>
              </a:rPr>
              <a:t>Research was carried out by Prof. Nishi </a:t>
            </a:r>
            <a:r>
              <a:rPr lang="en-US" sz="2000" dirty="0" smtClean="0">
                <a:latin typeface="Calibri"/>
                <a:ea typeface="Calibri"/>
                <a:cs typeface="Calibri"/>
                <a:sym typeface="Calibri"/>
              </a:rPr>
              <a:t>Yoshimi </a:t>
            </a:r>
            <a:r>
              <a:rPr lang="en-US" sz="2000" dirty="0">
                <a:latin typeface="Calibri"/>
                <a:ea typeface="Calibri"/>
                <a:cs typeface="Calibri"/>
                <a:sym typeface="Calibri"/>
              </a:rPr>
              <a:t>and Prof. Yamamoto Hiroyuki at Kyoto University</a:t>
            </a:r>
          </a:p>
          <a:p>
            <a:pPr lvl="0" rtl="0">
              <a:spcBef>
                <a:spcPts val="0"/>
              </a:spcBef>
              <a:buNone/>
            </a:pPr>
            <a:endParaRPr sz="2000" dirty="0">
              <a:latin typeface="Calibri"/>
              <a:ea typeface="Calibri"/>
              <a:cs typeface="Calibri"/>
              <a:sym typeface="Calibri"/>
            </a:endParaRPr>
          </a:p>
          <a:p>
            <a:pPr lvl="0">
              <a:spcBef>
                <a:spcPts val="0"/>
              </a:spcBef>
              <a:buClr>
                <a:schemeClr val="dk1"/>
              </a:buClr>
              <a:buSzPct val="55000"/>
              <a:buFont typeface="Arial"/>
              <a:buNone/>
            </a:pPr>
            <a:r>
              <a:rPr lang="en-US" sz="2000" dirty="0">
                <a:solidFill>
                  <a:schemeClr val="dk1"/>
                </a:solidFill>
                <a:latin typeface="Calibri"/>
                <a:ea typeface="Calibri"/>
                <a:cs typeface="Calibri"/>
                <a:sym typeface="Calibri"/>
              </a:rPr>
              <a:t>Photo metadata (such as latitude, longitude, time) is recorded during photo shoots </a:t>
            </a:r>
          </a:p>
          <a:p>
            <a:pPr lvl="0">
              <a:spcBef>
                <a:spcPts val="0"/>
              </a:spcBef>
              <a:buClr>
                <a:schemeClr val="dk1"/>
              </a:buClr>
              <a:buFont typeface="Arial"/>
              <a:buNone/>
            </a:pPr>
            <a:endParaRPr sz="2000" dirty="0">
              <a:solidFill>
                <a:schemeClr val="dk1"/>
              </a:solidFill>
              <a:latin typeface="Calibri"/>
              <a:ea typeface="Calibri"/>
              <a:cs typeface="Calibri"/>
              <a:sym typeface="Calibri"/>
            </a:endParaRPr>
          </a:p>
          <a:p>
            <a:pPr lvl="0" rtl="0">
              <a:spcBef>
                <a:spcPts val="0"/>
              </a:spcBef>
              <a:buClr>
                <a:schemeClr val="dk1"/>
              </a:buClr>
              <a:buSzPct val="55000"/>
              <a:buFont typeface="Arial"/>
              <a:buNone/>
            </a:pPr>
            <a:r>
              <a:rPr lang="en-US" sz="2000" dirty="0">
                <a:solidFill>
                  <a:schemeClr val="dk1"/>
                </a:solidFill>
                <a:latin typeface="Calibri"/>
                <a:ea typeface="Calibri"/>
                <a:cs typeface="Calibri"/>
                <a:sym typeface="Calibri"/>
              </a:rPr>
              <a:t>The app is a tool for recording new and current locations and landscapes </a:t>
            </a:r>
          </a:p>
          <a:p>
            <a:pPr lvl="0" rtl="0">
              <a:spcBef>
                <a:spcPts val="0"/>
              </a:spcBef>
              <a:buNone/>
            </a:pPr>
            <a:endParaRPr sz="2500" dirty="0">
              <a:solidFill>
                <a:schemeClr val="dk1"/>
              </a:solidFill>
            </a:endParaRPr>
          </a:p>
        </p:txBody>
      </p:sp>
      <p:pic>
        <p:nvPicPr>
          <p:cNvPr id="257" name="Shape 257" descr="1.JPG"/>
          <p:cNvPicPr preferRelativeResize="0"/>
          <p:nvPr/>
        </p:nvPicPr>
        <p:blipFill>
          <a:blip r:embed="rId3">
            <a:alphaModFix/>
          </a:blip>
          <a:stretch>
            <a:fillRect/>
          </a:stretch>
        </p:blipFill>
        <p:spPr>
          <a:xfrm>
            <a:off x="5898275" y="841063"/>
            <a:ext cx="3074325" cy="2305737"/>
          </a:xfrm>
          <a:prstGeom prst="rect">
            <a:avLst/>
          </a:prstGeom>
          <a:noFill/>
          <a:ln>
            <a:noFill/>
          </a:ln>
        </p:spPr>
      </p:pic>
      <p:pic>
        <p:nvPicPr>
          <p:cNvPr id="258" name="Shape 258" descr="3.jpg"/>
          <p:cNvPicPr preferRelativeResize="0"/>
          <p:nvPr/>
        </p:nvPicPr>
        <p:blipFill>
          <a:blip r:embed="rId4">
            <a:alphaModFix/>
          </a:blip>
          <a:stretch>
            <a:fillRect/>
          </a:stretch>
        </p:blipFill>
        <p:spPr>
          <a:xfrm>
            <a:off x="5898293" y="3146800"/>
            <a:ext cx="3074295" cy="2305725"/>
          </a:xfrm>
          <a:prstGeom prst="rect">
            <a:avLst/>
          </a:prstGeom>
          <a:noFill/>
          <a:ln>
            <a:noFill/>
          </a:ln>
        </p:spPr>
      </p:pic>
      <p:sp>
        <p:nvSpPr>
          <p:cNvPr id="259" name="Shape 259"/>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76387" y="47762"/>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dirty="0" smtClean="0">
                <a:solidFill>
                  <a:srgbClr val="17375E"/>
                </a:solidFill>
                <a:latin typeface="Calibri"/>
                <a:ea typeface="Calibri"/>
                <a:cs typeface="Calibri"/>
                <a:sym typeface="Calibri"/>
              </a:rPr>
              <a:t>Similar to the Virtual Museum Project  </a:t>
            </a:r>
            <a:r>
              <a:rPr lang="en-US" sz="3500" dirty="0" smtClean="0">
                <a:solidFill>
                  <a:srgbClr val="17375E"/>
                </a:solidFill>
                <a:latin typeface="Calibri"/>
                <a:ea typeface="Calibri"/>
                <a:cs typeface="Calibri"/>
                <a:sym typeface="Calibri"/>
              </a:rPr>
              <a:t> </a:t>
            </a:r>
            <a:endParaRPr lang="en-US" sz="3500" dirty="0">
              <a:solidFill>
                <a:srgbClr val="17375E"/>
              </a:solidFill>
              <a:latin typeface="Calibri"/>
              <a:ea typeface="Calibri"/>
              <a:cs typeface="Calibri"/>
              <a:sym typeface="Calibri"/>
            </a:endParaRPr>
          </a:p>
        </p:txBody>
      </p:sp>
      <p:sp>
        <p:nvSpPr>
          <p:cNvPr id="247" name="Shape 247"/>
          <p:cNvSpPr txBox="1"/>
          <p:nvPr/>
        </p:nvSpPr>
        <p:spPr>
          <a:xfrm>
            <a:off x="276400" y="1067750"/>
            <a:ext cx="4894500" cy="5264400"/>
          </a:xfrm>
          <a:prstGeom prst="rect">
            <a:avLst/>
          </a:prstGeom>
          <a:noFill/>
          <a:ln>
            <a:noFill/>
          </a:ln>
        </p:spPr>
        <p:txBody>
          <a:bodyPr lIns="91425" tIns="45700" rIns="91425" bIns="45700" anchor="t" anchorCtr="0">
            <a:noAutofit/>
          </a:bodyPr>
          <a:lstStyle/>
          <a:p>
            <a:pPr lvl="0">
              <a:spcBef>
                <a:spcPts val="0"/>
              </a:spcBef>
              <a:buNone/>
            </a:pPr>
            <a:endParaRPr sz="1500" dirty="0">
              <a:solidFill>
                <a:schemeClr val="dk1"/>
              </a:solidFill>
              <a:latin typeface="Calibri"/>
              <a:ea typeface="Calibri"/>
              <a:cs typeface="Calibri"/>
              <a:sym typeface="Calibri"/>
            </a:endParaRPr>
          </a:p>
          <a:p>
            <a:pPr lvl="0" rtl="0">
              <a:spcBef>
                <a:spcPts val="0"/>
              </a:spcBef>
              <a:buNone/>
            </a:pPr>
            <a:endParaRPr sz="1500" b="1" i="1" dirty="0">
              <a:latin typeface="Calibri"/>
              <a:ea typeface="Calibri"/>
              <a:cs typeface="Calibri"/>
              <a:sym typeface="Calibri"/>
            </a:endParaRPr>
          </a:p>
          <a:p>
            <a:pPr marL="0" marR="0" lvl="0" indent="0" algn="l" rtl="0">
              <a:lnSpc>
                <a:spcPct val="100000"/>
              </a:lnSpc>
              <a:spcBef>
                <a:spcPts val="500"/>
              </a:spcBef>
              <a:spcAft>
                <a:spcPts val="0"/>
              </a:spcAft>
              <a:buClr>
                <a:schemeClr val="dk1"/>
              </a:buClr>
              <a:buFont typeface="Calibri"/>
              <a:buNone/>
            </a:pPr>
            <a:endParaRPr sz="1500" b="1" i="1" u="none" strike="noStrike" cap="none"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24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738137"/>
            <a:ext cx="7419800" cy="4571796"/>
          </a:xfrm>
          <a:prstGeom prst="rect">
            <a:avLst/>
          </a:prstGeom>
        </p:spPr>
      </p:pic>
    </p:spTree>
    <p:extLst>
      <p:ext uri="{BB962C8B-B14F-4D97-AF65-F5344CB8AC3E}">
        <p14:creationId xmlns:p14="http://schemas.microsoft.com/office/powerpoint/2010/main" val="3679574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89837" y="397637"/>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Memory Hunt </a:t>
            </a:r>
          </a:p>
          <a:p>
            <a:pPr marL="0" marR="0" lvl="0" indent="0" algn="l" rtl="0">
              <a:lnSpc>
                <a:spcPct val="100000"/>
              </a:lnSpc>
              <a:spcBef>
                <a:spcPts val="0"/>
              </a:spcBef>
              <a:spcAft>
                <a:spcPts val="0"/>
              </a:spcAft>
              <a:buClr>
                <a:srgbClr val="17375E"/>
              </a:buClr>
              <a:buSzPct val="25000"/>
              <a:buFont typeface="Calibri"/>
              <a:buNone/>
            </a:pPr>
            <a:endParaRPr sz="3500">
              <a:solidFill>
                <a:srgbClr val="17375E"/>
              </a:solidFill>
              <a:latin typeface="Calibri"/>
              <a:ea typeface="Calibri"/>
              <a:cs typeface="Calibri"/>
              <a:sym typeface="Calibri"/>
            </a:endParaRPr>
          </a:p>
          <a:p>
            <a:pPr lvl="0" rtl="0">
              <a:spcBef>
                <a:spcPts val="0"/>
              </a:spcBef>
              <a:buClr>
                <a:srgbClr val="17375E"/>
              </a:buClr>
              <a:buSzPct val="25000"/>
              <a:buFont typeface="Calibri"/>
              <a:buNone/>
            </a:pPr>
            <a:endParaRPr sz="2500">
              <a:solidFill>
                <a:srgbClr val="17375E"/>
              </a:solidFill>
              <a:latin typeface="Calibri"/>
              <a:ea typeface="Calibri"/>
              <a:cs typeface="Calibri"/>
              <a:sym typeface="Calibri"/>
            </a:endParaRPr>
          </a:p>
        </p:txBody>
      </p:sp>
      <p:sp>
        <p:nvSpPr>
          <p:cNvPr id="266" name="Shape 266"/>
          <p:cNvSpPr txBox="1"/>
          <p:nvPr/>
        </p:nvSpPr>
        <p:spPr>
          <a:xfrm>
            <a:off x="389850" y="1331275"/>
            <a:ext cx="4230300" cy="36534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2000">
              <a:solidFill>
                <a:schemeClr val="dk1"/>
              </a:solidFill>
              <a:latin typeface="Calibri"/>
              <a:ea typeface="Calibri"/>
              <a:cs typeface="Calibri"/>
              <a:sym typeface="Calibri"/>
            </a:endParaRPr>
          </a:p>
          <a:p>
            <a:pPr lvl="0" rtl="0">
              <a:spcBef>
                <a:spcPts val="0"/>
              </a:spcBef>
              <a:buNone/>
            </a:pPr>
            <a:endParaRPr sz="2500">
              <a:solidFill>
                <a:schemeClr val="dk1"/>
              </a:solidFill>
            </a:endParaRPr>
          </a:p>
        </p:txBody>
      </p:sp>
      <p:sp>
        <p:nvSpPr>
          <p:cNvPr id="267" name="Shape 267"/>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25</a:t>
            </a:fld>
            <a:endParaRPr lang="en-US"/>
          </a:p>
        </p:txBody>
      </p:sp>
      <p:pic>
        <p:nvPicPr>
          <p:cNvPr id="268" name="Shape 268" descr="Screen Shot 2016-08-06 at 4.38.39 PM.png"/>
          <p:cNvPicPr preferRelativeResize="0"/>
          <p:nvPr/>
        </p:nvPicPr>
        <p:blipFill>
          <a:blip r:embed="rId3">
            <a:alphaModFix/>
          </a:blip>
          <a:stretch>
            <a:fillRect/>
          </a:stretch>
        </p:blipFill>
        <p:spPr>
          <a:xfrm>
            <a:off x="1850098" y="1130400"/>
            <a:ext cx="5443800" cy="405514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89837" y="397637"/>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 Disaster Reconstruction </a:t>
            </a:r>
          </a:p>
          <a:p>
            <a:pPr marL="0" marR="0" lvl="0" indent="0" algn="l" rtl="0">
              <a:lnSpc>
                <a:spcPct val="100000"/>
              </a:lnSpc>
              <a:spcBef>
                <a:spcPts val="0"/>
              </a:spcBef>
              <a:spcAft>
                <a:spcPts val="0"/>
              </a:spcAft>
              <a:buClr>
                <a:srgbClr val="17375E"/>
              </a:buClr>
              <a:buSzPct val="25000"/>
              <a:buFont typeface="Calibri"/>
              <a:buNone/>
            </a:pPr>
            <a:endParaRPr sz="3500">
              <a:solidFill>
                <a:srgbClr val="17375E"/>
              </a:solidFill>
              <a:latin typeface="Calibri"/>
              <a:ea typeface="Calibri"/>
              <a:cs typeface="Calibri"/>
              <a:sym typeface="Calibri"/>
            </a:endParaRPr>
          </a:p>
          <a:p>
            <a:pPr lvl="0" rtl="0">
              <a:spcBef>
                <a:spcPts val="0"/>
              </a:spcBef>
              <a:buClr>
                <a:srgbClr val="17375E"/>
              </a:buClr>
              <a:buSzPct val="25000"/>
              <a:buFont typeface="Calibri"/>
              <a:buNone/>
            </a:pPr>
            <a:endParaRPr sz="2500">
              <a:solidFill>
                <a:srgbClr val="17375E"/>
              </a:solidFill>
              <a:latin typeface="Calibri"/>
              <a:ea typeface="Calibri"/>
              <a:cs typeface="Calibri"/>
              <a:sym typeface="Calibri"/>
            </a:endParaRPr>
          </a:p>
        </p:txBody>
      </p:sp>
      <p:sp>
        <p:nvSpPr>
          <p:cNvPr id="275" name="Shape 275"/>
          <p:cNvSpPr txBox="1"/>
          <p:nvPr/>
        </p:nvSpPr>
        <p:spPr>
          <a:xfrm>
            <a:off x="389850" y="1343475"/>
            <a:ext cx="4687200" cy="3479100"/>
          </a:xfrm>
          <a:prstGeom prst="rect">
            <a:avLst/>
          </a:prstGeom>
          <a:noFill/>
          <a:ln>
            <a:noFill/>
          </a:ln>
        </p:spPr>
        <p:txBody>
          <a:bodyPr lIns="91425" tIns="91425" rIns="91425" bIns="91425" anchor="t" anchorCtr="0">
            <a:noAutofit/>
          </a:bodyPr>
          <a:lstStyle/>
          <a:p>
            <a:pPr lvl="0">
              <a:spcBef>
                <a:spcPts val="0"/>
              </a:spcBef>
              <a:buNone/>
            </a:pPr>
            <a:r>
              <a:rPr lang="en-US" sz="2000" dirty="0">
                <a:latin typeface="Calibri"/>
                <a:ea typeface="Calibri"/>
                <a:cs typeface="Calibri"/>
                <a:sym typeface="Calibri"/>
              </a:rPr>
              <a:t>Records the change of landscape in disaster affected areas. Overlay of photographs with the current landscape to capture details of change, while capturing information of disaster areas</a:t>
            </a:r>
          </a:p>
          <a:p>
            <a:pPr lvl="0">
              <a:spcBef>
                <a:spcPts val="0"/>
              </a:spcBef>
              <a:buNone/>
            </a:pPr>
            <a:endParaRPr dirty="0"/>
          </a:p>
          <a:p>
            <a:pPr lvl="0">
              <a:spcBef>
                <a:spcPts val="0"/>
              </a:spcBef>
              <a:buNone/>
            </a:pPr>
            <a:r>
              <a:rPr lang="en-US" sz="2000" dirty="0">
                <a:latin typeface="Calibri"/>
                <a:ea typeface="Calibri"/>
                <a:cs typeface="Calibri"/>
                <a:sym typeface="Calibri"/>
              </a:rPr>
              <a:t>Photographic tool for recording the reconstruction of the disaster areas</a:t>
            </a:r>
          </a:p>
          <a:p>
            <a:pPr lvl="0">
              <a:spcBef>
                <a:spcPts val="0"/>
              </a:spcBef>
              <a:buNone/>
            </a:pPr>
            <a:endParaRPr sz="2000" dirty="0">
              <a:latin typeface="Calibri"/>
              <a:ea typeface="Calibri"/>
              <a:cs typeface="Calibri"/>
              <a:sym typeface="Calibri"/>
            </a:endParaRPr>
          </a:p>
          <a:p>
            <a:pPr lvl="0" rtl="0">
              <a:spcBef>
                <a:spcPts val="0"/>
              </a:spcBef>
              <a:buClr>
                <a:schemeClr val="dk1"/>
              </a:buClr>
              <a:buSzPct val="55000"/>
              <a:buFont typeface="Arial"/>
              <a:buNone/>
            </a:pPr>
            <a:r>
              <a:rPr lang="en-US" sz="2000" dirty="0" smtClean="0">
                <a:latin typeface="Calibri"/>
                <a:ea typeface="Calibri"/>
                <a:cs typeface="Calibri"/>
                <a:sym typeface="Calibri"/>
              </a:rPr>
              <a:t> </a:t>
            </a:r>
            <a:endParaRPr lang="en-US" sz="2000" dirty="0">
              <a:latin typeface="Calibri"/>
              <a:ea typeface="Calibri"/>
              <a:cs typeface="Calibri"/>
              <a:sym typeface="Calibri"/>
            </a:endParaRPr>
          </a:p>
          <a:p>
            <a:pPr lvl="0" rtl="0">
              <a:spcBef>
                <a:spcPts val="0"/>
              </a:spcBef>
              <a:buNone/>
            </a:pPr>
            <a:endParaRPr sz="2500" dirty="0">
              <a:solidFill>
                <a:schemeClr val="dk1"/>
              </a:solidFill>
            </a:endParaRPr>
          </a:p>
        </p:txBody>
      </p:sp>
      <p:sp>
        <p:nvSpPr>
          <p:cNvPr id="276" name="Shape 276"/>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26</a:t>
            </a:fld>
            <a:endParaRPr lang="en-US"/>
          </a:p>
        </p:txBody>
      </p:sp>
      <p:pic>
        <p:nvPicPr>
          <p:cNvPr id="277" name="Shape 277" descr="1.jpg"/>
          <p:cNvPicPr preferRelativeResize="0"/>
          <p:nvPr/>
        </p:nvPicPr>
        <p:blipFill>
          <a:blip r:embed="rId3">
            <a:alphaModFix/>
          </a:blip>
          <a:stretch>
            <a:fillRect/>
          </a:stretch>
        </p:blipFill>
        <p:spPr>
          <a:xfrm>
            <a:off x="5934023" y="1253175"/>
            <a:ext cx="2697727" cy="406842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89837" y="397637"/>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 Disaster Reconstruction </a:t>
            </a:r>
          </a:p>
          <a:p>
            <a:pPr marL="0" marR="0" lvl="0" indent="0" algn="l" rtl="0">
              <a:lnSpc>
                <a:spcPct val="100000"/>
              </a:lnSpc>
              <a:spcBef>
                <a:spcPts val="0"/>
              </a:spcBef>
              <a:spcAft>
                <a:spcPts val="0"/>
              </a:spcAft>
              <a:buClr>
                <a:srgbClr val="17375E"/>
              </a:buClr>
              <a:buSzPct val="25000"/>
              <a:buFont typeface="Calibri"/>
              <a:buNone/>
            </a:pPr>
            <a:endParaRPr sz="3500">
              <a:solidFill>
                <a:srgbClr val="17375E"/>
              </a:solidFill>
              <a:latin typeface="Calibri"/>
              <a:ea typeface="Calibri"/>
              <a:cs typeface="Calibri"/>
              <a:sym typeface="Calibri"/>
            </a:endParaRPr>
          </a:p>
          <a:p>
            <a:pPr lvl="0" rtl="0">
              <a:spcBef>
                <a:spcPts val="0"/>
              </a:spcBef>
              <a:buClr>
                <a:srgbClr val="17375E"/>
              </a:buClr>
              <a:buSzPct val="25000"/>
              <a:buFont typeface="Calibri"/>
              <a:buNone/>
            </a:pPr>
            <a:endParaRPr sz="2500">
              <a:solidFill>
                <a:srgbClr val="17375E"/>
              </a:solidFill>
              <a:latin typeface="Calibri"/>
              <a:ea typeface="Calibri"/>
              <a:cs typeface="Calibri"/>
              <a:sym typeface="Calibri"/>
            </a:endParaRPr>
          </a:p>
        </p:txBody>
      </p:sp>
      <p:sp>
        <p:nvSpPr>
          <p:cNvPr id="284" name="Shape 284"/>
          <p:cNvSpPr txBox="1"/>
          <p:nvPr/>
        </p:nvSpPr>
        <p:spPr>
          <a:xfrm>
            <a:off x="389850" y="1456250"/>
            <a:ext cx="4230300" cy="3653400"/>
          </a:xfrm>
          <a:prstGeom prst="rect">
            <a:avLst/>
          </a:prstGeom>
          <a:noFill/>
          <a:ln>
            <a:noFill/>
          </a:ln>
        </p:spPr>
        <p:txBody>
          <a:bodyPr lIns="91425" tIns="91425" rIns="91425" bIns="91425" anchor="t" anchorCtr="0">
            <a:noAutofit/>
          </a:bodyPr>
          <a:lstStyle/>
          <a:p>
            <a:pPr lvl="0" rtl="0">
              <a:spcBef>
                <a:spcPts val="0"/>
              </a:spcBef>
              <a:buNone/>
            </a:pPr>
            <a:r>
              <a:rPr lang="en-US" sz="2000"/>
              <a:t>1. Indonesia of Sumatra island, Sumatra earthquake tsunami (the Indian Ocean tsunami) is generated in December 2004</a:t>
            </a:r>
          </a:p>
          <a:p>
            <a:pPr lvl="0" rtl="0">
              <a:spcBef>
                <a:spcPts val="0"/>
              </a:spcBef>
              <a:buNone/>
            </a:pPr>
            <a:endParaRPr sz="2000"/>
          </a:p>
          <a:p>
            <a:pPr lvl="0" rtl="0">
              <a:spcBef>
                <a:spcPts val="0"/>
              </a:spcBef>
              <a:buNone/>
            </a:pPr>
            <a:r>
              <a:rPr lang="en-US" sz="2000"/>
              <a:t>2. March 11, 2011 Great East Japan Earthquake</a:t>
            </a:r>
          </a:p>
          <a:p>
            <a:pPr lvl="0" rtl="0">
              <a:spcBef>
                <a:spcPts val="0"/>
              </a:spcBef>
              <a:buNone/>
            </a:pPr>
            <a:endParaRPr sz="2000">
              <a:latin typeface="Calibri"/>
              <a:ea typeface="Calibri"/>
              <a:cs typeface="Calibri"/>
              <a:sym typeface="Calibri"/>
            </a:endParaRPr>
          </a:p>
          <a:p>
            <a:pPr lvl="0" rtl="0">
              <a:spcBef>
                <a:spcPts val="0"/>
              </a:spcBef>
              <a:buClr>
                <a:schemeClr val="dk1"/>
              </a:buClr>
              <a:buSzPct val="55000"/>
              <a:buFont typeface="Arial"/>
              <a:buNone/>
            </a:pPr>
            <a:r>
              <a:rPr lang="en-US" sz="2000">
                <a:latin typeface="Calibri"/>
                <a:ea typeface="Calibri"/>
                <a:cs typeface="Calibri"/>
                <a:sym typeface="Calibri"/>
              </a:rPr>
              <a:t> </a:t>
            </a:r>
          </a:p>
          <a:p>
            <a:pPr lvl="0" rtl="0">
              <a:spcBef>
                <a:spcPts val="0"/>
              </a:spcBef>
              <a:buNone/>
            </a:pPr>
            <a:endParaRPr sz="2500">
              <a:solidFill>
                <a:schemeClr val="dk1"/>
              </a:solidFill>
            </a:endParaRPr>
          </a:p>
        </p:txBody>
      </p:sp>
      <p:sp>
        <p:nvSpPr>
          <p:cNvPr id="285" name="Shape 285"/>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27</a:t>
            </a:fld>
            <a:endParaRPr lang="en-US"/>
          </a:p>
        </p:txBody>
      </p:sp>
      <p:pic>
        <p:nvPicPr>
          <p:cNvPr id="286" name="Shape 286" descr="Screen Shot 2016-08-06 at 1.17.45 PM.png"/>
          <p:cNvPicPr preferRelativeResize="0"/>
          <p:nvPr/>
        </p:nvPicPr>
        <p:blipFill>
          <a:blip r:embed="rId3">
            <a:alphaModFix/>
          </a:blip>
          <a:stretch>
            <a:fillRect/>
          </a:stretch>
        </p:blipFill>
        <p:spPr>
          <a:xfrm>
            <a:off x="5908499" y="1026337"/>
            <a:ext cx="2393800" cy="4263274"/>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89837" y="397637"/>
            <a:ext cx="7772400" cy="7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 Disaster Reconstruction (Try Link) </a:t>
            </a:r>
          </a:p>
          <a:p>
            <a:pPr marL="0" marR="0" lvl="0" indent="0" algn="l" rtl="0">
              <a:lnSpc>
                <a:spcPct val="100000"/>
              </a:lnSpc>
              <a:spcBef>
                <a:spcPts val="0"/>
              </a:spcBef>
              <a:spcAft>
                <a:spcPts val="0"/>
              </a:spcAft>
              <a:buClr>
                <a:srgbClr val="17375E"/>
              </a:buClr>
              <a:buSzPct val="25000"/>
              <a:buFont typeface="Calibri"/>
              <a:buNone/>
            </a:pPr>
            <a:endParaRPr sz="3500">
              <a:solidFill>
                <a:srgbClr val="17375E"/>
              </a:solidFill>
              <a:latin typeface="Calibri"/>
              <a:ea typeface="Calibri"/>
              <a:cs typeface="Calibri"/>
              <a:sym typeface="Calibri"/>
            </a:endParaRPr>
          </a:p>
          <a:p>
            <a:pPr lvl="0" rtl="0">
              <a:spcBef>
                <a:spcPts val="0"/>
              </a:spcBef>
              <a:buClr>
                <a:srgbClr val="17375E"/>
              </a:buClr>
              <a:buSzPct val="25000"/>
              <a:buFont typeface="Calibri"/>
              <a:buNone/>
            </a:pPr>
            <a:endParaRPr sz="2500">
              <a:solidFill>
                <a:srgbClr val="17375E"/>
              </a:solidFill>
              <a:latin typeface="Calibri"/>
              <a:ea typeface="Calibri"/>
              <a:cs typeface="Calibri"/>
              <a:sym typeface="Calibri"/>
            </a:endParaRPr>
          </a:p>
        </p:txBody>
      </p:sp>
      <p:sp>
        <p:nvSpPr>
          <p:cNvPr id="293" name="Shape 293"/>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28</a:t>
            </a:fld>
            <a:endParaRPr lang="en-US"/>
          </a:p>
        </p:txBody>
      </p:sp>
      <p:pic>
        <p:nvPicPr>
          <p:cNvPr id="294" name="Shape 294" descr="Screen Shot 2016-08-06 at 12.54.10 PM.png"/>
          <p:cNvPicPr preferRelativeResize="0"/>
          <p:nvPr/>
        </p:nvPicPr>
        <p:blipFill>
          <a:blip r:embed="rId3">
            <a:alphaModFix/>
          </a:blip>
          <a:stretch>
            <a:fillRect/>
          </a:stretch>
        </p:blipFill>
        <p:spPr>
          <a:xfrm>
            <a:off x="588775" y="1352925"/>
            <a:ext cx="8133424" cy="375544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156300" y="468975"/>
            <a:ext cx="5793600" cy="650700"/>
          </a:xfrm>
          <a:prstGeom prst="rect">
            <a:avLst/>
          </a:prstGeom>
          <a:noFill/>
          <a:ln>
            <a:noFill/>
          </a:ln>
        </p:spPr>
        <p:txBody>
          <a:bodyPr lIns="82275" tIns="41125" rIns="82275" bIns="41125" anchor="t" anchorCtr="0">
            <a:noAutofit/>
          </a:bodyPr>
          <a:lstStyle/>
          <a:p>
            <a:pPr lvl="0" rtl="0">
              <a:spcBef>
                <a:spcPts val="0"/>
              </a:spcBef>
              <a:buClr>
                <a:srgbClr val="17375E"/>
              </a:buClr>
              <a:buSzPct val="25000"/>
              <a:buFont typeface="Calibri"/>
              <a:buNone/>
            </a:pPr>
            <a:r>
              <a:rPr lang="en-US" sz="3000" b="1">
                <a:solidFill>
                  <a:srgbClr val="073763"/>
                </a:solidFill>
                <a:latin typeface="Cambria"/>
                <a:ea typeface="Cambria"/>
                <a:cs typeface="Cambria"/>
                <a:sym typeface="Cambria"/>
              </a:rPr>
              <a:t>DH in South Korea</a:t>
            </a:r>
          </a:p>
          <a:p>
            <a:pPr lvl="0" rtl="0">
              <a:spcBef>
                <a:spcPts val="0"/>
              </a:spcBef>
              <a:buClr>
                <a:srgbClr val="17375E"/>
              </a:buClr>
              <a:buSzPct val="25000"/>
              <a:buFont typeface="Calibri"/>
              <a:buNone/>
            </a:pPr>
            <a:endParaRPr sz="3000" b="1">
              <a:solidFill>
                <a:srgbClr val="073763"/>
              </a:solidFill>
              <a:latin typeface="Cambria"/>
              <a:ea typeface="Cambria"/>
              <a:cs typeface="Cambria"/>
              <a:sym typeface="Cambria"/>
            </a:endParaRPr>
          </a:p>
          <a:p>
            <a:pPr lvl="0" rtl="0">
              <a:spcBef>
                <a:spcPts val="0"/>
              </a:spcBef>
              <a:buClr>
                <a:srgbClr val="17375E"/>
              </a:buClr>
              <a:buSzPct val="25000"/>
              <a:buFont typeface="Calibri"/>
              <a:buNone/>
            </a:pPr>
            <a:endParaRPr sz="3000" b="1">
              <a:solidFill>
                <a:srgbClr val="073763"/>
              </a:solidFill>
              <a:latin typeface="Cambria"/>
              <a:ea typeface="Cambria"/>
              <a:cs typeface="Cambria"/>
              <a:sym typeface="Cambria"/>
            </a:endParaRPr>
          </a:p>
        </p:txBody>
      </p:sp>
      <p:sp>
        <p:nvSpPr>
          <p:cNvPr id="301" name="Shape 301"/>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29</a:t>
            </a:fld>
            <a:endParaRPr lang="en-US"/>
          </a:p>
        </p:txBody>
      </p:sp>
      <p:sp>
        <p:nvSpPr>
          <p:cNvPr id="302" name="Shape 302"/>
          <p:cNvSpPr txBox="1"/>
          <p:nvPr/>
        </p:nvSpPr>
        <p:spPr>
          <a:xfrm>
            <a:off x="160975" y="1255700"/>
            <a:ext cx="4374300" cy="4167300"/>
          </a:xfrm>
          <a:prstGeom prst="rect">
            <a:avLst/>
          </a:prstGeom>
          <a:noFill/>
          <a:ln>
            <a:noFill/>
          </a:ln>
        </p:spPr>
        <p:txBody>
          <a:bodyPr lIns="91425" tIns="91425" rIns="91425" bIns="91425" anchor="t" anchorCtr="0">
            <a:noAutofit/>
          </a:bodyPr>
          <a:lstStyle/>
          <a:p>
            <a:pPr lvl="0">
              <a:spcBef>
                <a:spcPts val="0"/>
              </a:spcBef>
              <a:buNone/>
            </a:pPr>
            <a:r>
              <a:rPr lang="en-US" sz="1800" dirty="0">
                <a:latin typeface="Calibri" panose="020F0502020204030204" pitchFamily="34" charset="0"/>
              </a:rPr>
              <a:t>H</a:t>
            </a:r>
            <a:r>
              <a:rPr lang="en-US" sz="1800" dirty="0">
                <a:solidFill>
                  <a:srgbClr val="222222"/>
                </a:solidFill>
                <a:highlight>
                  <a:srgbClr val="FFFFFF"/>
                </a:highlight>
                <a:latin typeface="Calibri"/>
                <a:ea typeface="Calibri"/>
                <a:cs typeface="Calibri"/>
                <a:sym typeface="Calibri"/>
              </a:rPr>
              <a:t>umanities </a:t>
            </a:r>
            <a:r>
              <a:rPr lang="en-US" sz="1800" dirty="0" smtClean="0">
                <a:solidFill>
                  <a:srgbClr val="222222"/>
                </a:solidFill>
                <a:highlight>
                  <a:srgbClr val="FFFFFF"/>
                </a:highlight>
                <a:latin typeface="Calibri"/>
                <a:ea typeface="Calibri"/>
                <a:cs typeface="Calibri"/>
                <a:sym typeface="Calibri"/>
              </a:rPr>
              <a:t>departments in </a:t>
            </a:r>
            <a:r>
              <a:rPr lang="en-US" sz="1800" dirty="0">
                <a:solidFill>
                  <a:srgbClr val="222222"/>
                </a:solidFill>
                <a:highlight>
                  <a:srgbClr val="FFFFFF"/>
                </a:highlight>
                <a:latin typeface="Calibri"/>
                <a:ea typeface="Calibri"/>
                <a:cs typeface="Calibri"/>
                <a:sym typeface="Calibri"/>
              </a:rPr>
              <a:t>South Korea have dealt with cutbacks or been converted into a career-oriented ‘contents’ department</a:t>
            </a:r>
          </a:p>
          <a:p>
            <a:pPr lvl="0">
              <a:spcBef>
                <a:spcPts val="0"/>
              </a:spcBef>
              <a:buNone/>
            </a:pPr>
            <a:endParaRPr sz="1800" dirty="0">
              <a:solidFill>
                <a:srgbClr val="222222"/>
              </a:solidFill>
              <a:highlight>
                <a:srgbClr val="FFFFFF"/>
              </a:highlight>
              <a:latin typeface="Calibri"/>
              <a:ea typeface="Calibri"/>
              <a:cs typeface="Calibri"/>
              <a:sym typeface="Calibri"/>
            </a:endParaRPr>
          </a:p>
          <a:p>
            <a:pPr lvl="0">
              <a:spcBef>
                <a:spcPts val="0"/>
              </a:spcBef>
              <a:buNone/>
            </a:pPr>
            <a:r>
              <a:rPr lang="en-US" sz="1800" dirty="0">
                <a:solidFill>
                  <a:srgbClr val="222222"/>
                </a:solidFill>
                <a:highlight>
                  <a:srgbClr val="FFFFFF"/>
                </a:highlight>
                <a:latin typeface="Calibri"/>
                <a:ea typeface="Calibri"/>
                <a:cs typeface="Calibri"/>
                <a:sym typeface="Calibri"/>
              </a:rPr>
              <a:t> These measures </a:t>
            </a:r>
            <a:r>
              <a:rPr lang="en-US" sz="1800" dirty="0" smtClean="0">
                <a:solidFill>
                  <a:srgbClr val="222222"/>
                </a:solidFill>
                <a:highlight>
                  <a:srgbClr val="FFFFFF"/>
                </a:highlight>
                <a:latin typeface="Calibri"/>
                <a:ea typeface="Calibri"/>
                <a:cs typeface="Calibri"/>
                <a:sym typeface="Calibri"/>
              </a:rPr>
              <a:t>are consequences </a:t>
            </a:r>
            <a:r>
              <a:rPr lang="en-US" sz="1800" dirty="0">
                <a:solidFill>
                  <a:srgbClr val="222222"/>
                </a:solidFill>
                <a:highlight>
                  <a:srgbClr val="FFFFFF"/>
                </a:highlight>
                <a:latin typeface="Calibri"/>
                <a:ea typeface="Calibri"/>
                <a:cs typeface="Calibri"/>
                <a:sym typeface="Calibri"/>
              </a:rPr>
              <a:t>of a pro-business, conservative </a:t>
            </a:r>
            <a:r>
              <a:rPr lang="en-US" sz="1800" dirty="0" smtClean="0">
                <a:solidFill>
                  <a:srgbClr val="222222"/>
                </a:solidFill>
                <a:highlight>
                  <a:srgbClr val="FFFFFF"/>
                </a:highlight>
                <a:latin typeface="Calibri"/>
                <a:ea typeface="Calibri"/>
                <a:cs typeface="Calibri"/>
                <a:sym typeface="Calibri"/>
              </a:rPr>
              <a:t>government agenda</a:t>
            </a:r>
            <a:endParaRPr lang="en-US" sz="1800" dirty="0">
              <a:solidFill>
                <a:srgbClr val="222222"/>
              </a:solidFill>
              <a:highlight>
                <a:srgbClr val="FFFFFF"/>
              </a:highlight>
              <a:latin typeface="Calibri"/>
              <a:ea typeface="Calibri"/>
              <a:cs typeface="Calibri"/>
              <a:sym typeface="Calibri"/>
            </a:endParaRPr>
          </a:p>
          <a:p>
            <a:pPr lvl="0">
              <a:spcBef>
                <a:spcPts val="0"/>
              </a:spcBef>
              <a:buNone/>
            </a:pPr>
            <a:endParaRPr sz="1800" dirty="0">
              <a:solidFill>
                <a:srgbClr val="222222"/>
              </a:solidFill>
              <a:highlight>
                <a:srgbClr val="FFFFFF"/>
              </a:highlight>
              <a:latin typeface="Calibri"/>
              <a:ea typeface="Calibri"/>
              <a:cs typeface="Calibri"/>
              <a:sym typeface="Calibri"/>
            </a:endParaRPr>
          </a:p>
          <a:p>
            <a:pPr lvl="0" rtl="0">
              <a:spcBef>
                <a:spcPts val="0"/>
              </a:spcBef>
              <a:buNone/>
            </a:pPr>
            <a:r>
              <a:rPr lang="en-US" sz="1800" dirty="0">
                <a:solidFill>
                  <a:srgbClr val="222222"/>
                </a:solidFill>
                <a:highlight>
                  <a:srgbClr val="FFFFFF"/>
                </a:highlight>
                <a:latin typeface="Calibri"/>
                <a:ea typeface="Calibri"/>
                <a:cs typeface="Calibri"/>
                <a:sym typeface="Calibri"/>
              </a:rPr>
              <a:t>‘The crisis of humanities’ involves not the lack of funds ‒ as is the case in the United States </a:t>
            </a:r>
          </a:p>
          <a:p>
            <a:pPr lvl="0" rtl="0">
              <a:spcBef>
                <a:spcPts val="0"/>
              </a:spcBef>
              <a:buNone/>
            </a:pPr>
            <a:endParaRPr lang="en-US" sz="1800" dirty="0">
              <a:solidFill>
                <a:srgbClr val="222222"/>
              </a:solidFill>
              <a:highlight>
                <a:srgbClr val="FFFFFF"/>
              </a:highlight>
              <a:latin typeface="Calibri"/>
              <a:ea typeface="Calibri"/>
              <a:cs typeface="Calibri"/>
              <a:sym typeface="Calibri"/>
            </a:endParaRPr>
          </a:p>
          <a:p>
            <a:pPr lvl="0" rtl="0">
              <a:spcBef>
                <a:spcPts val="0"/>
              </a:spcBef>
              <a:buNone/>
            </a:pPr>
            <a:r>
              <a:rPr lang="en-US" sz="1800" dirty="0" smtClean="0">
                <a:solidFill>
                  <a:srgbClr val="222222"/>
                </a:solidFill>
                <a:highlight>
                  <a:srgbClr val="FFFFFF"/>
                </a:highlight>
                <a:latin typeface="Calibri"/>
                <a:ea typeface="Calibri"/>
                <a:cs typeface="Calibri"/>
                <a:sym typeface="Calibri"/>
              </a:rPr>
              <a:t>Rather, it’s a “disregard </a:t>
            </a:r>
            <a:r>
              <a:rPr lang="en-US" sz="1800" dirty="0">
                <a:solidFill>
                  <a:srgbClr val="222222"/>
                </a:solidFill>
                <a:highlight>
                  <a:srgbClr val="FFFFFF"/>
                </a:highlight>
                <a:latin typeface="Calibri"/>
                <a:ea typeface="Calibri"/>
                <a:cs typeface="Calibri"/>
                <a:sym typeface="Calibri"/>
              </a:rPr>
              <a:t>for humanities &amp; liberal </a:t>
            </a:r>
            <a:r>
              <a:rPr lang="en-US" sz="1800" dirty="0" smtClean="0">
                <a:solidFill>
                  <a:srgbClr val="222222"/>
                </a:solidFill>
                <a:highlight>
                  <a:srgbClr val="FFFFFF"/>
                </a:highlight>
                <a:latin typeface="Calibri"/>
                <a:ea typeface="Calibri"/>
                <a:cs typeface="Calibri"/>
                <a:sym typeface="Calibri"/>
              </a:rPr>
              <a:t>arts”</a:t>
            </a:r>
            <a:endParaRPr lang="en-US" sz="1800" dirty="0">
              <a:solidFill>
                <a:srgbClr val="222222"/>
              </a:solidFill>
              <a:highlight>
                <a:srgbClr val="FFFFFF"/>
              </a:highlight>
              <a:latin typeface="Calibri"/>
              <a:ea typeface="Calibri"/>
              <a:cs typeface="Calibri"/>
              <a:sym typeface="Calibri"/>
            </a:endParaRPr>
          </a:p>
        </p:txBody>
      </p:sp>
      <p:pic>
        <p:nvPicPr>
          <p:cNvPr id="2" name="Picture 1" descr="Screen Shot 2016-08-08 at 10.24.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19200"/>
            <a:ext cx="3748595" cy="4076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7900" y="399728"/>
            <a:ext cx="7772400" cy="5592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700" b="1" dirty="0">
                <a:solidFill>
                  <a:srgbClr val="17375E"/>
                </a:solidFill>
                <a:latin typeface="Calibri"/>
                <a:ea typeface="Calibri"/>
                <a:cs typeface="Calibri"/>
                <a:sym typeface="Calibri"/>
              </a:rPr>
              <a:t>DH in Hong Kong’s </a:t>
            </a:r>
            <a:r>
              <a:rPr lang="en-US" sz="3700" b="1" dirty="0" smtClean="0">
                <a:solidFill>
                  <a:srgbClr val="17375E"/>
                </a:solidFill>
                <a:latin typeface="Calibri"/>
                <a:ea typeface="Calibri"/>
                <a:cs typeface="Calibri"/>
                <a:sym typeface="Calibri"/>
              </a:rPr>
              <a:t>academic </a:t>
            </a:r>
            <a:r>
              <a:rPr lang="en-US" sz="3700" b="1" dirty="0">
                <a:solidFill>
                  <a:srgbClr val="17375E"/>
                </a:solidFill>
                <a:latin typeface="Calibri"/>
                <a:ea typeface="Calibri"/>
                <a:cs typeface="Calibri"/>
                <a:sym typeface="Calibri"/>
              </a:rPr>
              <a:t>libraries </a:t>
            </a:r>
          </a:p>
        </p:txBody>
      </p:sp>
      <p:sp>
        <p:nvSpPr>
          <p:cNvPr id="59" name="Shape 59"/>
          <p:cNvSpPr txBox="1"/>
          <p:nvPr/>
        </p:nvSpPr>
        <p:spPr>
          <a:xfrm>
            <a:off x="387900" y="1314237"/>
            <a:ext cx="4354800" cy="3789600"/>
          </a:xfrm>
          <a:prstGeom prst="rect">
            <a:avLst/>
          </a:prstGeom>
          <a:noFill/>
          <a:ln>
            <a:noFill/>
          </a:ln>
        </p:spPr>
        <p:txBody>
          <a:bodyPr lIns="91425" tIns="45700" rIns="91425" bIns="45700" anchor="t" anchorCtr="0">
            <a:noAutofit/>
          </a:bodyPr>
          <a:lstStyle/>
          <a:p>
            <a:pPr lvl="0"/>
            <a:r>
              <a:rPr lang="en-CA" sz="2400" dirty="0">
                <a:solidFill>
                  <a:schemeClr val="dk1"/>
                </a:solidFill>
                <a:latin typeface="Calibri"/>
                <a:ea typeface="Calibri"/>
                <a:cs typeface="Calibri"/>
                <a:sym typeface="Calibri"/>
              </a:rPr>
              <a:t>Joint University Librarians Advisory </a:t>
            </a:r>
            <a:r>
              <a:rPr lang="en-CA" sz="2400" dirty="0" smtClean="0">
                <a:solidFill>
                  <a:schemeClr val="dk1"/>
                </a:solidFill>
                <a:latin typeface="Calibri"/>
                <a:ea typeface="Calibri"/>
                <a:cs typeface="Calibri"/>
                <a:sym typeface="Calibri"/>
              </a:rPr>
              <a:t>Committee (eight libraries)</a:t>
            </a:r>
            <a:endParaRPr lang="en-US" sz="2400" dirty="0" smtClean="0">
              <a:solidFill>
                <a:schemeClr val="dk1"/>
              </a:solidFill>
              <a:latin typeface="Calibri"/>
              <a:ea typeface="Calibri"/>
              <a:cs typeface="Calibri"/>
              <a:sym typeface="Calibri"/>
            </a:endParaRPr>
          </a:p>
          <a:p>
            <a:pPr marR="0" lvl="0" algn="l" rtl="0">
              <a:lnSpc>
                <a:spcPct val="100000"/>
              </a:lnSpc>
              <a:spcBef>
                <a:spcPts val="0"/>
              </a:spcBef>
              <a:spcAft>
                <a:spcPts val="0"/>
              </a:spcAft>
              <a:buNone/>
            </a:pPr>
            <a:endParaRPr lang="en-US" sz="2400" dirty="0">
              <a:solidFill>
                <a:schemeClr val="dk1"/>
              </a:solidFill>
              <a:latin typeface="Calibri"/>
              <a:ea typeface="Calibri"/>
              <a:cs typeface="Calibri"/>
              <a:sym typeface="Calibri"/>
            </a:endParaRPr>
          </a:p>
          <a:p>
            <a:pPr marR="0" lvl="0" algn="l" rtl="0">
              <a:lnSpc>
                <a:spcPct val="100000"/>
              </a:lnSpc>
              <a:spcBef>
                <a:spcPts val="0"/>
              </a:spcBef>
              <a:spcAft>
                <a:spcPts val="0"/>
              </a:spcAft>
              <a:buNone/>
            </a:pPr>
            <a:r>
              <a:rPr lang="en-US" sz="2400" dirty="0" smtClean="0">
                <a:solidFill>
                  <a:schemeClr val="dk1"/>
                </a:solidFill>
                <a:latin typeface="Calibri"/>
                <a:ea typeface="Calibri"/>
                <a:cs typeface="Calibri"/>
                <a:sym typeface="Calibri"/>
              </a:rPr>
              <a:t>No institution </a:t>
            </a:r>
            <a:r>
              <a:rPr lang="en-US" sz="2400" dirty="0">
                <a:solidFill>
                  <a:schemeClr val="dk1"/>
                </a:solidFill>
                <a:latin typeface="Calibri"/>
                <a:ea typeface="Calibri"/>
                <a:cs typeface="Calibri"/>
                <a:sym typeface="Calibri"/>
              </a:rPr>
              <a:t>has a dedicated </a:t>
            </a:r>
            <a:r>
              <a:rPr lang="en-US" sz="2400" dirty="0" err="1">
                <a:solidFill>
                  <a:schemeClr val="dk1"/>
                </a:solidFill>
                <a:latin typeface="Calibri"/>
                <a:ea typeface="Calibri"/>
                <a:cs typeface="Calibri"/>
                <a:sym typeface="Calibri"/>
              </a:rPr>
              <a:t>centre</a:t>
            </a:r>
            <a:r>
              <a:rPr lang="en-US" sz="2400" dirty="0">
                <a:solidFill>
                  <a:schemeClr val="dk1"/>
                </a:solidFill>
                <a:latin typeface="Calibri"/>
                <a:ea typeface="Calibri"/>
                <a:cs typeface="Calibri"/>
                <a:sym typeface="Calibri"/>
              </a:rPr>
              <a:t> that supports DH or digital </a:t>
            </a:r>
            <a:r>
              <a:rPr lang="en-US" sz="2400" dirty="0" smtClean="0">
                <a:solidFill>
                  <a:schemeClr val="dk1"/>
                </a:solidFill>
                <a:latin typeface="Calibri"/>
                <a:ea typeface="Calibri"/>
                <a:cs typeface="Calibri"/>
                <a:sym typeface="Calibri"/>
              </a:rPr>
              <a:t>scholarship</a:t>
            </a:r>
          </a:p>
          <a:p>
            <a:pPr marR="0" lvl="0" algn="l" rtl="0">
              <a:lnSpc>
                <a:spcPct val="100000"/>
              </a:lnSpc>
              <a:spcBef>
                <a:spcPts val="0"/>
              </a:spcBef>
              <a:spcAft>
                <a:spcPts val="0"/>
              </a:spcAft>
              <a:buNone/>
            </a:pPr>
            <a:endParaRPr lang="en-US" sz="2400" dirty="0">
              <a:solidFill>
                <a:schemeClr val="dk1"/>
              </a:solidFill>
              <a:latin typeface="Calibri"/>
              <a:ea typeface="Calibri"/>
              <a:cs typeface="Calibri"/>
              <a:sym typeface="Calibri"/>
            </a:endParaRPr>
          </a:p>
          <a:p>
            <a:pPr marR="0" lvl="0" algn="l" rtl="0">
              <a:lnSpc>
                <a:spcPct val="100000"/>
              </a:lnSpc>
              <a:spcBef>
                <a:spcPts val="0"/>
              </a:spcBef>
              <a:spcAft>
                <a:spcPts val="0"/>
              </a:spcAft>
              <a:buNone/>
            </a:pPr>
            <a:r>
              <a:rPr lang="en-US" sz="2400" dirty="0" smtClean="0">
                <a:solidFill>
                  <a:schemeClr val="dk1"/>
                </a:solidFill>
                <a:latin typeface="Calibri"/>
                <a:ea typeface="Calibri"/>
                <a:cs typeface="Calibri"/>
                <a:sym typeface="Calibri"/>
              </a:rPr>
              <a:t>Ad </a:t>
            </a:r>
            <a:r>
              <a:rPr lang="en-US" sz="2400" dirty="0">
                <a:solidFill>
                  <a:schemeClr val="dk1"/>
                </a:solidFill>
                <a:latin typeface="Calibri"/>
                <a:ea typeface="Calibri"/>
                <a:cs typeface="Calibri"/>
                <a:sym typeface="Calibri"/>
              </a:rPr>
              <a:t>hoc basis - it provides some level of institutional support for DH, </a:t>
            </a:r>
            <a:r>
              <a:rPr lang="en-US" sz="2400" b="1" u="sng" dirty="0">
                <a:solidFill>
                  <a:schemeClr val="dk1"/>
                </a:solidFill>
                <a:latin typeface="Calibri"/>
                <a:ea typeface="Calibri"/>
                <a:cs typeface="Calibri"/>
                <a:sym typeface="Calibri"/>
              </a:rPr>
              <a:t>but</a:t>
            </a:r>
            <a:r>
              <a:rPr lang="en-US" sz="2400" dirty="0">
                <a:solidFill>
                  <a:schemeClr val="dk1"/>
                </a:solidFill>
                <a:latin typeface="Calibri"/>
                <a:ea typeface="Calibri"/>
                <a:cs typeface="Calibri"/>
                <a:sym typeface="Calibri"/>
              </a:rPr>
              <a:t> only if the need arises</a:t>
            </a:r>
          </a:p>
          <a:p>
            <a:pPr marR="0" lvl="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000" b="0" i="0" u="none" strike="noStrike" cap="none" dirty="0">
              <a:solidFill>
                <a:schemeClr val="dk1"/>
              </a:solidFill>
              <a:latin typeface="Calibri"/>
              <a:ea typeface="Calibri"/>
              <a:cs typeface="Calibri"/>
              <a:sym typeface="Calibri"/>
            </a:endParaRPr>
          </a:p>
        </p:txBody>
      </p:sp>
      <p:sp>
        <p:nvSpPr>
          <p:cNvPr id="60" name="Shape 60"/>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None/>
            </a:pPr>
            <a:fld id="{00000000-1234-1234-1234-123412341234}" type="slidenum">
              <a:rPr lang="en-US"/>
              <a:t>3</a:t>
            </a:fld>
            <a:endParaRPr lang="en-US"/>
          </a:p>
        </p:txBody>
      </p:sp>
      <p:pic>
        <p:nvPicPr>
          <p:cNvPr id="61" name="Shape 61" descr="2.jpg"/>
          <p:cNvPicPr preferRelativeResize="0"/>
          <p:nvPr/>
        </p:nvPicPr>
        <p:blipFill>
          <a:blip r:embed="rId3">
            <a:alphaModFix/>
          </a:blip>
          <a:stretch>
            <a:fillRect/>
          </a:stretch>
        </p:blipFill>
        <p:spPr>
          <a:xfrm>
            <a:off x="5288650" y="1537150"/>
            <a:ext cx="3626349" cy="24175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95575" y="290500"/>
            <a:ext cx="7937400" cy="7113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254061"/>
              </a:buClr>
              <a:buSzPct val="25000"/>
              <a:buFont typeface="Calibri"/>
              <a:buNone/>
            </a:pPr>
            <a:r>
              <a:rPr lang="en-US" sz="3200" b="1" i="0" u="none" strike="noStrike" cap="none">
                <a:solidFill>
                  <a:srgbClr val="000000"/>
                </a:solidFill>
                <a:latin typeface="Calibri"/>
                <a:ea typeface="Calibri"/>
                <a:cs typeface="Calibri"/>
                <a:sym typeface="Calibri"/>
              </a:rPr>
              <a:t>References</a:t>
            </a:r>
          </a:p>
        </p:txBody>
      </p:sp>
      <p:sp>
        <p:nvSpPr>
          <p:cNvPr id="309" name="Shape 309"/>
          <p:cNvSpPr txBox="1">
            <a:spLocks noGrp="1"/>
          </p:cNvSpPr>
          <p:nvPr>
            <p:ph type="body" idx="1"/>
          </p:nvPr>
        </p:nvSpPr>
        <p:spPr>
          <a:xfrm>
            <a:off x="237142" y="1268090"/>
            <a:ext cx="8669700" cy="4321800"/>
          </a:xfrm>
          <a:prstGeom prst="rect">
            <a:avLst/>
          </a:prstGeom>
          <a:noFill/>
          <a:ln>
            <a:noFill/>
          </a:ln>
        </p:spPr>
        <p:txBody>
          <a:bodyPr lIns="82275" tIns="41125" rIns="82275" bIns="41125" anchor="t" anchorCtr="0">
            <a:noAutofit/>
          </a:bodyPr>
          <a:lstStyle/>
          <a:p>
            <a:pPr marL="0" lvl="0" indent="0" rtl="0">
              <a:spcBef>
                <a:spcPts val="0"/>
              </a:spcBef>
              <a:buNone/>
            </a:pPr>
            <a:r>
              <a:rPr lang="en-US" sz="1800" dirty="0" err="1">
                <a:latin typeface="Calibri"/>
                <a:ea typeface="Calibri"/>
                <a:cs typeface="Calibri"/>
                <a:sym typeface="Calibri"/>
              </a:rPr>
              <a:t>Sidorko</a:t>
            </a:r>
            <a:r>
              <a:rPr lang="en-US" sz="1800" dirty="0">
                <a:latin typeface="Calibri"/>
                <a:ea typeface="Calibri"/>
                <a:cs typeface="Calibri"/>
                <a:sym typeface="Calibri"/>
              </a:rPr>
              <a:t>, P. E., &amp; Yang, T. T. (2011). Knowledge exchange and community engagement: an academic library perspective. Library Management, 32(6/7), 385-397.</a:t>
            </a:r>
          </a:p>
          <a:p>
            <a:pPr marL="0" lvl="0" indent="0" rtl="0">
              <a:spcBef>
                <a:spcPts val="0"/>
              </a:spcBef>
              <a:buNone/>
            </a:pPr>
            <a:endParaRPr sz="1800" dirty="0">
              <a:latin typeface="Calibri"/>
              <a:ea typeface="Calibri"/>
              <a:cs typeface="Calibri"/>
              <a:sym typeface="Calibri"/>
            </a:endParaRPr>
          </a:p>
          <a:p>
            <a:pPr marL="0" indent="0">
              <a:spcBef>
                <a:spcPts val="0"/>
              </a:spcBef>
              <a:buNone/>
            </a:pPr>
            <a:r>
              <a:rPr lang="en-US" sz="1800" dirty="0">
                <a:latin typeface="Calibri"/>
                <a:ea typeface="Calibri"/>
                <a:cs typeface="Calibri"/>
                <a:sym typeface="Calibri"/>
              </a:rPr>
              <a:t>Cha, Javier. </a:t>
            </a:r>
            <a:r>
              <a:rPr lang="en-US" sz="1800" dirty="0" smtClean="0">
                <a:latin typeface="Calibri"/>
                <a:ea typeface="Calibri"/>
                <a:cs typeface="Calibri"/>
                <a:sym typeface="Calibri"/>
              </a:rPr>
              <a:t>(2015). "</a:t>
            </a:r>
            <a:r>
              <a:rPr lang="en-US" sz="1800" dirty="0">
                <a:latin typeface="Calibri"/>
                <a:ea typeface="Calibri"/>
                <a:cs typeface="Calibri"/>
                <a:sym typeface="Calibri"/>
              </a:rPr>
              <a:t>Digital/Humanities: New Media and Old Ways in South Korea</a:t>
            </a:r>
            <a:r>
              <a:rPr lang="en-US" sz="1800" dirty="0" smtClean="0">
                <a:latin typeface="Calibri"/>
                <a:ea typeface="Calibri"/>
                <a:cs typeface="Calibri"/>
                <a:sym typeface="Calibri"/>
              </a:rPr>
              <a:t>.“ </a:t>
            </a:r>
            <a:r>
              <a:rPr lang="en-US" sz="1800" dirty="0" err="1" smtClean="0">
                <a:latin typeface="Calibri"/>
                <a:ea typeface="Calibri"/>
                <a:cs typeface="Calibri"/>
                <a:sym typeface="Calibri"/>
              </a:rPr>
              <a:t>Asiascape</a:t>
            </a:r>
            <a:r>
              <a:rPr lang="en-US" sz="1800" dirty="0" smtClean="0">
                <a:latin typeface="Calibri"/>
                <a:ea typeface="Calibri"/>
                <a:cs typeface="Calibri"/>
                <a:sym typeface="Calibri"/>
              </a:rPr>
              <a:t>.</a:t>
            </a:r>
          </a:p>
          <a:p>
            <a:pPr marL="0" indent="0">
              <a:spcBef>
                <a:spcPts val="0"/>
              </a:spcBef>
              <a:buNone/>
            </a:pPr>
            <a:endParaRPr lang="en-US" sz="1800" dirty="0">
              <a:latin typeface="Calibri"/>
              <a:ea typeface="Calibri"/>
              <a:cs typeface="Calibri"/>
              <a:sym typeface="Calibri"/>
            </a:endParaRPr>
          </a:p>
          <a:p>
            <a:pPr marL="0" indent="0">
              <a:spcBef>
                <a:spcPts val="0"/>
              </a:spcBef>
              <a:buNone/>
            </a:pPr>
            <a:r>
              <a:rPr lang="en-CA" sz="1800" dirty="0" err="1">
                <a:latin typeface="Calibri"/>
                <a:ea typeface="Calibri"/>
                <a:cs typeface="Calibri"/>
                <a:sym typeface="Calibri"/>
              </a:rPr>
              <a:t>Mullaney</a:t>
            </a:r>
            <a:r>
              <a:rPr lang="en-CA" sz="1800" dirty="0">
                <a:latin typeface="Calibri"/>
                <a:ea typeface="Calibri"/>
                <a:cs typeface="Calibri"/>
                <a:sym typeface="Calibri"/>
              </a:rPr>
              <a:t>, Thomas S</a:t>
            </a:r>
            <a:r>
              <a:rPr lang="en-CA" sz="1800" dirty="0" smtClean="0">
                <a:latin typeface="Calibri"/>
                <a:ea typeface="Calibri"/>
                <a:cs typeface="Calibri"/>
                <a:sym typeface="Calibri"/>
              </a:rPr>
              <a:t>. (2012).  </a:t>
            </a:r>
            <a:r>
              <a:rPr lang="en-CA" sz="1800" dirty="0">
                <a:latin typeface="Calibri"/>
                <a:ea typeface="Calibri"/>
                <a:cs typeface="Calibri"/>
                <a:sym typeface="Calibri"/>
              </a:rPr>
              <a:t>"The moveable typewriter: How Chinese typists developed predictive text during the height of Maoism." Technology and </a:t>
            </a:r>
            <a:r>
              <a:rPr lang="en-CA" sz="1800" dirty="0" smtClean="0">
                <a:latin typeface="Calibri"/>
                <a:ea typeface="Calibri"/>
                <a:cs typeface="Calibri"/>
                <a:sym typeface="Calibri"/>
              </a:rPr>
              <a:t>Culture. 53(4), </a:t>
            </a:r>
            <a:r>
              <a:rPr lang="en-CA" sz="1800" dirty="0">
                <a:latin typeface="Calibri"/>
                <a:ea typeface="Calibri"/>
                <a:cs typeface="Calibri"/>
                <a:sym typeface="Calibri"/>
              </a:rPr>
              <a:t>777-814</a:t>
            </a:r>
            <a:r>
              <a:rPr lang="en-CA" sz="1800" dirty="0" smtClean="0">
                <a:latin typeface="Calibri"/>
                <a:ea typeface="Calibri"/>
                <a:cs typeface="Calibri"/>
                <a:sym typeface="Calibri"/>
              </a:rPr>
              <a:t>.</a:t>
            </a:r>
          </a:p>
          <a:p>
            <a:pPr marL="0" indent="0">
              <a:spcBef>
                <a:spcPts val="0"/>
              </a:spcBef>
              <a:buNone/>
            </a:pPr>
            <a:endParaRPr lang="en-CA" sz="1800" dirty="0">
              <a:latin typeface="Calibri"/>
              <a:ea typeface="Calibri"/>
              <a:cs typeface="Calibri"/>
              <a:sym typeface="Calibri"/>
            </a:endParaRPr>
          </a:p>
          <a:p>
            <a:pPr marL="0" indent="0">
              <a:spcBef>
                <a:spcPts val="0"/>
              </a:spcBef>
              <a:buNone/>
            </a:pPr>
            <a:r>
              <a:rPr lang="en-CA" sz="1800" dirty="0" err="1" smtClean="0">
                <a:latin typeface="Calibri"/>
                <a:ea typeface="Calibri"/>
                <a:cs typeface="Calibri"/>
                <a:sym typeface="Calibri"/>
              </a:rPr>
              <a:t>Kitamoto</a:t>
            </a:r>
            <a:r>
              <a:rPr lang="en-CA" sz="1800" dirty="0" smtClean="0">
                <a:latin typeface="Calibri"/>
                <a:ea typeface="Calibri"/>
                <a:cs typeface="Calibri"/>
                <a:sym typeface="Calibri"/>
              </a:rPr>
              <a:t>, </a:t>
            </a:r>
            <a:r>
              <a:rPr lang="en-CA" sz="1800" dirty="0" err="1" smtClean="0">
                <a:latin typeface="Calibri"/>
                <a:ea typeface="Calibri"/>
                <a:cs typeface="Calibri"/>
                <a:sym typeface="Calibri"/>
              </a:rPr>
              <a:t>Asanobu</a:t>
            </a:r>
            <a:r>
              <a:rPr lang="en-CA" sz="1800" dirty="0" smtClean="0">
                <a:latin typeface="Calibri"/>
                <a:ea typeface="Calibri"/>
                <a:cs typeface="Calibri"/>
                <a:sym typeface="Calibri"/>
              </a:rPr>
              <a:t>. (2014).  </a:t>
            </a:r>
            <a:r>
              <a:rPr lang="en-CA" sz="1800" dirty="0">
                <a:latin typeface="Calibri"/>
                <a:ea typeface="Calibri"/>
                <a:cs typeface="Calibri"/>
                <a:sym typeface="Calibri"/>
              </a:rPr>
              <a:t>"Memory Hunting: A Mobile App for Collecting the Location Metadata of Old Photographs", Fourth Annual Conference of the Japanese Association for Digital Humanities (JADH2014), pp. </a:t>
            </a:r>
            <a:r>
              <a:rPr lang="en-CA" sz="1800" dirty="0" smtClean="0">
                <a:latin typeface="Calibri"/>
                <a:ea typeface="Calibri"/>
                <a:cs typeface="Calibri"/>
                <a:sym typeface="Calibri"/>
              </a:rPr>
              <a:t>42-43</a:t>
            </a:r>
            <a:r>
              <a:rPr lang="en-CA" sz="1800" dirty="0">
                <a:latin typeface="Calibri"/>
                <a:ea typeface="Calibri"/>
                <a:cs typeface="Calibri"/>
                <a:sym typeface="Calibri"/>
              </a:rPr>
              <a:t>.</a:t>
            </a:r>
            <a:endParaRPr lang="en-US" sz="1800" dirty="0">
              <a:latin typeface="Calibri"/>
              <a:ea typeface="Calibri"/>
              <a:cs typeface="Calibri"/>
              <a:sym typeface="Calibri"/>
            </a:endParaRPr>
          </a:p>
          <a:p>
            <a:pPr marL="0" lvl="0" indent="0" rtl="0">
              <a:spcBef>
                <a:spcPts val="0"/>
              </a:spcBef>
              <a:buNone/>
            </a:pPr>
            <a:endParaRPr lang="en-US" sz="1800" dirty="0">
              <a:latin typeface="Calibri"/>
              <a:ea typeface="Calibri"/>
              <a:cs typeface="Calibri"/>
              <a:sym typeface="Calibri"/>
            </a:endParaRPr>
          </a:p>
          <a:p>
            <a:pPr marL="0" lvl="0" indent="0" rtl="0">
              <a:spcBef>
                <a:spcPts val="0"/>
              </a:spcBef>
              <a:buNone/>
            </a:pPr>
            <a:endParaRPr sz="1600" dirty="0">
              <a:solidFill>
                <a:srgbClr val="222222"/>
              </a:solidFill>
              <a:highlight>
                <a:srgbClr val="FFFFFF"/>
              </a:highlight>
              <a:latin typeface="Cambria"/>
              <a:ea typeface="Cambria"/>
              <a:cs typeface="Cambria"/>
              <a:sym typeface="Cambria"/>
            </a:endParaRPr>
          </a:p>
        </p:txBody>
      </p:sp>
      <p:sp>
        <p:nvSpPr>
          <p:cNvPr id="310" name="Shape 310"/>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19483" y="1152841"/>
            <a:ext cx="7772400" cy="75988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900" b="0" i="0" u="none" strike="noStrike" cap="none">
                <a:solidFill>
                  <a:srgbClr val="000000"/>
                </a:solidFill>
                <a:latin typeface="Arial"/>
                <a:ea typeface="Arial"/>
                <a:cs typeface="Arial"/>
                <a:sym typeface="Arial"/>
              </a:rPr>
              <a:t>Questions?</a:t>
            </a:r>
          </a:p>
        </p:txBody>
      </p:sp>
      <p:sp>
        <p:nvSpPr>
          <p:cNvPr id="316" name="Shape 316"/>
          <p:cNvSpPr txBox="1">
            <a:spLocks noGrp="1"/>
          </p:cNvSpPr>
          <p:nvPr>
            <p:ph type="body" idx="1"/>
          </p:nvPr>
        </p:nvSpPr>
        <p:spPr>
          <a:xfrm>
            <a:off x="685800" y="2206833"/>
            <a:ext cx="7772400" cy="1548649"/>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2800" b="0" i="0" u="sng" strike="noStrike" cap="none">
                <a:solidFill>
                  <a:schemeClr val="hlink"/>
                </a:solidFill>
                <a:latin typeface="Arial"/>
                <a:ea typeface="Arial"/>
                <a:cs typeface="Arial"/>
                <a:sym typeface="Arial"/>
                <a:hlinkClick r:id="rId3"/>
              </a:rPr>
              <a:t>allan.cho@ubc.ca</a:t>
            </a:r>
            <a:r>
              <a:rPr lang="en-US" sz="2800" b="0" i="0" u="none" strike="noStrike" cap="none">
                <a:solidFill>
                  <a:srgbClr val="000000"/>
                </a:solidFill>
                <a:latin typeface="Arial"/>
                <a:ea typeface="Arial"/>
                <a:cs typeface="Arial"/>
                <a:sym typeface="Arial"/>
              </a:rPr>
              <a:t> </a:t>
            </a:r>
          </a:p>
          <a:p>
            <a:pPr marL="342900" marR="0" lvl="0" indent="-139700" algn="l" rtl="0">
              <a:lnSpc>
                <a:spcPct val="100000"/>
              </a:lnSpc>
              <a:spcBef>
                <a:spcPts val="640"/>
              </a:spcBef>
              <a:spcAft>
                <a:spcPts val="0"/>
              </a:spcAft>
              <a:buClr>
                <a:schemeClr val="dk1"/>
              </a:buClr>
              <a:buSzPct val="100000"/>
              <a:buFont typeface="Noto Sans Symbols"/>
              <a:buChar char="❑"/>
            </a:pPr>
            <a:r>
              <a:rPr lang="en-US" sz="2800" b="0" i="0" u="none" strike="noStrike" cap="none">
                <a:solidFill>
                  <a:srgbClr val="000000"/>
                </a:solidFill>
                <a:latin typeface="Arial"/>
                <a:ea typeface="Arial"/>
                <a:cs typeface="Arial"/>
                <a:sym typeface="Arial"/>
              </a:rPr>
              <a:t>Twitter @allancho</a:t>
            </a:r>
          </a:p>
          <a:p>
            <a:pPr marL="342900" marR="0" lvl="0" indent="-139700" algn="l" rtl="0">
              <a:lnSpc>
                <a:spcPct val="100000"/>
              </a:lnSpc>
              <a:spcBef>
                <a:spcPts val="640"/>
              </a:spcBef>
              <a:spcAft>
                <a:spcPts val="0"/>
              </a:spcAft>
              <a:buClr>
                <a:schemeClr val="dk1"/>
              </a:buClr>
              <a:buSzPct val="100000"/>
              <a:buFont typeface="Noto Sans Symbols"/>
              <a:buNone/>
            </a:pPr>
            <a:endParaRPr sz="28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ct val="100000"/>
              <a:buFont typeface="Noto Sans Symbols"/>
              <a:buNone/>
            </a:pP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ct val="100000"/>
              <a:buFont typeface="Noto Sans Symbols"/>
              <a:buNone/>
            </a:pPr>
            <a:endParaRPr sz="1400" b="0" i="0" u="none" strike="noStrike" cap="none">
              <a:solidFill>
                <a:srgbClr val="000000"/>
              </a:solidFill>
              <a:latin typeface="Arial"/>
              <a:ea typeface="Arial"/>
              <a:cs typeface="Arial"/>
              <a:sym typeface="Arial"/>
            </a:endParaRPr>
          </a:p>
        </p:txBody>
      </p:sp>
      <p:sp>
        <p:nvSpPr>
          <p:cNvPr id="317" name="Shape 317"/>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196800" y="1933700"/>
            <a:ext cx="6541500" cy="2570700"/>
          </a:xfrm>
          <a:prstGeom prst="rect">
            <a:avLst/>
          </a:prstGeom>
          <a:noFill/>
          <a:ln>
            <a:noFill/>
          </a:ln>
        </p:spPr>
        <p:txBody>
          <a:bodyPr lIns="91425" tIns="91425" rIns="91425" bIns="91425" anchor="t" anchorCtr="0">
            <a:noAutofit/>
          </a:bodyPr>
          <a:lstStyle/>
          <a:p>
            <a:pPr lvl="0" rtl="0">
              <a:spcBef>
                <a:spcPts val="0"/>
              </a:spcBef>
              <a:buClr>
                <a:srgbClr val="17375E"/>
              </a:buClr>
              <a:buSzPct val="25000"/>
              <a:buFont typeface="Calibri"/>
              <a:buNone/>
            </a:pPr>
            <a:r>
              <a:rPr lang="en-US" sz="3500" b="1">
                <a:solidFill>
                  <a:srgbClr val="17375E"/>
                </a:solidFill>
                <a:latin typeface="Calibri"/>
                <a:ea typeface="Calibri"/>
                <a:cs typeface="Calibri"/>
                <a:sym typeface="Calibri"/>
              </a:rPr>
              <a:t>Martial Arts Living Archive at City University of Hong Kong (CityU)</a:t>
            </a:r>
          </a:p>
        </p:txBody>
      </p:sp>
      <p:sp>
        <p:nvSpPr>
          <p:cNvPr id="154" name="Shape 154"/>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38175" y="403175"/>
            <a:ext cx="8120100" cy="604500"/>
          </a:xfrm>
          <a:prstGeom prst="rect">
            <a:avLst/>
          </a:prstGeom>
        </p:spPr>
        <p:txBody>
          <a:bodyPr lIns="91425" tIns="91425" rIns="91425" bIns="91425" anchor="t" anchorCtr="0">
            <a:noAutofit/>
          </a:bodyPr>
          <a:lstStyle/>
          <a:p>
            <a:pPr lvl="0">
              <a:spcBef>
                <a:spcPts val="0"/>
              </a:spcBef>
              <a:buNone/>
            </a:pPr>
            <a:r>
              <a:rPr lang="en-US" sz="3200" b="1">
                <a:solidFill>
                  <a:srgbClr val="073763"/>
                </a:solidFill>
                <a:latin typeface="Calibri"/>
                <a:ea typeface="Calibri"/>
                <a:cs typeface="Calibri"/>
                <a:sym typeface="Calibri"/>
              </a:rPr>
              <a:t>City University of Hong Kong</a:t>
            </a:r>
            <a:r>
              <a:rPr lang="en-US" sz="1800" b="1"/>
              <a:t> </a:t>
            </a:r>
          </a:p>
        </p:txBody>
      </p:sp>
      <p:sp>
        <p:nvSpPr>
          <p:cNvPr id="220" name="Shape 220"/>
          <p:cNvSpPr txBox="1">
            <a:spLocks noGrp="1"/>
          </p:cNvSpPr>
          <p:nvPr>
            <p:ph type="body" idx="1"/>
          </p:nvPr>
        </p:nvSpPr>
        <p:spPr>
          <a:xfrm>
            <a:off x="228550" y="1254575"/>
            <a:ext cx="4694100" cy="4218900"/>
          </a:xfrm>
          <a:prstGeom prst="rect">
            <a:avLst/>
          </a:prstGeom>
        </p:spPr>
        <p:txBody>
          <a:bodyPr lIns="91425" tIns="91425" rIns="91425" bIns="91425" anchor="t" anchorCtr="0">
            <a:noAutofit/>
          </a:bodyPr>
          <a:lstStyle/>
          <a:p>
            <a:pPr marL="0" lvl="0" indent="0" rtl="0">
              <a:spcBef>
                <a:spcPts val="0"/>
              </a:spcBef>
              <a:buNone/>
            </a:pPr>
            <a:r>
              <a:rPr lang="en-US" sz="2000">
                <a:latin typeface="Calibri"/>
                <a:ea typeface="Calibri"/>
                <a:cs typeface="Calibri"/>
                <a:sym typeface="Calibri"/>
              </a:rPr>
              <a:t>Jeffrey Shaw, Chair Professor of Media Art and Dean of the School of Creative Media</a:t>
            </a:r>
          </a:p>
          <a:p>
            <a:pPr marL="0" lvl="0" indent="0" rtl="0">
              <a:spcBef>
                <a:spcPts val="0"/>
              </a:spcBef>
              <a:buNone/>
            </a:pPr>
            <a:endParaRPr sz="2000">
              <a:latin typeface="Calibri"/>
              <a:ea typeface="Calibri"/>
              <a:cs typeface="Calibri"/>
              <a:sym typeface="Calibri"/>
            </a:endParaRPr>
          </a:p>
          <a:p>
            <a:pPr marL="0" lvl="0" indent="0" rtl="0">
              <a:spcBef>
                <a:spcPts val="0"/>
              </a:spcBef>
              <a:buNone/>
            </a:pPr>
            <a:r>
              <a:rPr lang="en-US" sz="2000">
                <a:latin typeface="Calibri"/>
                <a:ea typeface="Calibri"/>
                <a:cs typeface="Calibri"/>
                <a:sym typeface="Calibri"/>
              </a:rPr>
              <a:t>Leading figure in new media art since the 1960's in Europe</a:t>
            </a:r>
          </a:p>
          <a:p>
            <a:pPr marL="0" lvl="0" indent="0" rtl="0">
              <a:spcBef>
                <a:spcPts val="0"/>
              </a:spcBef>
              <a:buNone/>
            </a:pPr>
            <a:endParaRPr sz="2000">
              <a:latin typeface="Calibri"/>
              <a:ea typeface="Calibri"/>
              <a:cs typeface="Calibri"/>
              <a:sym typeface="Calibri"/>
            </a:endParaRPr>
          </a:p>
          <a:p>
            <a:pPr marL="0" lvl="0" indent="0" rtl="0">
              <a:spcBef>
                <a:spcPts val="0"/>
              </a:spcBef>
              <a:buNone/>
            </a:pPr>
            <a:r>
              <a:rPr lang="en-US" sz="2000">
                <a:latin typeface="Calibri"/>
                <a:ea typeface="Calibri"/>
                <a:cs typeface="Calibri"/>
                <a:sym typeface="Calibri"/>
              </a:rPr>
              <a:t>Documenting, representing, and re-interpreting intangible cultural heritage </a:t>
            </a:r>
          </a:p>
          <a:p>
            <a:pPr marL="0" lvl="0" indent="0" rtl="0">
              <a:spcBef>
                <a:spcPts val="0"/>
              </a:spcBef>
              <a:buNone/>
            </a:pPr>
            <a:r>
              <a:rPr lang="en-US" sz="2000">
                <a:latin typeface="Calibri"/>
                <a:ea typeface="Calibri"/>
                <a:cs typeface="Calibri"/>
                <a:sym typeface="Calibri"/>
              </a:rPr>
              <a:t>--&gt; utilizing the technical resources at CityU.</a:t>
            </a:r>
          </a:p>
        </p:txBody>
      </p:sp>
      <p:sp>
        <p:nvSpPr>
          <p:cNvPr id="221" name="Shape 221"/>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5</a:t>
            </a:fld>
            <a:endParaRPr lang="en-US"/>
          </a:p>
        </p:txBody>
      </p:sp>
      <p:pic>
        <p:nvPicPr>
          <p:cNvPr id="222" name="Shape 222" descr="1.jpg"/>
          <p:cNvPicPr preferRelativeResize="0"/>
          <p:nvPr/>
        </p:nvPicPr>
        <p:blipFill>
          <a:blip r:embed="rId3">
            <a:alphaModFix/>
          </a:blip>
          <a:stretch>
            <a:fillRect/>
          </a:stretch>
        </p:blipFill>
        <p:spPr>
          <a:xfrm>
            <a:off x="6833137" y="1007662"/>
            <a:ext cx="1990725" cy="2105025"/>
          </a:xfrm>
          <a:prstGeom prst="rect">
            <a:avLst/>
          </a:prstGeom>
          <a:noFill/>
          <a:ln>
            <a:noFill/>
          </a:ln>
        </p:spPr>
      </p:pic>
      <p:pic>
        <p:nvPicPr>
          <p:cNvPr id="223" name="Shape 223" descr="2.jpg"/>
          <p:cNvPicPr preferRelativeResize="0"/>
          <p:nvPr/>
        </p:nvPicPr>
        <p:blipFill>
          <a:blip r:embed="rId4">
            <a:alphaModFix/>
          </a:blip>
          <a:stretch>
            <a:fillRect/>
          </a:stretch>
        </p:blipFill>
        <p:spPr>
          <a:xfrm>
            <a:off x="5831812" y="3313112"/>
            <a:ext cx="2219325" cy="1666875"/>
          </a:xfrm>
          <a:prstGeom prst="rect">
            <a:avLst/>
          </a:prstGeom>
          <a:noFill/>
          <a:ln>
            <a:noFill/>
          </a:ln>
        </p:spPr>
      </p:pic>
      <p:pic>
        <p:nvPicPr>
          <p:cNvPr id="224" name="Shape 224" descr="3.JPG"/>
          <p:cNvPicPr preferRelativeResize="0"/>
          <p:nvPr/>
        </p:nvPicPr>
        <p:blipFill>
          <a:blip r:embed="rId5">
            <a:alphaModFix/>
          </a:blip>
          <a:stretch>
            <a:fillRect/>
          </a:stretch>
        </p:blipFill>
        <p:spPr>
          <a:xfrm>
            <a:off x="4922687" y="1303137"/>
            <a:ext cx="2085975" cy="1714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30350" y="573975"/>
            <a:ext cx="7880099" cy="559199"/>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500" b="1">
                <a:solidFill>
                  <a:srgbClr val="17375E"/>
                </a:solidFill>
                <a:latin typeface="Calibri"/>
                <a:ea typeface="Calibri"/>
                <a:cs typeface="Calibri"/>
                <a:sym typeface="Calibri"/>
              </a:rPr>
              <a:t>Martial Arts Living Archive at CityU HK</a:t>
            </a:r>
          </a:p>
        </p:txBody>
      </p:sp>
      <p:sp>
        <p:nvSpPr>
          <p:cNvPr id="161" name="Shape 161"/>
          <p:cNvSpPr txBox="1"/>
          <p:nvPr/>
        </p:nvSpPr>
        <p:spPr>
          <a:xfrm>
            <a:off x="230350" y="1282850"/>
            <a:ext cx="4553100" cy="26730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1500">
              <a:solidFill>
                <a:srgbClr val="373737"/>
              </a:solidFill>
              <a:highlight>
                <a:srgbClr val="FFFFFF"/>
              </a:highlight>
            </a:endParaRPr>
          </a:p>
          <a:p>
            <a:pPr marR="0" lvl="0" algn="l" rtl="0">
              <a:lnSpc>
                <a:spcPct val="100000"/>
              </a:lnSpc>
              <a:spcBef>
                <a:spcPts val="0"/>
              </a:spcBef>
              <a:spcAft>
                <a:spcPts val="0"/>
              </a:spcAft>
              <a:buNone/>
            </a:pPr>
            <a:endParaRPr sz="1500">
              <a:solidFill>
                <a:srgbClr val="373737"/>
              </a:solidFill>
              <a:highlight>
                <a:srgbClr val="FFFFFF"/>
              </a:highlight>
            </a:endParaRPr>
          </a:p>
          <a:p>
            <a:pPr marR="0" lvl="0" algn="l" rtl="0">
              <a:lnSpc>
                <a:spcPct val="100000"/>
              </a:lnSpc>
              <a:spcBef>
                <a:spcPts val="0"/>
              </a:spcBef>
              <a:spcAft>
                <a:spcPts val="0"/>
              </a:spcAft>
              <a:buNone/>
            </a:pPr>
            <a:r>
              <a:rPr lang="en-US" sz="2000">
                <a:solidFill>
                  <a:srgbClr val="333333"/>
                </a:solidFill>
                <a:highlight>
                  <a:srgbClr val="FFFFFF"/>
                </a:highlight>
              </a:rPr>
              <a:t>It’s the first ever comprehensive and precise documentation of Hong Kong’s Kung Fu traditions.</a:t>
            </a:r>
          </a:p>
          <a:p>
            <a:pPr marR="0" lvl="0" algn="l" rtl="0">
              <a:lnSpc>
                <a:spcPct val="100000"/>
              </a:lnSpc>
              <a:spcBef>
                <a:spcPts val="0"/>
              </a:spcBef>
              <a:spcAft>
                <a:spcPts val="0"/>
              </a:spcAft>
              <a:buNone/>
            </a:pPr>
            <a:endParaRPr sz="2000">
              <a:solidFill>
                <a:srgbClr val="373737"/>
              </a:solidFill>
              <a:highlight>
                <a:srgbClr val="FFFFFF"/>
              </a:highlight>
            </a:endParaRPr>
          </a:p>
          <a:p>
            <a:pPr marR="0" lvl="0" algn="l" rtl="0">
              <a:lnSpc>
                <a:spcPct val="100000"/>
              </a:lnSpc>
              <a:spcBef>
                <a:spcPts val="0"/>
              </a:spcBef>
              <a:spcAft>
                <a:spcPts val="0"/>
              </a:spcAft>
              <a:buNone/>
            </a:pPr>
            <a:r>
              <a:rPr lang="en-US" sz="2000">
                <a:solidFill>
                  <a:srgbClr val="333333"/>
                </a:solidFill>
                <a:highlight>
                  <a:srgbClr val="FFFFFF"/>
                </a:highlight>
              </a:rPr>
              <a:t>"</a:t>
            </a:r>
            <a:r>
              <a:rPr lang="en-US" sz="2000" i="1">
                <a:solidFill>
                  <a:srgbClr val="333333"/>
                </a:solidFill>
                <a:highlight>
                  <a:srgbClr val="FFFFFF"/>
                </a:highlight>
              </a:rPr>
              <a:t>For the majority of styles, important masters are still around, [but] they are ageing. A lot of them are in their 60s, 70s and 80s. A few passed away in the past year. There's an urgency to do it now</a:t>
            </a:r>
            <a:r>
              <a:rPr lang="en-US" sz="2000">
                <a:solidFill>
                  <a:srgbClr val="333333"/>
                </a:solidFill>
                <a:highlight>
                  <a:srgbClr val="FFFFFF"/>
                </a:highlight>
              </a:rPr>
              <a:t>." (Hing Chao)</a:t>
            </a:r>
          </a:p>
          <a:p>
            <a:pPr marR="0" lvl="0" algn="l" rtl="0">
              <a:lnSpc>
                <a:spcPct val="100000"/>
              </a:lnSpc>
              <a:spcBef>
                <a:spcPts val="0"/>
              </a:spcBef>
              <a:spcAft>
                <a:spcPts val="0"/>
              </a:spcAft>
              <a:buNone/>
            </a:pPr>
            <a:endParaRPr sz="1800">
              <a:solidFill>
                <a:srgbClr val="373737"/>
              </a:solidFill>
              <a:highlight>
                <a:srgbClr val="FFFFFF"/>
              </a:highlight>
            </a:endParaRPr>
          </a:p>
          <a:p>
            <a:pPr marR="0" lvl="0" algn="l" rtl="0">
              <a:lnSpc>
                <a:spcPct val="100000"/>
              </a:lnSpc>
              <a:spcBef>
                <a:spcPts val="0"/>
              </a:spcBef>
              <a:spcAft>
                <a:spcPts val="0"/>
              </a:spcAft>
              <a:buNone/>
            </a:pPr>
            <a:endParaRPr sz="1800">
              <a:solidFill>
                <a:srgbClr val="373737"/>
              </a:solidFill>
              <a:highlight>
                <a:srgbClr val="FFFFFF"/>
              </a:highlight>
            </a:endParaRPr>
          </a:p>
          <a:p>
            <a:pPr marR="0" lvl="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pic>
        <p:nvPicPr>
          <p:cNvPr id="162" name="Shape 162" descr="10547621_1519051844974805_970611849199259942_n.png"/>
          <p:cNvPicPr preferRelativeResize="0"/>
          <p:nvPr/>
        </p:nvPicPr>
        <p:blipFill>
          <a:blip r:embed="rId3">
            <a:alphaModFix/>
          </a:blip>
          <a:stretch>
            <a:fillRect/>
          </a:stretch>
        </p:blipFill>
        <p:spPr>
          <a:xfrm>
            <a:off x="5146749" y="1724387"/>
            <a:ext cx="3744524" cy="2879975"/>
          </a:xfrm>
          <a:prstGeom prst="rect">
            <a:avLst/>
          </a:prstGeom>
          <a:noFill/>
          <a:ln>
            <a:noFill/>
          </a:ln>
        </p:spPr>
      </p:pic>
      <p:sp>
        <p:nvSpPr>
          <p:cNvPr id="163" name="Shape 163"/>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33875" y="335000"/>
            <a:ext cx="8259300" cy="6507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a:solidFill>
                  <a:srgbClr val="17375E"/>
                </a:solidFill>
                <a:latin typeface="Calibri"/>
                <a:ea typeface="Calibri"/>
                <a:cs typeface="Calibri"/>
                <a:sym typeface="Calibri"/>
              </a:rPr>
              <a:t>Traditional Documentation of Form</a:t>
            </a:r>
          </a:p>
        </p:txBody>
      </p:sp>
      <p:sp>
        <p:nvSpPr>
          <p:cNvPr id="170" name="Shape 170"/>
          <p:cNvSpPr txBox="1"/>
          <p:nvPr/>
        </p:nvSpPr>
        <p:spPr>
          <a:xfrm>
            <a:off x="463575" y="2091175"/>
            <a:ext cx="7905600" cy="2151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sp>
        <p:nvSpPr>
          <p:cNvPr id="171" name="Shape 171"/>
          <p:cNvSpPr txBox="1"/>
          <p:nvPr/>
        </p:nvSpPr>
        <p:spPr>
          <a:xfrm>
            <a:off x="147175" y="1167525"/>
            <a:ext cx="5188500" cy="3710700"/>
          </a:xfrm>
          <a:prstGeom prst="rect">
            <a:avLst/>
          </a:prstGeom>
          <a:noFill/>
          <a:ln>
            <a:noFill/>
          </a:ln>
        </p:spPr>
        <p:txBody>
          <a:bodyPr lIns="91425" tIns="91425" rIns="91425" bIns="91425" anchor="ctr" anchorCtr="0">
            <a:noAutofit/>
          </a:bodyPr>
          <a:lstStyle/>
          <a:p>
            <a:pPr lvl="0" rtl="0">
              <a:spcBef>
                <a:spcPts val="0"/>
              </a:spcBef>
              <a:buNone/>
            </a:pPr>
            <a:endParaRPr sz="1800">
              <a:solidFill>
                <a:srgbClr val="222222"/>
              </a:solidFill>
              <a:highlight>
                <a:srgbClr val="FFFFFF"/>
              </a:highlight>
              <a:latin typeface="Calibri"/>
              <a:ea typeface="Calibri"/>
              <a:cs typeface="Calibri"/>
              <a:sym typeface="Calibri"/>
            </a:endParaRPr>
          </a:p>
          <a:p>
            <a:pPr lvl="0" rtl="0">
              <a:spcBef>
                <a:spcPts val="0"/>
              </a:spcBef>
              <a:buNone/>
            </a:pPr>
            <a:endParaRPr sz="1600">
              <a:highlight>
                <a:srgbClr val="FFFFFF"/>
              </a:highlight>
            </a:endParaRPr>
          </a:p>
        </p:txBody>
      </p:sp>
      <p:sp>
        <p:nvSpPr>
          <p:cNvPr id="172" name="Shape 172"/>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a:spcBef>
                <a:spcPts val="0"/>
              </a:spcBef>
              <a:buClr>
                <a:schemeClr val="dk1"/>
              </a:buClr>
              <a:buSzPct val="25000"/>
              <a:buFont typeface="Arial"/>
              <a:buNone/>
            </a:pPr>
            <a:fld id="{00000000-1234-1234-1234-123412341234}" type="slidenum">
              <a:rPr lang="en-US"/>
              <a:t>7</a:t>
            </a:fld>
            <a:endParaRPr lang="en-US"/>
          </a:p>
        </p:txBody>
      </p:sp>
      <p:pic>
        <p:nvPicPr>
          <p:cNvPr id="173" name="Shape 173" descr="1.jpg"/>
          <p:cNvPicPr preferRelativeResize="0"/>
          <p:nvPr/>
        </p:nvPicPr>
        <p:blipFill>
          <a:blip r:embed="rId3">
            <a:alphaModFix/>
          </a:blip>
          <a:stretch>
            <a:fillRect/>
          </a:stretch>
        </p:blipFill>
        <p:spPr>
          <a:xfrm>
            <a:off x="1513274" y="1125412"/>
            <a:ext cx="6279175" cy="40831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33875" y="335000"/>
            <a:ext cx="8259300" cy="6507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dirty="0" smtClean="0">
                <a:solidFill>
                  <a:srgbClr val="17375E"/>
                </a:solidFill>
                <a:latin typeface="Calibri"/>
                <a:ea typeface="Calibri"/>
                <a:cs typeface="Calibri"/>
                <a:sym typeface="Calibri"/>
              </a:rPr>
              <a:t>Capturing Knowledge</a:t>
            </a:r>
            <a:endParaRPr lang="en-US" sz="3200" b="1" dirty="0">
              <a:solidFill>
                <a:srgbClr val="17375E"/>
              </a:solidFill>
              <a:latin typeface="Calibri"/>
              <a:ea typeface="Calibri"/>
              <a:cs typeface="Calibri"/>
              <a:sym typeface="Calibri"/>
            </a:endParaRPr>
          </a:p>
        </p:txBody>
      </p:sp>
      <p:sp>
        <p:nvSpPr>
          <p:cNvPr id="180" name="Shape 180"/>
          <p:cNvSpPr txBox="1"/>
          <p:nvPr/>
        </p:nvSpPr>
        <p:spPr>
          <a:xfrm>
            <a:off x="463575" y="2091175"/>
            <a:ext cx="7905600" cy="21516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sp>
        <p:nvSpPr>
          <p:cNvPr id="181" name="Shape 181"/>
          <p:cNvSpPr txBox="1"/>
          <p:nvPr/>
        </p:nvSpPr>
        <p:spPr>
          <a:xfrm>
            <a:off x="228600" y="1088571"/>
            <a:ext cx="5188500" cy="3405900"/>
          </a:xfrm>
          <a:prstGeom prst="rect">
            <a:avLst/>
          </a:prstGeom>
          <a:noFill/>
          <a:ln>
            <a:noFill/>
          </a:ln>
        </p:spPr>
        <p:txBody>
          <a:bodyPr lIns="91425" tIns="91425" rIns="91425" bIns="91425" anchor="ctr" anchorCtr="0">
            <a:noAutofit/>
          </a:bodyPr>
          <a:lstStyle/>
          <a:p>
            <a:pPr lvl="0" rtl="0">
              <a:spcBef>
                <a:spcPts val="0"/>
              </a:spcBef>
              <a:buNone/>
            </a:pPr>
            <a:r>
              <a:rPr lang="en-US" sz="1800" dirty="0" smtClean="0">
                <a:latin typeface="Calibri"/>
                <a:ea typeface="Calibri"/>
                <a:cs typeface="Calibri"/>
                <a:sym typeface="Calibri"/>
              </a:rPr>
              <a:t>Data Capture Types through Motion Capture Technology</a:t>
            </a:r>
          </a:p>
          <a:p>
            <a:pPr lvl="0" rtl="0">
              <a:spcBef>
                <a:spcPts val="0"/>
              </a:spcBef>
              <a:buNone/>
            </a:pPr>
            <a:endParaRPr sz="1800" dirty="0">
              <a:latin typeface="Calibri"/>
              <a:ea typeface="Calibri"/>
              <a:cs typeface="Calibri"/>
              <a:sym typeface="Calibri"/>
            </a:endParaRPr>
          </a:p>
          <a:p>
            <a:pPr marL="457200" lvl="0" indent="-342900" rtl="0">
              <a:spcBef>
                <a:spcPts val="0"/>
              </a:spcBef>
              <a:buSzPct val="100000"/>
              <a:buFont typeface="Calibri"/>
              <a:buAutoNum type="arabicPeriod"/>
            </a:pPr>
            <a:r>
              <a:rPr lang="en-US" sz="1800" dirty="0">
                <a:latin typeface="Calibri"/>
                <a:ea typeface="Calibri"/>
                <a:cs typeface="Calibri"/>
                <a:sym typeface="Calibri"/>
              </a:rPr>
              <a:t>3D motion data </a:t>
            </a:r>
          </a:p>
          <a:p>
            <a:pPr marL="457200" lvl="0" indent="-342900" rtl="0">
              <a:spcBef>
                <a:spcPts val="0"/>
              </a:spcBef>
              <a:buSzPct val="100000"/>
              <a:buFont typeface="Calibri"/>
              <a:buAutoNum type="arabicPeriod"/>
            </a:pPr>
            <a:r>
              <a:rPr lang="en-US" sz="1800" dirty="0">
                <a:latin typeface="Calibri"/>
                <a:ea typeface="Calibri"/>
                <a:cs typeface="Calibri"/>
                <a:sym typeface="Calibri"/>
              </a:rPr>
              <a:t>Stereoscopic video (panoptic from six points of view) </a:t>
            </a:r>
          </a:p>
          <a:p>
            <a:pPr marL="457200" lvl="0" indent="-342900" rtl="0">
              <a:spcBef>
                <a:spcPts val="0"/>
              </a:spcBef>
              <a:buSzPct val="100000"/>
              <a:buFont typeface="Calibri"/>
              <a:buAutoNum type="arabicPeriod"/>
            </a:pPr>
            <a:r>
              <a:rPr lang="en-US" sz="1800" dirty="0">
                <a:latin typeface="Calibri"/>
                <a:ea typeface="Calibri"/>
                <a:cs typeface="Calibri"/>
                <a:sym typeface="Calibri"/>
              </a:rPr>
              <a:t>Panoramic video </a:t>
            </a:r>
          </a:p>
          <a:p>
            <a:pPr marL="457200" lvl="0" indent="-342900" rtl="0">
              <a:spcBef>
                <a:spcPts val="0"/>
              </a:spcBef>
              <a:buSzPct val="100000"/>
              <a:buFont typeface="Calibri"/>
              <a:buAutoNum type="arabicPeriod"/>
            </a:pPr>
            <a:r>
              <a:rPr lang="en-US" sz="1800" dirty="0">
                <a:latin typeface="Calibri"/>
                <a:ea typeface="Calibri"/>
                <a:cs typeface="Calibri"/>
                <a:sym typeface="Calibri"/>
              </a:rPr>
              <a:t>Stills photography</a:t>
            </a:r>
          </a:p>
          <a:p>
            <a:pPr marL="457200" lvl="0" indent="-342900" rtl="0">
              <a:spcBef>
                <a:spcPts val="0"/>
              </a:spcBef>
              <a:buSzPct val="100000"/>
              <a:buFont typeface="Calibri"/>
              <a:buAutoNum type="arabicPeriod"/>
            </a:pPr>
            <a:r>
              <a:rPr lang="en-US" sz="1800" dirty="0">
                <a:latin typeface="Calibri"/>
                <a:ea typeface="Calibri"/>
                <a:cs typeface="Calibri"/>
                <a:sym typeface="Calibri"/>
              </a:rPr>
              <a:t>HD high-speed video sequences</a:t>
            </a:r>
          </a:p>
          <a:p>
            <a:pPr marL="457200" lvl="0" indent="-342900" rtl="0">
              <a:spcBef>
                <a:spcPts val="0"/>
              </a:spcBef>
              <a:buSzPct val="100000"/>
              <a:buFont typeface="Calibri"/>
              <a:buAutoNum type="arabicPeriod"/>
            </a:pPr>
            <a:r>
              <a:rPr lang="en-US" sz="1800" dirty="0">
                <a:latin typeface="Calibri"/>
                <a:ea typeface="Calibri"/>
                <a:cs typeface="Calibri"/>
                <a:sym typeface="Calibri"/>
              </a:rPr>
              <a:t>Spatial audio</a:t>
            </a:r>
          </a:p>
          <a:p>
            <a:pPr lvl="0" rtl="0">
              <a:spcBef>
                <a:spcPts val="0"/>
              </a:spcBef>
              <a:buNone/>
            </a:pPr>
            <a:endParaRPr sz="1600" dirty="0">
              <a:highlight>
                <a:srgbClr val="FFFFFF"/>
              </a:highlight>
            </a:endParaRPr>
          </a:p>
        </p:txBody>
      </p:sp>
      <p:pic>
        <p:nvPicPr>
          <p:cNvPr id="182" name="Shape 182" descr="150430-3_scm.jpg"/>
          <p:cNvPicPr preferRelativeResize="0"/>
          <p:nvPr/>
        </p:nvPicPr>
        <p:blipFill>
          <a:blip r:embed="rId3">
            <a:alphaModFix/>
          </a:blip>
          <a:stretch>
            <a:fillRect/>
          </a:stretch>
        </p:blipFill>
        <p:spPr>
          <a:xfrm>
            <a:off x="5867400" y="1143000"/>
            <a:ext cx="2558125" cy="3888350"/>
          </a:xfrm>
          <a:prstGeom prst="rect">
            <a:avLst/>
          </a:prstGeom>
          <a:noFill/>
          <a:ln>
            <a:noFill/>
          </a:ln>
        </p:spPr>
      </p:pic>
      <p:sp>
        <p:nvSpPr>
          <p:cNvPr id="183" name="Shape 183"/>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33875" y="335000"/>
            <a:ext cx="8259300" cy="650700"/>
          </a:xfrm>
          <a:prstGeom prst="rect">
            <a:avLst/>
          </a:prstGeom>
          <a:noFill/>
          <a:ln>
            <a:noFill/>
          </a:ln>
        </p:spPr>
        <p:txBody>
          <a:bodyPr lIns="82275" tIns="41125" rIns="82275" bIns="41125" anchor="t" anchorCtr="0">
            <a:noAutofit/>
          </a:bodyPr>
          <a:lstStyle/>
          <a:p>
            <a:pPr marL="0" marR="0" lvl="0" indent="0" algn="l" rtl="0">
              <a:lnSpc>
                <a:spcPct val="100000"/>
              </a:lnSpc>
              <a:spcBef>
                <a:spcPts val="0"/>
              </a:spcBef>
              <a:spcAft>
                <a:spcPts val="0"/>
              </a:spcAft>
              <a:buClr>
                <a:srgbClr val="17375E"/>
              </a:buClr>
              <a:buSzPct val="25000"/>
              <a:buFont typeface="Calibri"/>
              <a:buNone/>
            </a:pPr>
            <a:r>
              <a:rPr lang="en-US" sz="3200" b="1" dirty="0" smtClean="0">
                <a:solidFill>
                  <a:srgbClr val="17375E"/>
                </a:solidFill>
                <a:latin typeface="Calibri"/>
                <a:ea typeface="Calibri"/>
                <a:cs typeface="Calibri"/>
                <a:sym typeface="Calibri"/>
              </a:rPr>
              <a:t>Knowledge through Data Manipulation</a:t>
            </a:r>
            <a:endParaRPr lang="en-US" sz="3200" b="1" dirty="0">
              <a:solidFill>
                <a:srgbClr val="17375E"/>
              </a:solidFill>
              <a:latin typeface="Calibri"/>
              <a:ea typeface="Calibri"/>
              <a:cs typeface="Calibri"/>
              <a:sym typeface="Calibri"/>
            </a:endParaRPr>
          </a:p>
        </p:txBody>
      </p:sp>
      <p:sp>
        <p:nvSpPr>
          <p:cNvPr id="190" name="Shape 190"/>
          <p:cNvSpPr txBox="1"/>
          <p:nvPr/>
        </p:nvSpPr>
        <p:spPr>
          <a:xfrm>
            <a:off x="292675" y="1495284"/>
            <a:ext cx="7905600" cy="21516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sp>
        <p:nvSpPr>
          <p:cNvPr id="191" name="Shape 191"/>
          <p:cNvSpPr txBox="1"/>
          <p:nvPr/>
        </p:nvSpPr>
        <p:spPr>
          <a:xfrm>
            <a:off x="147175" y="1167525"/>
            <a:ext cx="4098300" cy="4172700"/>
          </a:xfrm>
          <a:prstGeom prst="rect">
            <a:avLst/>
          </a:prstGeom>
          <a:noFill/>
          <a:ln>
            <a:noFill/>
          </a:ln>
        </p:spPr>
        <p:txBody>
          <a:bodyPr lIns="91425" tIns="91425" rIns="91425" bIns="91425" anchor="ctr" anchorCtr="0">
            <a:noAutofit/>
          </a:bodyPr>
          <a:lstStyle/>
          <a:p>
            <a:pPr lvl="0" rtl="0">
              <a:spcBef>
                <a:spcPts val="0"/>
              </a:spcBef>
              <a:buNone/>
            </a:pPr>
            <a:r>
              <a:rPr lang="en-US" sz="1800" dirty="0">
                <a:solidFill>
                  <a:srgbClr val="222222"/>
                </a:solidFill>
                <a:highlight>
                  <a:srgbClr val="FFFFFF"/>
                </a:highlight>
                <a:latin typeface="Calibri"/>
                <a:ea typeface="Calibri"/>
                <a:cs typeface="Calibri"/>
                <a:sym typeface="Calibri"/>
              </a:rPr>
              <a:t>Using high-definition and high-speed 3D video capture of sequences, the activity of annotation itself includes such physical data for: </a:t>
            </a:r>
            <a:r>
              <a:rPr lang="en-US" sz="1800" b="1" dirty="0" smtClean="0">
                <a:solidFill>
                  <a:srgbClr val="222222"/>
                </a:solidFill>
                <a:highlight>
                  <a:srgbClr val="FFFFFF"/>
                </a:highlight>
                <a:latin typeface="Calibri"/>
                <a:ea typeface="Calibri"/>
                <a:cs typeface="Calibri"/>
                <a:sym typeface="Calibri"/>
              </a:rPr>
              <a:t>momentum </a:t>
            </a:r>
            <a:r>
              <a:rPr lang="en-US" sz="1800" dirty="0">
                <a:solidFill>
                  <a:srgbClr val="222222"/>
                </a:solidFill>
                <a:highlight>
                  <a:srgbClr val="FFFFFF"/>
                </a:highlight>
                <a:latin typeface="Calibri"/>
                <a:ea typeface="Calibri"/>
                <a:cs typeface="Calibri"/>
                <a:sym typeface="Calibri"/>
              </a:rPr>
              <a:t>and </a:t>
            </a:r>
            <a:r>
              <a:rPr lang="en-US" sz="1800" b="1" dirty="0" smtClean="0">
                <a:solidFill>
                  <a:srgbClr val="222222"/>
                </a:solidFill>
                <a:highlight>
                  <a:srgbClr val="FFFFFF"/>
                </a:highlight>
                <a:latin typeface="Calibri"/>
                <a:ea typeface="Calibri"/>
                <a:cs typeface="Calibri"/>
                <a:sym typeface="Calibri"/>
              </a:rPr>
              <a:t>acceleration. </a:t>
            </a:r>
            <a:endParaRPr lang="en-US" sz="1800" b="1" dirty="0">
              <a:solidFill>
                <a:srgbClr val="222222"/>
              </a:solidFill>
              <a:highlight>
                <a:srgbClr val="FFFFFF"/>
              </a:highlight>
              <a:latin typeface="Calibri"/>
              <a:ea typeface="Calibri"/>
              <a:cs typeface="Calibri"/>
              <a:sym typeface="Calibri"/>
            </a:endParaRPr>
          </a:p>
          <a:p>
            <a:pPr lvl="0" rtl="0">
              <a:spcBef>
                <a:spcPts val="0"/>
              </a:spcBef>
              <a:buNone/>
            </a:pPr>
            <a:endParaRPr sz="1800" dirty="0">
              <a:solidFill>
                <a:srgbClr val="222222"/>
              </a:solidFill>
              <a:highlight>
                <a:srgbClr val="FFFFFF"/>
              </a:highlight>
              <a:latin typeface="Calibri"/>
              <a:ea typeface="Calibri"/>
              <a:cs typeface="Calibri"/>
              <a:sym typeface="Calibri"/>
            </a:endParaRPr>
          </a:p>
          <a:p>
            <a:pPr lvl="0" rtl="0">
              <a:spcBef>
                <a:spcPts val="0"/>
              </a:spcBef>
              <a:buNone/>
            </a:pPr>
            <a:r>
              <a:rPr lang="en-US" sz="1800" dirty="0">
                <a:solidFill>
                  <a:srgbClr val="222222"/>
                </a:solidFill>
                <a:highlight>
                  <a:srgbClr val="FFFFFF"/>
                </a:highlight>
                <a:latin typeface="Calibri"/>
                <a:ea typeface="Calibri"/>
                <a:cs typeface="Calibri"/>
                <a:sym typeface="Calibri"/>
              </a:rPr>
              <a:t>4D analysis of Kung Fu also includes time. </a:t>
            </a:r>
          </a:p>
          <a:p>
            <a:pPr lvl="0" rtl="0">
              <a:spcBef>
                <a:spcPts val="0"/>
              </a:spcBef>
              <a:buNone/>
            </a:pPr>
            <a:endParaRPr sz="1800" dirty="0">
              <a:solidFill>
                <a:srgbClr val="222222"/>
              </a:solidFill>
              <a:highlight>
                <a:srgbClr val="FFFFFF"/>
              </a:highlight>
              <a:latin typeface="Calibri"/>
              <a:ea typeface="Calibri"/>
              <a:cs typeface="Calibri"/>
              <a:sym typeface="Calibri"/>
            </a:endParaRPr>
          </a:p>
          <a:p>
            <a:pPr lvl="0" rtl="0">
              <a:spcBef>
                <a:spcPts val="0"/>
              </a:spcBef>
              <a:buNone/>
            </a:pPr>
            <a:r>
              <a:rPr lang="en-US" sz="1800" dirty="0">
                <a:solidFill>
                  <a:srgbClr val="222222"/>
                </a:solidFill>
                <a:highlight>
                  <a:srgbClr val="FFFFFF"/>
                </a:highlight>
                <a:latin typeface="Calibri"/>
                <a:ea typeface="Calibri"/>
                <a:cs typeface="Calibri"/>
                <a:sym typeface="Calibri"/>
              </a:rPr>
              <a:t>Archive provides benchmarks in the formation of extensive analytics tools that has been done with the </a:t>
            </a:r>
            <a:r>
              <a:rPr lang="en-US" sz="1800" b="1" dirty="0">
                <a:solidFill>
                  <a:srgbClr val="222222"/>
                </a:solidFill>
                <a:highlight>
                  <a:srgbClr val="FFFFFF"/>
                </a:highlight>
                <a:latin typeface="Calibri"/>
                <a:ea typeface="Calibri"/>
                <a:cs typeface="Calibri"/>
                <a:sym typeface="Calibri"/>
              </a:rPr>
              <a:t>Frankfurt Ballet</a:t>
            </a:r>
          </a:p>
          <a:p>
            <a:pPr lvl="0" rtl="0">
              <a:spcBef>
                <a:spcPts val="0"/>
              </a:spcBef>
              <a:buNone/>
            </a:pPr>
            <a:endParaRPr sz="1600" dirty="0">
              <a:highlight>
                <a:srgbClr val="FFFFFF"/>
              </a:highlight>
            </a:endParaRPr>
          </a:p>
        </p:txBody>
      </p:sp>
      <p:sp>
        <p:nvSpPr>
          <p:cNvPr id="192" name="Shape 192"/>
          <p:cNvSpPr txBox="1">
            <a:spLocks noGrp="1"/>
          </p:cNvSpPr>
          <p:nvPr>
            <p:ph type="sldNum" idx="12"/>
          </p:nvPr>
        </p:nvSpPr>
        <p:spPr>
          <a:xfrm>
            <a:off x="6551612" y="6248400"/>
            <a:ext cx="1908299" cy="458700"/>
          </a:xfrm>
          <a:prstGeom prst="rect">
            <a:avLst/>
          </a:prstGeom>
        </p:spPr>
        <p:txBody>
          <a:bodyPr lIns="82275" tIns="41125" rIns="82275" bIns="41125" anchor="t" anchorCtr="0">
            <a:noAutofit/>
          </a:bodyPr>
          <a:lstStyle/>
          <a:p>
            <a:pPr lvl="0" rtl="0">
              <a:spcBef>
                <a:spcPts val="0"/>
              </a:spcBef>
              <a:buClr>
                <a:schemeClr val="dk1"/>
              </a:buClr>
              <a:buSzPct val="25000"/>
              <a:buFont typeface="Arial"/>
              <a:buNone/>
            </a:pPr>
            <a:fld id="{00000000-1234-1234-1234-123412341234}" type="slidenum">
              <a:rPr lang="en-US"/>
              <a:t>9</a:t>
            </a:fld>
            <a:endParaRPr lang="en-US"/>
          </a:p>
        </p:txBody>
      </p:sp>
      <p:pic>
        <p:nvPicPr>
          <p:cNvPr id="193" name="Shape 193" descr="fig02-03.jpg"/>
          <p:cNvPicPr preferRelativeResize="0"/>
          <p:nvPr/>
        </p:nvPicPr>
        <p:blipFill>
          <a:blip r:embed="rId3">
            <a:alphaModFix/>
          </a:blip>
          <a:stretch>
            <a:fillRect/>
          </a:stretch>
        </p:blipFill>
        <p:spPr>
          <a:xfrm>
            <a:off x="4631725" y="1486575"/>
            <a:ext cx="4098299" cy="294440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1889</Words>
  <Application>Microsoft Office PowerPoint</Application>
  <PresentationFormat>On-screen Show (4:3)</PresentationFormat>
  <Paragraphs>299</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4_Office Theme</vt:lpstr>
      <vt:lpstr>2_Office Theme</vt:lpstr>
      <vt:lpstr>3_Office Theme</vt:lpstr>
      <vt:lpstr>PowerPoint Presentation</vt:lpstr>
      <vt:lpstr>Outline of presentation (30 minutes)</vt:lpstr>
      <vt:lpstr>DH in Hong Kong’s academic libraries </vt:lpstr>
      <vt:lpstr>Martial Arts Living Archive at City University of Hong Kong (CityU)</vt:lpstr>
      <vt:lpstr>City University of Hong Kong </vt:lpstr>
      <vt:lpstr>Martial Arts Living Archive at CityU HK</vt:lpstr>
      <vt:lpstr>Traditional Documentation of Form</vt:lpstr>
      <vt:lpstr>Capturing Knowledge</vt:lpstr>
      <vt:lpstr>Knowledge through Data Manipulation</vt:lpstr>
      <vt:lpstr>Work Done So Far  </vt:lpstr>
      <vt:lpstr>What is Being Documented?</vt:lpstr>
      <vt:lpstr>What About the Library’s Role?  </vt:lpstr>
      <vt:lpstr>Hong Kong History Memory Project  (https://www.hkmemory.hk/) </vt:lpstr>
      <vt:lpstr>Major Components of Memory Project</vt:lpstr>
      <vt:lpstr>Similar to the Chinese Canadian Stories project </vt:lpstr>
      <vt:lpstr>What Is It?  </vt:lpstr>
      <vt:lpstr>Copyright Challenge </vt:lpstr>
      <vt:lpstr>Web Platform &amp; Technology</vt:lpstr>
      <vt:lpstr>Community Engagement Component  </vt:lpstr>
      <vt:lpstr>Partnerships    </vt:lpstr>
      <vt:lpstr>Memory Hunt in Japan  http://dsr.nii.ac.jp/memory-hunting/ </vt:lpstr>
      <vt:lpstr>MemoryHunt  </vt:lpstr>
      <vt:lpstr>Kyoto’s Memory Hunt   </vt:lpstr>
      <vt:lpstr>Similar to the Virtual Museum Project   </vt:lpstr>
      <vt:lpstr>Memory Hunt   </vt:lpstr>
      <vt:lpstr> Disaster Reconstruction   </vt:lpstr>
      <vt:lpstr> Disaster Reconstruction   </vt:lpstr>
      <vt:lpstr> Disaster Reconstruction (Try Link)   </vt:lpstr>
      <vt:lpstr>DH in South Korea  </vt:lpstr>
      <vt:lpstr>References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 Allan</dc:creator>
  <cp:lastModifiedBy>Cho, Allan</cp:lastModifiedBy>
  <cp:revision>21</cp:revision>
  <dcterms:modified xsi:type="dcterms:W3CDTF">2016-08-10T22:24:39Z</dcterms:modified>
</cp:coreProperties>
</file>