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CC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31" autoAdjust="0"/>
    <p:restoredTop sz="94622" autoAdjust="0"/>
  </p:normalViewPr>
  <p:slideViewPr>
    <p:cSldViewPr showGuides="1">
      <p:cViewPr varScale="1">
        <p:scale>
          <a:sx n="72" d="100"/>
          <a:sy n="7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17043200" cy="117043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2A14F-CF67-47A2-B293-6BD794E3BB12}" type="datetimeFigureOut">
              <a:rPr lang="en-US" smtClean="0"/>
              <a:pPr/>
              <a:t>9/12/2011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BA2013-F3DA-403A-B1ED-9AA704FCD9B6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A2013-F3DA-403A-B1ED-9AA704FCD9B6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A2013-F3DA-403A-B1ED-9AA704FCD9B6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A2013-F3DA-403A-B1ED-9AA704FCD9B6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9341-7BF9-4A51-BDFB-980458D9576A}" type="datetimeFigureOut">
              <a:rPr lang="en-US" smtClean="0"/>
              <a:pPr/>
              <a:t>9/12/2011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5970-DF9C-4A33-9B7B-ADA216EF77D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9341-7BF9-4A51-BDFB-980458D9576A}" type="datetimeFigureOut">
              <a:rPr lang="en-US" smtClean="0"/>
              <a:pPr/>
              <a:t>9/12/2011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5970-DF9C-4A33-9B7B-ADA216EF77D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9341-7BF9-4A51-BDFB-980458D9576A}" type="datetimeFigureOut">
              <a:rPr lang="en-US" smtClean="0"/>
              <a:pPr/>
              <a:t>9/12/2011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5970-DF9C-4A33-9B7B-ADA216EF77D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9341-7BF9-4A51-BDFB-980458D9576A}" type="datetimeFigureOut">
              <a:rPr lang="en-US" smtClean="0"/>
              <a:pPr/>
              <a:t>9/12/2011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5970-DF9C-4A33-9B7B-ADA216EF77D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9341-7BF9-4A51-BDFB-980458D9576A}" type="datetimeFigureOut">
              <a:rPr lang="en-US" smtClean="0"/>
              <a:pPr/>
              <a:t>9/12/2011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5970-DF9C-4A33-9B7B-ADA216EF77D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9341-7BF9-4A51-BDFB-980458D9576A}" type="datetimeFigureOut">
              <a:rPr lang="en-US" smtClean="0"/>
              <a:pPr/>
              <a:t>9/12/2011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5970-DF9C-4A33-9B7B-ADA216EF77D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9341-7BF9-4A51-BDFB-980458D9576A}" type="datetimeFigureOut">
              <a:rPr lang="en-US" smtClean="0"/>
              <a:pPr/>
              <a:t>9/12/2011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5970-DF9C-4A33-9B7B-ADA216EF77D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9341-7BF9-4A51-BDFB-980458D9576A}" type="datetimeFigureOut">
              <a:rPr lang="en-US" smtClean="0"/>
              <a:pPr/>
              <a:t>9/12/2011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5970-DF9C-4A33-9B7B-ADA216EF77D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9341-7BF9-4A51-BDFB-980458D9576A}" type="datetimeFigureOut">
              <a:rPr lang="en-US" smtClean="0"/>
              <a:pPr/>
              <a:t>9/12/2011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5970-DF9C-4A33-9B7B-ADA216EF77D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9341-7BF9-4A51-BDFB-980458D9576A}" type="datetimeFigureOut">
              <a:rPr lang="en-US" smtClean="0"/>
              <a:pPr/>
              <a:t>9/12/2011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5970-DF9C-4A33-9B7B-ADA216EF77D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9341-7BF9-4A51-BDFB-980458D9576A}" type="datetimeFigureOut">
              <a:rPr lang="en-US" smtClean="0"/>
              <a:pPr/>
              <a:t>9/12/2011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5970-DF9C-4A33-9B7B-ADA216EF77D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89341-7BF9-4A51-BDFB-980458D9576A}" type="datetimeFigureOut">
              <a:rPr lang="en-US" smtClean="0"/>
              <a:pPr/>
              <a:t>9/12/2011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35970-DF9C-4A33-9B7B-ADA216EF77D3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val 76"/>
          <p:cNvSpPr/>
          <p:nvPr/>
        </p:nvSpPr>
        <p:spPr>
          <a:xfrm>
            <a:off x="3471760" y="2207059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2" name="Oval 71"/>
          <p:cNvSpPr/>
          <p:nvPr/>
        </p:nvSpPr>
        <p:spPr>
          <a:xfrm>
            <a:off x="2088647" y="2237483"/>
            <a:ext cx="149902" cy="14990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1924050" y="1422400"/>
            <a:ext cx="127000" cy="127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Oval 17"/>
          <p:cNvSpPr/>
          <p:nvPr/>
        </p:nvSpPr>
        <p:spPr>
          <a:xfrm>
            <a:off x="1473200" y="1390650"/>
            <a:ext cx="149902" cy="14990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Oval 18"/>
          <p:cNvSpPr/>
          <p:nvPr/>
        </p:nvSpPr>
        <p:spPr>
          <a:xfrm>
            <a:off x="914400" y="1371600"/>
            <a:ext cx="127000" cy="127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Oval 19"/>
          <p:cNvSpPr/>
          <p:nvPr/>
        </p:nvSpPr>
        <p:spPr>
          <a:xfrm>
            <a:off x="939800" y="1466850"/>
            <a:ext cx="149902" cy="14990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Oval 20"/>
          <p:cNvSpPr/>
          <p:nvPr/>
        </p:nvSpPr>
        <p:spPr>
          <a:xfrm>
            <a:off x="1752600" y="1397000"/>
            <a:ext cx="95250" cy="952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Oval 21"/>
          <p:cNvSpPr/>
          <p:nvPr/>
        </p:nvSpPr>
        <p:spPr>
          <a:xfrm>
            <a:off x="1143000" y="1371600"/>
            <a:ext cx="189252" cy="18925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Oval 22"/>
          <p:cNvSpPr/>
          <p:nvPr/>
        </p:nvSpPr>
        <p:spPr>
          <a:xfrm>
            <a:off x="1714500" y="1371600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Oval 23"/>
          <p:cNvSpPr/>
          <p:nvPr/>
        </p:nvSpPr>
        <p:spPr>
          <a:xfrm>
            <a:off x="1485900" y="1257300"/>
            <a:ext cx="149902" cy="14990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Oval 24"/>
          <p:cNvSpPr/>
          <p:nvPr/>
        </p:nvSpPr>
        <p:spPr>
          <a:xfrm>
            <a:off x="1600200" y="1371600"/>
            <a:ext cx="149902" cy="14990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Oval 25"/>
          <p:cNvSpPr/>
          <p:nvPr/>
        </p:nvSpPr>
        <p:spPr>
          <a:xfrm>
            <a:off x="1371600" y="1371600"/>
            <a:ext cx="95250" cy="952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Oval 26"/>
          <p:cNvSpPr/>
          <p:nvPr/>
        </p:nvSpPr>
        <p:spPr>
          <a:xfrm>
            <a:off x="857250" y="1435100"/>
            <a:ext cx="57150" cy="571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Oval 27"/>
          <p:cNvSpPr/>
          <p:nvPr/>
        </p:nvSpPr>
        <p:spPr>
          <a:xfrm>
            <a:off x="1250950" y="1409700"/>
            <a:ext cx="149902" cy="14990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Oval 28"/>
          <p:cNvSpPr/>
          <p:nvPr/>
        </p:nvSpPr>
        <p:spPr>
          <a:xfrm>
            <a:off x="1022350" y="1358900"/>
            <a:ext cx="149902" cy="14990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Oval 29"/>
          <p:cNvSpPr/>
          <p:nvPr/>
        </p:nvSpPr>
        <p:spPr>
          <a:xfrm>
            <a:off x="622300" y="1384300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Oval 30"/>
          <p:cNvSpPr/>
          <p:nvPr/>
        </p:nvSpPr>
        <p:spPr>
          <a:xfrm>
            <a:off x="1188698" y="1244599"/>
            <a:ext cx="189252" cy="18925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Oval 31"/>
          <p:cNvSpPr/>
          <p:nvPr/>
        </p:nvSpPr>
        <p:spPr>
          <a:xfrm>
            <a:off x="1365250" y="1270000"/>
            <a:ext cx="95250" cy="952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rapezoid 7"/>
          <p:cNvSpPr/>
          <p:nvPr/>
        </p:nvSpPr>
        <p:spPr>
          <a:xfrm rot="10800000">
            <a:off x="457200" y="1485900"/>
            <a:ext cx="1828800" cy="914400"/>
          </a:xfrm>
          <a:prstGeom prst="trapezoid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52" name="Group 51"/>
          <p:cNvGrpSpPr/>
          <p:nvPr/>
        </p:nvGrpSpPr>
        <p:grpSpPr>
          <a:xfrm>
            <a:off x="1998366" y="2446774"/>
            <a:ext cx="1943100" cy="114300"/>
            <a:chOff x="1828800" y="3314700"/>
            <a:chExt cx="1943100" cy="114300"/>
          </a:xfrm>
        </p:grpSpPr>
        <p:sp>
          <p:nvSpPr>
            <p:cNvPr id="33" name="Rounded Rectangle 32"/>
            <p:cNvSpPr/>
            <p:nvPr/>
          </p:nvSpPr>
          <p:spPr>
            <a:xfrm>
              <a:off x="1828800" y="3314700"/>
              <a:ext cx="1943100" cy="1143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Oval 34"/>
            <p:cNvSpPr/>
            <p:nvPr/>
          </p:nvSpPr>
          <p:spPr>
            <a:xfrm>
              <a:off x="1842448" y="3326926"/>
              <a:ext cx="95250" cy="9525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" name="Oval 35"/>
            <p:cNvSpPr/>
            <p:nvPr/>
          </p:nvSpPr>
          <p:spPr>
            <a:xfrm>
              <a:off x="1993999" y="3326926"/>
              <a:ext cx="95250" cy="9525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Oval 36"/>
            <p:cNvSpPr/>
            <p:nvPr/>
          </p:nvSpPr>
          <p:spPr>
            <a:xfrm>
              <a:off x="2145550" y="3326926"/>
              <a:ext cx="95250" cy="9525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Oval 37"/>
            <p:cNvSpPr/>
            <p:nvPr/>
          </p:nvSpPr>
          <p:spPr>
            <a:xfrm>
              <a:off x="2297101" y="3326926"/>
              <a:ext cx="95250" cy="9525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" name="Oval 42"/>
            <p:cNvSpPr/>
            <p:nvPr/>
          </p:nvSpPr>
          <p:spPr>
            <a:xfrm>
              <a:off x="2448652" y="3326926"/>
              <a:ext cx="95250" cy="9525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" name="Oval 43"/>
            <p:cNvSpPr/>
            <p:nvPr/>
          </p:nvSpPr>
          <p:spPr>
            <a:xfrm>
              <a:off x="2600203" y="3326926"/>
              <a:ext cx="95250" cy="9525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" name="Oval 44"/>
            <p:cNvSpPr/>
            <p:nvPr/>
          </p:nvSpPr>
          <p:spPr>
            <a:xfrm>
              <a:off x="2751754" y="3326926"/>
              <a:ext cx="95250" cy="9525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" name="Oval 45"/>
            <p:cNvSpPr/>
            <p:nvPr/>
          </p:nvSpPr>
          <p:spPr>
            <a:xfrm>
              <a:off x="2903305" y="3326926"/>
              <a:ext cx="95250" cy="9525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" name="Oval 46"/>
            <p:cNvSpPr/>
            <p:nvPr/>
          </p:nvSpPr>
          <p:spPr>
            <a:xfrm>
              <a:off x="3054856" y="3326926"/>
              <a:ext cx="95250" cy="9525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" name="Oval 47"/>
            <p:cNvSpPr/>
            <p:nvPr/>
          </p:nvSpPr>
          <p:spPr>
            <a:xfrm>
              <a:off x="3206407" y="3326926"/>
              <a:ext cx="95250" cy="9525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" name="Oval 48"/>
            <p:cNvSpPr/>
            <p:nvPr/>
          </p:nvSpPr>
          <p:spPr>
            <a:xfrm>
              <a:off x="3357958" y="3326926"/>
              <a:ext cx="95250" cy="9525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" name="Oval 49"/>
            <p:cNvSpPr/>
            <p:nvPr/>
          </p:nvSpPr>
          <p:spPr>
            <a:xfrm>
              <a:off x="3509509" y="3326926"/>
              <a:ext cx="95250" cy="9525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" name="Oval 50"/>
            <p:cNvSpPr/>
            <p:nvPr/>
          </p:nvSpPr>
          <p:spPr>
            <a:xfrm>
              <a:off x="3661063" y="3326926"/>
              <a:ext cx="95250" cy="9525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4914900" y="2446774"/>
            <a:ext cx="1943100" cy="114300"/>
            <a:chOff x="1828800" y="3314700"/>
            <a:chExt cx="1943100" cy="114300"/>
          </a:xfrm>
        </p:grpSpPr>
        <p:sp>
          <p:nvSpPr>
            <p:cNvPr id="54" name="Rounded Rectangle 53"/>
            <p:cNvSpPr/>
            <p:nvPr/>
          </p:nvSpPr>
          <p:spPr>
            <a:xfrm>
              <a:off x="1828800" y="3314700"/>
              <a:ext cx="1943100" cy="1143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" name="Oval 54"/>
            <p:cNvSpPr/>
            <p:nvPr/>
          </p:nvSpPr>
          <p:spPr>
            <a:xfrm>
              <a:off x="1842448" y="3326926"/>
              <a:ext cx="95250" cy="9525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" name="Oval 55"/>
            <p:cNvSpPr/>
            <p:nvPr/>
          </p:nvSpPr>
          <p:spPr>
            <a:xfrm>
              <a:off x="1993999" y="3326926"/>
              <a:ext cx="95250" cy="9525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" name="Oval 56"/>
            <p:cNvSpPr/>
            <p:nvPr/>
          </p:nvSpPr>
          <p:spPr>
            <a:xfrm>
              <a:off x="2145550" y="3326926"/>
              <a:ext cx="95250" cy="9525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" name="Oval 57"/>
            <p:cNvSpPr/>
            <p:nvPr/>
          </p:nvSpPr>
          <p:spPr>
            <a:xfrm>
              <a:off x="2297101" y="3326926"/>
              <a:ext cx="95250" cy="9525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" name="Oval 58"/>
            <p:cNvSpPr/>
            <p:nvPr/>
          </p:nvSpPr>
          <p:spPr>
            <a:xfrm>
              <a:off x="2448652" y="3326926"/>
              <a:ext cx="95250" cy="9525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" name="Oval 59"/>
            <p:cNvSpPr/>
            <p:nvPr/>
          </p:nvSpPr>
          <p:spPr>
            <a:xfrm>
              <a:off x="2600203" y="3326926"/>
              <a:ext cx="95250" cy="9525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1" name="Oval 60"/>
            <p:cNvSpPr/>
            <p:nvPr/>
          </p:nvSpPr>
          <p:spPr>
            <a:xfrm>
              <a:off x="2751754" y="3326926"/>
              <a:ext cx="95250" cy="9525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2" name="Oval 61"/>
            <p:cNvSpPr/>
            <p:nvPr/>
          </p:nvSpPr>
          <p:spPr>
            <a:xfrm>
              <a:off x="2903305" y="3326926"/>
              <a:ext cx="95250" cy="9525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" name="Oval 62"/>
            <p:cNvSpPr/>
            <p:nvPr/>
          </p:nvSpPr>
          <p:spPr>
            <a:xfrm>
              <a:off x="3054856" y="3326926"/>
              <a:ext cx="95250" cy="9525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4" name="Oval 63"/>
            <p:cNvSpPr/>
            <p:nvPr/>
          </p:nvSpPr>
          <p:spPr>
            <a:xfrm>
              <a:off x="3206407" y="3326926"/>
              <a:ext cx="95250" cy="9525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" name="Oval 64"/>
            <p:cNvSpPr/>
            <p:nvPr/>
          </p:nvSpPr>
          <p:spPr>
            <a:xfrm>
              <a:off x="3357958" y="3326926"/>
              <a:ext cx="95250" cy="9525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" name="Oval 65"/>
            <p:cNvSpPr/>
            <p:nvPr/>
          </p:nvSpPr>
          <p:spPr>
            <a:xfrm>
              <a:off x="3509509" y="3326926"/>
              <a:ext cx="95250" cy="9525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7" name="Oval 66"/>
            <p:cNvSpPr/>
            <p:nvPr/>
          </p:nvSpPr>
          <p:spPr>
            <a:xfrm>
              <a:off x="3661063" y="3326926"/>
              <a:ext cx="95250" cy="9525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68" name="Rectangle 67"/>
          <p:cNvSpPr/>
          <p:nvPr/>
        </p:nvSpPr>
        <p:spPr>
          <a:xfrm>
            <a:off x="3657600" y="1828800"/>
            <a:ext cx="1600200" cy="10287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9" name="Trapezoid 68"/>
          <p:cNvSpPr/>
          <p:nvPr/>
        </p:nvSpPr>
        <p:spPr>
          <a:xfrm rot="10800000">
            <a:off x="3767876" y="3086100"/>
            <a:ext cx="1379649" cy="689825"/>
          </a:xfrm>
          <a:prstGeom prst="trapezoid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0" name="Trapezoid 69"/>
          <p:cNvSpPr/>
          <p:nvPr/>
        </p:nvSpPr>
        <p:spPr>
          <a:xfrm rot="10800000">
            <a:off x="6286500" y="2743200"/>
            <a:ext cx="1379649" cy="689825"/>
          </a:xfrm>
          <a:prstGeom prst="trapezoid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1" name="Rectangle 70"/>
          <p:cNvSpPr/>
          <p:nvPr/>
        </p:nvSpPr>
        <p:spPr>
          <a:xfrm>
            <a:off x="1943100" y="2171700"/>
            <a:ext cx="2286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3" name="Rectangle 72"/>
          <p:cNvSpPr/>
          <p:nvPr/>
        </p:nvSpPr>
        <p:spPr>
          <a:xfrm>
            <a:off x="1828800" y="2060689"/>
            <a:ext cx="284513" cy="333033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4" name="Oval 73"/>
          <p:cNvSpPr/>
          <p:nvPr/>
        </p:nvSpPr>
        <p:spPr>
          <a:xfrm>
            <a:off x="2191664" y="2329125"/>
            <a:ext cx="95250" cy="952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5" name="Oval 74"/>
          <p:cNvSpPr/>
          <p:nvPr/>
        </p:nvSpPr>
        <p:spPr>
          <a:xfrm>
            <a:off x="2478830" y="2376636"/>
            <a:ext cx="57150" cy="571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6" name="Oval 75"/>
          <p:cNvSpPr/>
          <p:nvPr/>
        </p:nvSpPr>
        <p:spPr>
          <a:xfrm>
            <a:off x="2556766" y="2338171"/>
            <a:ext cx="95250" cy="952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8" name="Oval 77"/>
          <p:cNvSpPr/>
          <p:nvPr/>
        </p:nvSpPr>
        <p:spPr>
          <a:xfrm>
            <a:off x="3093364" y="2313776"/>
            <a:ext cx="127000" cy="127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9" name="Oval 78"/>
          <p:cNvSpPr/>
          <p:nvPr/>
        </p:nvSpPr>
        <p:spPr>
          <a:xfrm>
            <a:off x="2964628" y="2341460"/>
            <a:ext cx="95250" cy="952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0" name="Oval 79"/>
          <p:cNvSpPr/>
          <p:nvPr/>
        </p:nvSpPr>
        <p:spPr>
          <a:xfrm>
            <a:off x="2845988" y="2286000"/>
            <a:ext cx="149902" cy="14990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1" name="Rectangle 80"/>
          <p:cNvSpPr/>
          <p:nvPr/>
        </p:nvSpPr>
        <p:spPr>
          <a:xfrm>
            <a:off x="4229100" y="2720176"/>
            <a:ext cx="4572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2" name="Rectangle 81"/>
          <p:cNvSpPr/>
          <p:nvPr/>
        </p:nvSpPr>
        <p:spPr>
          <a:xfrm>
            <a:off x="4114800" y="2619033"/>
            <a:ext cx="685800" cy="22860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3" name="TextBox 82"/>
          <p:cNvSpPr txBox="1"/>
          <p:nvPr/>
        </p:nvSpPr>
        <p:spPr>
          <a:xfrm>
            <a:off x="960269" y="1674421"/>
            <a:ext cx="8226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600" dirty="0" err="1" smtClean="0"/>
              <a:t>Sunripe</a:t>
            </a:r>
            <a:endParaRPr lang="en-CA" sz="1600" dirty="0" smtClean="0"/>
          </a:p>
          <a:p>
            <a:pPr algn="ctr"/>
            <a:r>
              <a:rPr lang="en-CA" sz="1600" dirty="0" smtClean="0"/>
              <a:t>apples</a:t>
            </a:r>
            <a:endParaRPr lang="en-CA" sz="1600" dirty="0"/>
          </a:p>
        </p:txBody>
      </p:sp>
      <p:sp>
        <p:nvSpPr>
          <p:cNvPr id="85" name="TextBox 84"/>
          <p:cNvSpPr txBox="1"/>
          <p:nvPr/>
        </p:nvSpPr>
        <p:spPr>
          <a:xfrm>
            <a:off x="3806377" y="3141459"/>
            <a:ext cx="13125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600" dirty="0" smtClean="0"/>
              <a:t>Extraordinary</a:t>
            </a:r>
          </a:p>
          <a:p>
            <a:pPr algn="ctr"/>
            <a:r>
              <a:rPr lang="en-CA" sz="1600" dirty="0" smtClean="0"/>
              <a:t>Selection</a:t>
            </a:r>
            <a:endParaRPr lang="en-CA" sz="1600" dirty="0"/>
          </a:p>
        </p:txBody>
      </p:sp>
      <p:sp>
        <p:nvSpPr>
          <p:cNvPr id="86" name="TextBox 85"/>
          <p:cNvSpPr txBox="1"/>
          <p:nvPr/>
        </p:nvSpPr>
        <p:spPr>
          <a:xfrm>
            <a:off x="6501675" y="2790076"/>
            <a:ext cx="9492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600" dirty="0" smtClean="0"/>
              <a:t>Absent</a:t>
            </a:r>
          </a:p>
          <a:p>
            <a:pPr algn="ctr"/>
            <a:r>
              <a:rPr lang="en-CA" sz="1600" dirty="0" smtClean="0"/>
              <a:t>Selection</a:t>
            </a:r>
            <a:endParaRPr lang="en-CA" sz="1600" dirty="0"/>
          </a:p>
        </p:txBody>
      </p:sp>
      <p:sp>
        <p:nvSpPr>
          <p:cNvPr id="87" name="TextBox 86"/>
          <p:cNvSpPr txBox="1"/>
          <p:nvPr/>
        </p:nvSpPr>
        <p:spPr>
          <a:xfrm>
            <a:off x="3910114" y="2011564"/>
            <a:ext cx="10951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000" b="1" dirty="0"/>
              <a:t>s</a:t>
            </a:r>
            <a:r>
              <a:rPr lang="en-CA" sz="2000" b="1" dirty="0" smtClean="0"/>
              <a:t>orting</a:t>
            </a:r>
          </a:p>
          <a:p>
            <a:pPr algn="ctr"/>
            <a:r>
              <a:rPr lang="en-CA" sz="2000" b="1" dirty="0" smtClean="0"/>
              <a:t>machine</a:t>
            </a:r>
            <a:endParaRPr lang="en-CA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Freeform 120"/>
          <p:cNvSpPr/>
          <p:nvPr/>
        </p:nvSpPr>
        <p:spPr>
          <a:xfrm>
            <a:off x="4177436" y="1060704"/>
            <a:ext cx="914400" cy="227066"/>
          </a:xfrm>
          <a:custGeom>
            <a:avLst/>
            <a:gdLst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457200">
                <a:moveTo>
                  <a:pt x="0" y="223998"/>
                </a:moveTo>
                <a:cubicBezTo>
                  <a:pt x="78501" y="111999"/>
                  <a:pt x="157003" y="0"/>
                  <a:pt x="233203" y="0"/>
                </a:cubicBezTo>
                <a:cubicBezTo>
                  <a:pt x="309403" y="0"/>
                  <a:pt x="371554" y="114956"/>
                  <a:pt x="457200" y="223998"/>
                </a:cubicBezTo>
                <a:cubicBezTo>
                  <a:pt x="540465" y="330659"/>
                  <a:pt x="611135" y="457200"/>
                  <a:pt x="687335" y="457200"/>
                </a:cubicBezTo>
                <a:cubicBezTo>
                  <a:pt x="763535" y="457200"/>
                  <a:pt x="838967" y="340599"/>
                  <a:pt x="914400" y="223998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2" name="Rectangle 141"/>
          <p:cNvSpPr/>
          <p:nvPr/>
        </p:nvSpPr>
        <p:spPr>
          <a:xfrm>
            <a:off x="5078685" y="1042348"/>
            <a:ext cx="1832199" cy="2286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4" name="Oval 83"/>
          <p:cNvSpPr/>
          <p:nvPr/>
        </p:nvSpPr>
        <p:spPr>
          <a:xfrm>
            <a:off x="228600" y="1143000"/>
            <a:ext cx="3429000" cy="3429000"/>
          </a:xfrm>
          <a:prstGeom prst="ellipse">
            <a:avLst/>
          </a:prstGeom>
          <a:gradFill flip="none" rotWithShape="1">
            <a:gsLst>
              <a:gs pos="78000">
                <a:srgbClr val="FFF200">
                  <a:alpha val="0"/>
                </a:srgbClr>
              </a:gs>
              <a:gs pos="42000">
                <a:srgbClr val="FFF200"/>
              </a:gs>
              <a:gs pos="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8" name="Oval 87"/>
          <p:cNvSpPr/>
          <p:nvPr/>
        </p:nvSpPr>
        <p:spPr>
          <a:xfrm>
            <a:off x="852055" y="1766455"/>
            <a:ext cx="2182090" cy="2182090"/>
          </a:xfrm>
          <a:prstGeom prst="ellipse">
            <a:avLst/>
          </a:prstGeom>
          <a:solidFill>
            <a:srgbClr val="FFCC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91" name="Picture 90" descr="continuousspectrum_sm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28698" y="2753781"/>
            <a:ext cx="1828804" cy="228600"/>
          </a:xfrm>
          <a:prstGeom prst="rect">
            <a:avLst/>
          </a:prstGeom>
        </p:spPr>
      </p:pic>
      <p:sp>
        <p:nvSpPr>
          <p:cNvPr id="92" name="TextBox 91"/>
          <p:cNvSpPr txBox="1"/>
          <p:nvPr/>
        </p:nvSpPr>
        <p:spPr>
          <a:xfrm>
            <a:off x="1129961" y="2975020"/>
            <a:ext cx="16262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600" dirty="0" smtClean="0"/>
              <a:t>star’s hot interior</a:t>
            </a:r>
            <a:endParaRPr lang="en-CA" sz="1600" dirty="0"/>
          </a:p>
        </p:txBody>
      </p:sp>
      <p:sp>
        <p:nvSpPr>
          <p:cNvPr id="93" name="TextBox 92"/>
          <p:cNvSpPr txBox="1"/>
          <p:nvPr/>
        </p:nvSpPr>
        <p:spPr>
          <a:xfrm>
            <a:off x="970142" y="2400300"/>
            <a:ext cx="19459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600" dirty="0" smtClean="0"/>
              <a:t>continuous spectrum</a:t>
            </a:r>
            <a:endParaRPr lang="en-CA" sz="1600" dirty="0"/>
          </a:p>
        </p:txBody>
      </p:sp>
      <p:sp>
        <p:nvSpPr>
          <p:cNvPr id="96" name="TextBox 95"/>
          <p:cNvSpPr txBox="1"/>
          <p:nvPr/>
        </p:nvSpPr>
        <p:spPr>
          <a:xfrm>
            <a:off x="5115240" y="700430"/>
            <a:ext cx="17556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600" dirty="0" smtClean="0"/>
              <a:t>emission spectrum</a:t>
            </a:r>
            <a:endParaRPr lang="en-CA" sz="1600" dirty="0"/>
          </a:p>
        </p:txBody>
      </p:sp>
      <p:sp>
        <p:nvSpPr>
          <p:cNvPr id="97" name="TextBox 96"/>
          <p:cNvSpPr txBox="1"/>
          <p:nvPr/>
        </p:nvSpPr>
        <p:spPr>
          <a:xfrm>
            <a:off x="5318020" y="1271930"/>
            <a:ext cx="1350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600" dirty="0" smtClean="0"/>
              <a:t>emission lines</a:t>
            </a:r>
            <a:endParaRPr lang="en-CA" sz="1600" dirty="0"/>
          </a:p>
        </p:txBody>
      </p:sp>
      <p:sp>
        <p:nvSpPr>
          <p:cNvPr id="107" name="Freeform 106"/>
          <p:cNvSpPr/>
          <p:nvPr/>
        </p:nvSpPr>
        <p:spPr>
          <a:xfrm>
            <a:off x="2908261" y="2743200"/>
            <a:ext cx="916781" cy="227263"/>
          </a:xfrm>
          <a:custGeom>
            <a:avLst/>
            <a:gdLst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6781"/>
              <a:gd name="connsiteY0" fmla="*/ 223998 h 457597"/>
              <a:gd name="connsiteX1" fmla="*/ 233203 w 916781"/>
              <a:gd name="connsiteY1" fmla="*/ 0 h 457597"/>
              <a:gd name="connsiteX2" fmla="*/ 457200 w 916781"/>
              <a:gd name="connsiteY2" fmla="*/ 223998 h 457597"/>
              <a:gd name="connsiteX3" fmla="*/ 687335 w 916781"/>
              <a:gd name="connsiteY3" fmla="*/ 457200 h 457597"/>
              <a:gd name="connsiteX4" fmla="*/ 916781 w 916781"/>
              <a:gd name="connsiteY4" fmla="*/ 221617 h 457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457597">
                <a:moveTo>
                  <a:pt x="0" y="223998"/>
                </a:moveTo>
                <a:cubicBezTo>
                  <a:pt x="78501" y="111999"/>
                  <a:pt x="157003" y="0"/>
                  <a:pt x="233203" y="0"/>
                </a:cubicBezTo>
                <a:cubicBezTo>
                  <a:pt x="309403" y="0"/>
                  <a:pt x="371554" y="114956"/>
                  <a:pt x="457200" y="223998"/>
                </a:cubicBezTo>
                <a:cubicBezTo>
                  <a:pt x="540465" y="330659"/>
                  <a:pt x="610738" y="457597"/>
                  <a:pt x="687335" y="457200"/>
                </a:cubicBezTo>
                <a:cubicBezTo>
                  <a:pt x="763932" y="456803"/>
                  <a:pt x="841348" y="338218"/>
                  <a:pt x="916781" y="221617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8" name="Freeform 107"/>
          <p:cNvSpPr/>
          <p:nvPr/>
        </p:nvSpPr>
        <p:spPr>
          <a:xfrm>
            <a:off x="3829050" y="2743200"/>
            <a:ext cx="914400" cy="227066"/>
          </a:xfrm>
          <a:custGeom>
            <a:avLst/>
            <a:gdLst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457200">
                <a:moveTo>
                  <a:pt x="0" y="223998"/>
                </a:moveTo>
                <a:cubicBezTo>
                  <a:pt x="78501" y="111999"/>
                  <a:pt x="157003" y="0"/>
                  <a:pt x="233203" y="0"/>
                </a:cubicBezTo>
                <a:cubicBezTo>
                  <a:pt x="309403" y="0"/>
                  <a:pt x="371554" y="114956"/>
                  <a:pt x="457200" y="223998"/>
                </a:cubicBezTo>
                <a:cubicBezTo>
                  <a:pt x="540465" y="330659"/>
                  <a:pt x="611135" y="457200"/>
                  <a:pt x="687335" y="457200"/>
                </a:cubicBezTo>
                <a:cubicBezTo>
                  <a:pt x="763535" y="457200"/>
                  <a:pt x="838967" y="340599"/>
                  <a:pt x="914400" y="223998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1" name="Freeform 110"/>
          <p:cNvSpPr/>
          <p:nvPr/>
        </p:nvSpPr>
        <p:spPr>
          <a:xfrm>
            <a:off x="4737061" y="2743200"/>
            <a:ext cx="916781" cy="227263"/>
          </a:xfrm>
          <a:custGeom>
            <a:avLst/>
            <a:gdLst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6781"/>
              <a:gd name="connsiteY0" fmla="*/ 223998 h 457597"/>
              <a:gd name="connsiteX1" fmla="*/ 233203 w 916781"/>
              <a:gd name="connsiteY1" fmla="*/ 0 h 457597"/>
              <a:gd name="connsiteX2" fmla="*/ 457200 w 916781"/>
              <a:gd name="connsiteY2" fmla="*/ 223998 h 457597"/>
              <a:gd name="connsiteX3" fmla="*/ 687335 w 916781"/>
              <a:gd name="connsiteY3" fmla="*/ 457200 h 457597"/>
              <a:gd name="connsiteX4" fmla="*/ 916781 w 916781"/>
              <a:gd name="connsiteY4" fmla="*/ 221617 h 457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457597">
                <a:moveTo>
                  <a:pt x="0" y="223998"/>
                </a:moveTo>
                <a:cubicBezTo>
                  <a:pt x="78501" y="111999"/>
                  <a:pt x="157003" y="0"/>
                  <a:pt x="233203" y="0"/>
                </a:cubicBezTo>
                <a:cubicBezTo>
                  <a:pt x="309403" y="0"/>
                  <a:pt x="371554" y="114956"/>
                  <a:pt x="457200" y="223998"/>
                </a:cubicBezTo>
                <a:cubicBezTo>
                  <a:pt x="540465" y="330659"/>
                  <a:pt x="610738" y="457597"/>
                  <a:pt x="687335" y="457200"/>
                </a:cubicBezTo>
                <a:cubicBezTo>
                  <a:pt x="763932" y="456803"/>
                  <a:pt x="841348" y="338218"/>
                  <a:pt x="916781" y="221617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2" name="Freeform 111"/>
          <p:cNvSpPr/>
          <p:nvPr/>
        </p:nvSpPr>
        <p:spPr>
          <a:xfrm>
            <a:off x="5657850" y="2743200"/>
            <a:ext cx="914400" cy="227066"/>
          </a:xfrm>
          <a:custGeom>
            <a:avLst/>
            <a:gdLst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457200">
                <a:moveTo>
                  <a:pt x="0" y="223998"/>
                </a:moveTo>
                <a:cubicBezTo>
                  <a:pt x="78501" y="111999"/>
                  <a:pt x="157003" y="0"/>
                  <a:pt x="233203" y="0"/>
                </a:cubicBezTo>
                <a:cubicBezTo>
                  <a:pt x="309403" y="0"/>
                  <a:pt x="371554" y="114956"/>
                  <a:pt x="457200" y="223998"/>
                </a:cubicBezTo>
                <a:cubicBezTo>
                  <a:pt x="540465" y="330659"/>
                  <a:pt x="611135" y="457200"/>
                  <a:pt x="687335" y="457200"/>
                </a:cubicBezTo>
                <a:cubicBezTo>
                  <a:pt x="763535" y="457200"/>
                  <a:pt x="838967" y="340599"/>
                  <a:pt x="914400" y="223998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89" name="Picture 88" descr="continuousspectrum_sm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62723" y="2743200"/>
            <a:ext cx="1828804" cy="228600"/>
          </a:xfrm>
          <a:prstGeom prst="rect">
            <a:avLst/>
          </a:prstGeom>
          <a:ln w="6350">
            <a:noFill/>
          </a:ln>
        </p:spPr>
      </p:pic>
      <p:sp>
        <p:nvSpPr>
          <p:cNvPr id="94" name="TextBox 93"/>
          <p:cNvSpPr txBox="1"/>
          <p:nvPr/>
        </p:nvSpPr>
        <p:spPr>
          <a:xfrm>
            <a:off x="6718103" y="2985671"/>
            <a:ext cx="15180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600" dirty="0" smtClean="0"/>
              <a:t>absorption lines</a:t>
            </a:r>
            <a:endParaRPr lang="en-CA" sz="1600" dirty="0"/>
          </a:p>
        </p:txBody>
      </p:sp>
      <p:sp>
        <p:nvSpPr>
          <p:cNvPr id="95" name="TextBox 94"/>
          <p:cNvSpPr txBox="1"/>
          <p:nvPr/>
        </p:nvSpPr>
        <p:spPr>
          <a:xfrm>
            <a:off x="6515323" y="2400300"/>
            <a:ext cx="19236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600" dirty="0" smtClean="0"/>
              <a:t>absorption spectrum</a:t>
            </a:r>
            <a:endParaRPr lang="en-CA" sz="1600" dirty="0"/>
          </a:p>
        </p:txBody>
      </p:sp>
      <p:sp>
        <p:nvSpPr>
          <p:cNvPr id="113" name="Oval 112"/>
          <p:cNvSpPr/>
          <p:nvPr/>
        </p:nvSpPr>
        <p:spPr>
          <a:xfrm>
            <a:off x="3314700" y="744320"/>
            <a:ext cx="822960" cy="82296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4" name="Oval 113"/>
          <p:cNvSpPr/>
          <p:nvPr/>
        </p:nvSpPr>
        <p:spPr>
          <a:xfrm>
            <a:off x="3451860" y="881480"/>
            <a:ext cx="548640" cy="54864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5" name="Oval 114"/>
          <p:cNvSpPr/>
          <p:nvPr/>
        </p:nvSpPr>
        <p:spPr>
          <a:xfrm>
            <a:off x="3589020" y="1018640"/>
            <a:ext cx="274320" cy="27432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6" name="Oval 115"/>
          <p:cNvSpPr/>
          <p:nvPr/>
        </p:nvSpPr>
        <p:spPr>
          <a:xfrm>
            <a:off x="3703320" y="1132940"/>
            <a:ext cx="45720" cy="4572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8" name="TextBox 117"/>
          <p:cNvSpPr txBox="1"/>
          <p:nvPr/>
        </p:nvSpPr>
        <p:spPr>
          <a:xfrm>
            <a:off x="3852725" y="1174358"/>
            <a:ext cx="65724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CA" sz="1000" dirty="0" smtClean="0">
                <a:latin typeface="+mj-lt"/>
                <a:cs typeface="Arial" pitchFamily="34" charset="0"/>
              </a:rPr>
              <a:t>1</a:t>
            </a:r>
            <a:endParaRPr lang="en-CA" sz="1000" dirty="0">
              <a:latin typeface="+mj-lt"/>
              <a:cs typeface="Arial" pitchFamily="34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3980606" y="1227547"/>
            <a:ext cx="65724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CA" sz="1000" dirty="0" smtClean="0">
                <a:latin typeface="+mj-lt"/>
                <a:cs typeface="Arial" pitchFamily="34" charset="0"/>
              </a:rPr>
              <a:t>2</a:t>
            </a:r>
            <a:endParaRPr lang="en-CA" sz="1000" dirty="0">
              <a:latin typeface="+mj-lt"/>
              <a:cs typeface="Arial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102828" y="1293184"/>
            <a:ext cx="65724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CA" sz="1000" dirty="0" smtClean="0">
                <a:latin typeface="+mj-lt"/>
                <a:cs typeface="Arial" pitchFamily="34" charset="0"/>
              </a:rPr>
              <a:t>3</a:t>
            </a:r>
            <a:endParaRPr lang="en-CA" sz="1000" dirty="0">
              <a:latin typeface="+mj-lt"/>
              <a:cs typeface="Arial" pitchFamily="34" charset="0"/>
            </a:endParaRPr>
          </a:p>
        </p:txBody>
      </p:sp>
      <p:cxnSp>
        <p:nvCxnSpPr>
          <p:cNvPr id="123" name="Straight Connector 122"/>
          <p:cNvCxnSpPr/>
          <p:nvPr/>
        </p:nvCxnSpPr>
        <p:spPr>
          <a:xfrm rot="5400000" flipH="1" flipV="1">
            <a:off x="2475313" y="1916979"/>
            <a:ext cx="1612095" cy="6149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rot="5400000" flipH="1" flipV="1">
            <a:off x="2968815" y="1650751"/>
            <a:ext cx="1384820" cy="821233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ectangle 132"/>
          <p:cNvSpPr/>
          <p:nvPr/>
        </p:nvSpPr>
        <p:spPr>
          <a:xfrm>
            <a:off x="8141491" y="2743200"/>
            <a:ext cx="45720" cy="228600"/>
          </a:xfrm>
          <a:prstGeom prst="rect">
            <a:avLst/>
          </a:prstGeom>
          <a:gradFill flip="none" rotWithShape="1">
            <a:gsLst>
              <a:gs pos="98000">
                <a:schemeClr val="tx1"/>
              </a:gs>
              <a:gs pos="0">
                <a:schemeClr val="bg1">
                  <a:alpha val="3000"/>
                </a:schemeClr>
              </a:gs>
            </a:gsLst>
            <a:lin ang="0" scaled="1"/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6" name="Rectangle 135"/>
          <p:cNvSpPr/>
          <p:nvPr/>
        </p:nvSpPr>
        <p:spPr>
          <a:xfrm flipH="1">
            <a:off x="8183880" y="2743200"/>
            <a:ext cx="45720" cy="228600"/>
          </a:xfrm>
          <a:prstGeom prst="rect">
            <a:avLst/>
          </a:prstGeom>
          <a:gradFill flip="none" rotWithShape="1">
            <a:gsLst>
              <a:gs pos="98000">
                <a:schemeClr val="tx1"/>
              </a:gs>
              <a:gs pos="0">
                <a:schemeClr val="bg1">
                  <a:alpha val="3000"/>
                </a:schemeClr>
              </a:gs>
            </a:gsLst>
            <a:lin ang="0" scaled="1"/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7" name="Rectangle 136"/>
          <p:cNvSpPr/>
          <p:nvPr/>
        </p:nvSpPr>
        <p:spPr>
          <a:xfrm>
            <a:off x="7615711" y="2743200"/>
            <a:ext cx="45720" cy="228600"/>
          </a:xfrm>
          <a:prstGeom prst="rect">
            <a:avLst/>
          </a:prstGeom>
          <a:gradFill flip="none" rotWithShape="1">
            <a:gsLst>
              <a:gs pos="98000">
                <a:schemeClr val="tx1"/>
              </a:gs>
              <a:gs pos="0">
                <a:schemeClr val="bg1">
                  <a:alpha val="3000"/>
                </a:schemeClr>
              </a:gs>
            </a:gsLst>
            <a:lin ang="0" scaled="1"/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8" name="Rectangle 137"/>
          <p:cNvSpPr/>
          <p:nvPr/>
        </p:nvSpPr>
        <p:spPr>
          <a:xfrm flipH="1">
            <a:off x="7658100" y="2743200"/>
            <a:ext cx="45720" cy="228600"/>
          </a:xfrm>
          <a:prstGeom prst="rect">
            <a:avLst/>
          </a:prstGeom>
          <a:gradFill flip="none" rotWithShape="1">
            <a:gsLst>
              <a:gs pos="98000">
                <a:schemeClr val="tx1"/>
              </a:gs>
              <a:gs pos="0">
                <a:schemeClr val="bg1">
                  <a:alpha val="3000"/>
                </a:schemeClr>
              </a:gs>
            </a:gsLst>
            <a:lin ang="0" scaled="1"/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9" name="Rectangle 138"/>
          <p:cNvSpPr/>
          <p:nvPr/>
        </p:nvSpPr>
        <p:spPr>
          <a:xfrm>
            <a:off x="6929911" y="2743200"/>
            <a:ext cx="45720" cy="228600"/>
          </a:xfrm>
          <a:prstGeom prst="rect">
            <a:avLst/>
          </a:prstGeom>
          <a:gradFill flip="none" rotWithShape="1">
            <a:gsLst>
              <a:gs pos="98000">
                <a:schemeClr val="tx1"/>
              </a:gs>
              <a:gs pos="0">
                <a:schemeClr val="bg1">
                  <a:alpha val="3000"/>
                </a:schemeClr>
              </a:gs>
            </a:gsLst>
            <a:lin ang="0" scaled="1"/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0" name="Rectangle 139"/>
          <p:cNvSpPr/>
          <p:nvPr/>
        </p:nvSpPr>
        <p:spPr>
          <a:xfrm flipH="1">
            <a:off x="6972300" y="2743200"/>
            <a:ext cx="45720" cy="228600"/>
          </a:xfrm>
          <a:prstGeom prst="rect">
            <a:avLst/>
          </a:prstGeom>
          <a:gradFill flip="none" rotWithShape="1">
            <a:gsLst>
              <a:gs pos="98000">
                <a:schemeClr val="tx1"/>
              </a:gs>
              <a:gs pos="0">
                <a:schemeClr val="bg1">
                  <a:alpha val="3000"/>
                </a:schemeClr>
              </a:gs>
            </a:gsLst>
            <a:lin ang="0" scaled="1"/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41" name="Picture 140" descr="continuousspectrum_sm.png"/>
          <p:cNvPicPr>
            <a:picLocks noChangeAspect="1"/>
          </p:cNvPicPr>
          <p:nvPr/>
        </p:nvPicPr>
        <p:blipFill>
          <a:blip r:embed="rId4" cstate="print"/>
          <a:srcRect l="20988" r="76512"/>
          <a:stretch>
            <a:fillRect/>
          </a:stretch>
        </p:blipFill>
        <p:spPr>
          <a:xfrm>
            <a:off x="5464672" y="1042348"/>
            <a:ext cx="42862" cy="228600"/>
          </a:xfrm>
          <a:prstGeom prst="rect">
            <a:avLst/>
          </a:prstGeom>
        </p:spPr>
      </p:pic>
      <p:pic>
        <p:nvPicPr>
          <p:cNvPr id="143" name="Picture 142" descr="continuousspectrum_sm.png"/>
          <p:cNvPicPr>
            <a:picLocks noChangeAspect="1"/>
          </p:cNvPicPr>
          <p:nvPr/>
        </p:nvPicPr>
        <p:blipFill>
          <a:blip r:embed="rId4" cstate="print"/>
          <a:srcRect l="87716" r="9784"/>
          <a:stretch>
            <a:fillRect/>
          </a:stretch>
        </p:blipFill>
        <p:spPr>
          <a:xfrm>
            <a:off x="6685005" y="1042348"/>
            <a:ext cx="42862" cy="228600"/>
          </a:xfrm>
          <a:prstGeom prst="rect">
            <a:avLst/>
          </a:prstGeom>
        </p:spPr>
      </p:pic>
      <p:pic>
        <p:nvPicPr>
          <p:cNvPr id="144" name="Picture 143" descr="continuousspectrum_sm.png"/>
          <p:cNvPicPr>
            <a:picLocks noChangeAspect="1"/>
          </p:cNvPicPr>
          <p:nvPr/>
        </p:nvPicPr>
        <p:blipFill>
          <a:blip r:embed="rId4" cstate="print"/>
          <a:srcRect l="59092" r="38408"/>
          <a:stretch>
            <a:fillRect/>
          </a:stretch>
        </p:blipFill>
        <p:spPr>
          <a:xfrm>
            <a:off x="6161519" y="1042348"/>
            <a:ext cx="42862" cy="228600"/>
          </a:xfrm>
          <a:prstGeom prst="rect">
            <a:avLst/>
          </a:prstGeom>
        </p:spPr>
      </p:pic>
      <p:sp>
        <p:nvSpPr>
          <p:cNvPr id="36" name="Rectangle 35"/>
          <p:cNvSpPr/>
          <p:nvPr/>
        </p:nvSpPr>
        <p:spPr>
          <a:xfrm>
            <a:off x="5078685" y="1042348"/>
            <a:ext cx="1832199" cy="2286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 descr="lightbulb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54905" y="2476500"/>
            <a:ext cx="1181100" cy="1181100"/>
          </a:xfrm>
          <a:prstGeom prst="rect">
            <a:avLst/>
          </a:prstGeom>
        </p:spPr>
      </p:pic>
      <p:sp>
        <p:nvSpPr>
          <p:cNvPr id="121" name="Freeform 120"/>
          <p:cNvSpPr/>
          <p:nvPr/>
        </p:nvSpPr>
        <p:spPr>
          <a:xfrm>
            <a:off x="4698728" y="4250526"/>
            <a:ext cx="914400" cy="227066"/>
          </a:xfrm>
          <a:custGeom>
            <a:avLst/>
            <a:gdLst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457200">
                <a:moveTo>
                  <a:pt x="0" y="223998"/>
                </a:moveTo>
                <a:cubicBezTo>
                  <a:pt x="78501" y="111999"/>
                  <a:pt x="157003" y="0"/>
                  <a:pt x="233203" y="0"/>
                </a:cubicBezTo>
                <a:cubicBezTo>
                  <a:pt x="309403" y="0"/>
                  <a:pt x="371554" y="114956"/>
                  <a:pt x="457200" y="223998"/>
                </a:cubicBezTo>
                <a:cubicBezTo>
                  <a:pt x="540465" y="330659"/>
                  <a:pt x="611135" y="457200"/>
                  <a:pt x="687335" y="457200"/>
                </a:cubicBezTo>
                <a:cubicBezTo>
                  <a:pt x="763535" y="457200"/>
                  <a:pt x="838967" y="340599"/>
                  <a:pt x="914400" y="223998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2" name="Rectangle 141"/>
          <p:cNvSpPr/>
          <p:nvPr/>
        </p:nvSpPr>
        <p:spPr>
          <a:xfrm>
            <a:off x="5599977" y="4232170"/>
            <a:ext cx="1832199" cy="2286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91" name="Picture 90" descr="continuousspectrum_sm.png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30181" y="1954807"/>
            <a:ext cx="1828804" cy="228600"/>
          </a:xfrm>
          <a:prstGeom prst="rect">
            <a:avLst/>
          </a:prstGeom>
        </p:spPr>
      </p:pic>
      <p:sp>
        <p:nvSpPr>
          <p:cNvPr id="92" name="TextBox 91"/>
          <p:cNvSpPr txBox="1"/>
          <p:nvPr/>
        </p:nvSpPr>
        <p:spPr>
          <a:xfrm>
            <a:off x="1803899" y="2176046"/>
            <a:ext cx="14813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600" dirty="0" smtClean="0"/>
              <a:t>hot light source</a:t>
            </a:r>
            <a:endParaRPr lang="en-CA" sz="1600" dirty="0"/>
          </a:p>
        </p:txBody>
      </p:sp>
      <p:sp>
        <p:nvSpPr>
          <p:cNvPr id="93" name="TextBox 92"/>
          <p:cNvSpPr txBox="1"/>
          <p:nvPr/>
        </p:nvSpPr>
        <p:spPr>
          <a:xfrm>
            <a:off x="1571625" y="1601326"/>
            <a:ext cx="19459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600" dirty="0" smtClean="0"/>
              <a:t>continuous spectrum</a:t>
            </a:r>
            <a:endParaRPr lang="en-CA" sz="1600" dirty="0"/>
          </a:p>
        </p:txBody>
      </p:sp>
      <p:sp>
        <p:nvSpPr>
          <p:cNvPr id="96" name="TextBox 95"/>
          <p:cNvSpPr txBox="1"/>
          <p:nvPr/>
        </p:nvSpPr>
        <p:spPr>
          <a:xfrm>
            <a:off x="5636532" y="3890252"/>
            <a:ext cx="17556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600" dirty="0" smtClean="0"/>
              <a:t>emission spectrum</a:t>
            </a:r>
            <a:endParaRPr lang="en-CA" sz="1600" dirty="0"/>
          </a:p>
        </p:txBody>
      </p:sp>
      <p:sp>
        <p:nvSpPr>
          <p:cNvPr id="97" name="TextBox 96"/>
          <p:cNvSpPr txBox="1"/>
          <p:nvPr/>
        </p:nvSpPr>
        <p:spPr>
          <a:xfrm>
            <a:off x="5839312" y="4461752"/>
            <a:ext cx="1350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600" dirty="0" smtClean="0"/>
              <a:t>emission lines</a:t>
            </a:r>
            <a:endParaRPr lang="en-CA" sz="1600" dirty="0"/>
          </a:p>
        </p:txBody>
      </p:sp>
      <p:sp>
        <p:nvSpPr>
          <p:cNvPr id="107" name="Freeform 106"/>
          <p:cNvSpPr/>
          <p:nvPr/>
        </p:nvSpPr>
        <p:spPr>
          <a:xfrm>
            <a:off x="2908261" y="2743200"/>
            <a:ext cx="916781" cy="227263"/>
          </a:xfrm>
          <a:custGeom>
            <a:avLst/>
            <a:gdLst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6781"/>
              <a:gd name="connsiteY0" fmla="*/ 223998 h 457597"/>
              <a:gd name="connsiteX1" fmla="*/ 233203 w 916781"/>
              <a:gd name="connsiteY1" fmla="*/ 0 h 457597"/>
              <a:gd name="connsiteX2" fmla="*/ 457200 w 916781"/>
              <a:gd name="connsiteY2" fmla="*/ 223998 h 457597"/>
              <a:gd name="connsiteX3" fmla="*/ 687335 w 916781"/>
              <a:gd name="connsiteY3" fmla="*/ 457200 h 457597"/>
              <a:gd name="connsiteX4" fmla="*/ 916781 w 916781"/>
              <a:gd name="connsiteY4" fmla="*/ 221617 h 457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457597">
                <a:moveTo>
                  <a:pt x="0" y="223998"/>
                </a:moveTo>
                <a:cubicBezTo>
                  <a:pt x="78501" y="111999"/>
                  <a:pt x="157003" y="0"/>
                  <a:pt x="233203" y="0"/>
                </a:cubicBezTo>
                <a:cubicBezTo>
                  <a:pt x="309403" y="0"/>
                  <a:pt x="371554" y="114956"/>
                  <a:pt x="457200" y="223998"/>
                </a:cubicBezTo>
                <a:cubicBezTo>
                  <a:pt x="540465" y="330659"/>
                  <a:pt x="610738" y="457597"/>
                  <a:pt x="687335" y="457200"/>
                </a:cubicBezTo>
                <a:cubicBezTo>
                  <a:pt x="763932" y="456803"/>
                  <a:pt x="841348" y="338218"/>
                  <a:pt x="916781" y="221617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8" name="Freeform 107"/>
          <p:cNvSpPr/>
          <p:nvPr/>
        </p:nvSpPr>
        <p:spPr>
          <a:xfrm>
            <a:off x="3829050" y="2743200"/>
            <a:ext cx="914400" cy="227066"/>
          </a:xfrm>
          <a:custGeom>
            <a:avLst/>
            <a:gdLst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457200">
                <a:moveTo>
                  <a:pt x="0" y="223998"/>
                </a:moveTo>
                <a:cubicBezTo>
                  <a:pt x="78501" y="111999"/>
                  <a:pt x="157003" y="0"/>
                  <a:pt x="233203" y="0"/>
                </a:cubicBezTo>
                <a:cubicBezTo>
                  <a:pt x="309403" y="0"/>
                  <a:pt x="371554" y="114956"/>
                  <a:pt x="457200" y="223998"/>
                </a:cubicBezTo>
                <a:cubicBezTo>
                  <a:pt x="540465" y="330659"/>
                  <a:pt x="611135" y="457200"/>
                  <a:pt x="687335" y="457200"/>
                </a:cubicBezTo>
                <a:cubicBezTo>
                  <a:pt x="763535" y="457200"/>
                  <a:pt x="838967" y="340599"/>
                  <a:pt x="914400" y="223998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1" name="Freeform 110"/>
          <p:cNvSpPr/>
          <p:nvPr/>
        </p:nvSpPr>
        <p:spPr>
          <a:xfrm>
            <a:off x="4741951" y="2743200"/>
            <a:ext cx="916781" cy="227263"/>
          </a:xfrm>
          <a:custGeom>
            <a:avLst/>
            <a:gdLst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6781"/>
              <a:gd name="connsiteY0" fmla="*/ 223998 h 457597"/>
              <a:gd name="connsiteX1" fmla="*/ 233203 w 916781"/>
              <a:gd name="connsiteY1" fmla="*/ 0 h 457597"/>
              <a:gd name="connsiteX2" fmla="*/ 457200 w 916781"/>
              <a:gd name="connsiteY2" fmla="*/ 223998 h 457597"/>
              <a:gd name="connsiteX3" fmla="*/ 687335 w 916781"/>
              <a:gd name="connsiteY3" fmla="*/ 457200 h 457597"/>
              <a:gd name="connsiteX4" fmla="*/ 916781 w 916781"/>
              <a:gd name="connsiteY4" fmla="*/ 221617 h 457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457597">
                <a:moveTo>
                  <a:pt x="0" y="223998"/>
                </a:moveTo>
                <a:cubicBezTo>
                  <a:pt x="78501" y="111999"/>
                  <a:pt x="157003" y="0"/>
                  <a:pt x="233203" y="0"/>
                </a:cubicBezTo>
                <a:cubicBezTo>
                  <a:pt x="309403" y="0"/>
                  <a:pt x="371554" y="114956"/>
                  <a:pt x="457200" y="223998"/>
                </a:cubicBezTo>
                <a:cubicBezTo>
                  <a:pt x="540465" y="330659"/>
                  <a:pt x="610738" y="457597"/>
                  <a:pt x="687335" y="457200"/>
                </a:cubicBezTo>
                <a:cubicBezTo>
                  <a:pt x="763932" y="456803"/>
                  <a:pt x="841348" y="338218"/>
                  <a:pt x="916781" y="221617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2" name="Freeform 111"/>
          <p:cNvSpPr/>
          <p:nvPr/>
        </p:nvSpPr>
        <p:spPr>
          <a:xfrm>
            <a:off x="5657850" y="2743200"/>
            <a:ext cx="914400" cy="227066"/>
          </a:xfrm>
          <a:custGeom>
            <a:avLst/>
            <a:gdLst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  <a:gd name="connsiteX0" fmla="*/ 0 w 914400"/>
              <a:gd name="connsiteY0" fmla="*/ 223998 h 457200"/>
              <a:gd name="connsiteX1" fmla="*/ 233203 w 914400"/>
              <a:gd name="connsiteY1" fmla="*/ 0 h 457200"/>
              <a:gd name="connsiteX2" fmla="*/ 457200 w 914400"/>
              <a:gd name="connsiteY2" fmla="*/ 223998 h 457200"/>
              <a:gd name="connsiteX3" fmla="*/ 687335 w 914400"/>
              <a:gd name="connsiteY3" fmla="*/ 457200 h 457200"/>
              <a:gd name="connsiteX4" fmla="*/ 914400 w 914400"/>
              <a:gd name="connsiteY4" fmla="*/ 223998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457200">
                <a:moveTo>
                  <a:pt x="0" y="223998"/>
                </a:moveTo>
                <a:cubicBezTo>
                  <a:pt x="78501" y="111999"/>
                  <a:pt x="157003" y="0"/>
                  <a:pt x="233203" y="0"/>
                </a:cubicBezTo>
                <a:cubicBezTo>
                  <a:pt x="309403" y="0"/>
                  <a:pt x="371554" y="114956"/>
                  <a:pt x="457200" y="223998"/>
                </a:cubicBezTo>
                <a:cubicBezTo>
                  <a:pt x="540465" y="330659"/>
                  <a:pt x="611135" y="457200"/>
                  <a:pt x="687335" y="457200"/>
                </a:cubicBezTo>
                <a:cubicBezTo>
                  <a:pt x="763535" y="457200"/>
                  <a:pt x="838967" y="340599"/>
                  <a:pt x="914400" y="223998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89" name="Picture 88" descr="continuousspectrum_sm.png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62723" y="2743200"/>
            <a:ext cx="1828804" cy="228600"/>
          </a:xfrm>
          <a:prstGeom prst="rect">
            <a:avLst/>
          </a:prstGeom>
          <a:ln w="6350">
            <a:noFill/>
          </a:ln>
        </p:spPr>
      </p:pic>
      <p:sp>
        <p:nvSpPr>
          <p:cNvPr id="94" name="TextBox 93"/>
          <p:cNvSpPr txBox="1"/>
          <p:nvPr/>
        </p:nvSpPr>
        <p:spPr>
          <a:xfrm>
            <a:off x="6718103" y="2985671"/>
            <a:ext cx="15180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600" dirty="0" smtClean="0"/>
              <a:t>absorption lines</a:t>
            </a:r>
            <a:endParaRPr lang="en-CA" sz="1600" dirty="0"/>
          </a:p>
        </p:txBody>
      </p:sp>
      <p:sp>
        <p:nvSpPr>
          <p:cNvPr id="95" name="TextBox 94"/>
          <p:cNvSpPr txBox="1"/>
          <p:nvPr/>
        </p:nvSpPr>
        <p:spPr>
          <a:xfrm>
            <a:off x="6515323" y="2400300"/>
            <a:ext cx="19236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600" dirty="0" smtClean="0"/>
              <a:t>absorption spectrum</a:t>
            </a:r>
            <a:endParaRPr lang="en-CA" sz="1600" dirty="0"/>
          </a:p>
        </p:txBody>
      </p:sp>
      <p:sp>
        <p:nvSpPr>
          <p:cNvPr id="113" name="Oval 112"/>
          <p:cNvSpPr/>
          <p:nvPr/>
        </p:nvSpPr>
        <p:spPr>
          <a:xfrm>
            <a:off x="3835992" y="3934142"/>
            <a:ext cx="822960" cy="82296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4" name="Oval 113"/>
          <p:cNvSpPr/>
          <p:nvPr/>
        </p:nvSpPr>
        <p:spPr>
          <a:xfrm>
            <a:off x="3973152" y="4071302"/>
            <a:ext cx="548640" cy="54864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5" name="Oval 114"/>
          <p:cNvSpPr/>
          <p:nvPr/>
        </p:nvSpPr>
        <p:spPr>
          <a:xfrm>
            <a:off x="4110312" y="4208462"/>
            <a:ext cx="274320" cy="27432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6" name="Oval 115"/>
          <p:cNvSpPr/>
          <p:nvPr/>
        </p:nvSpPr>
        <p:spPr>
          <a:xfrm>
            <a:off x="4224612" y="4322762"/>
            <a:ext cx="45720" cy="4572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8" name="TextBox 117"/>
          <p:cNvSpPr txBox="1"/>
          <p:nvPr/>
        </p:nvSpPr>
        <p:spPr>
          <a:xfrm>
            <a:off x="4374017" y="4364180"/>
            <a:ext cx="65724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CA" sz="1000" dirty="0" smtClean="0">
                <a:latin typeface="+mj-lt"/>
                <a:cs typeface="Arial" pitchFamily="34" charset="0"/>
              </a:rPr>
              <a:t>1</a:t>
            </a:r>
            <a:endParaRPr lang="en-CA" sz="1000" dirty="0">
              <a:latin typeface="+mj-lt"/>
              <a:cs typeface="Arial" pitchFamily="34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4501898" y="4417369"/>
            <a:ext cx="65724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CA" sz="1000" dirty="0" smtClean="0">
                <a:latin typeface="+mj-lt"/>
                <a:cs typeface="Arial" pitchFamily="34" charset="0"/>
              </a:rPr>
              <a:t>2</a:t>
            </a:r>
            <a:endParaRPr lang="en-CA" sz="1000" dirty="0">
              <a:latin typeface="+mj-lt"/>
              <a:cs typeface="Arial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624120" y="4483006"/>
            <a:ext cx="65724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CA" sz="1000" dirty="0" smtClean="0">
                <a:latin typeface="+mj-lt"/>
                <a:cs typeface="Arial" pitchFamily="34" charset="0"/>
              </a:rPr>
              <a:t>3</a:t>
            </a:r>
            <a:endParaRPr lang="en-CA" sz="1000" dirty="0">
              <a:latin typeface="+mj-lt"/>
              <a:cs typeface="Arial" pitchFamily="34" charset="0"/>
            </a:endParaRPr>
          </a:p>
        </p:txBody>
      </p:sp>
      <p:pic>
        <p:nvPicPr>
          <p:cNvPr id="141" name="Picture 140" descr="continuousspectrum_sm.png"/>
          <p:cNvPicPr>
            <a:picLocks noChangeAspect="1"/>
          </p:cNvPicPr>
          <p:nvPr/>
        </p:nvPicPr>
        <p:blipFill>
          <a:blip r:embed="rId5" cstate="print"/>
          <a:srcRect l="20988" r="76512"/>
          <a:stretch>
            <a:fillRect/>
          </a:stretch>
        </p:blipFill>
        <p:spPr>
          <a:xfrm>
            <a:off x="5985964" y="4232170"/>
            <a:ext cx="42862" cy="228600"/>
          </a:xfrm>
          <a:prstGeom prst="rect">
            <a:avLst/>
          </a:prstGeom>
        </p:spPr>
      </p:pic>
      <p:pic>
        <p:nvPicPr>
          <p:cNvPr id="143" name="Picture 142" descr="continuousspectrum_sm.png"/>
          <p:cNvPicPr>
            <a:picLocks noChangeAspect="1"/>
          </p:cNvPicPr>
          <p:nvPr/>
        </p:nvPicPr>
        <p:blipFill>
          <a:blip r:embed="rId5" cstate="print"/>
          <a:srcRect l="87716" r="9784"/>
          <a:stretch>
            <a:fillRect/>
          </a:stretch>
        </p:blipFill>
        <p:spPr>
          <a:xfrm>
            <a:off x="7206297" y="4232170"/>
            <a:ext cx="42862" cy="228600"/>
          </a:xfrm>
          <a:prstGeom prst="rect">
            <a:avLst/>
          </a:prstGeom>
        </p:spPr>
      </p:pic>
      <p:pic>
        <p:nvPicPr>
          <p:cNvPr id="144" name="Picture 143" descr="continuousspectrum_sm.png"/>
          <p:cNvPicPr>
            <a:picLocks noChangeAspect="1"/>
          </p:cNvPicPr>
          <p:nvPr/>
        </p:nvPicPr>
        <p:blipFill>
          <a:blip r:embed="rId5" cstate="print"/>
          <a:srcRect l="59092" r="38408"/>
          <a:stretch>
            <a:fillRect/>
          </a:stretch>
        </p:blipFill>
        <p:spPr>
          <a:xfrm>
            <a:off x="6682811" y="4232170"/>
            <a:ext cx="42862" cy="228600"/>
          </a:xfrm>
          <a:prstGeom prst="rect">
            <a:avLst/>
          </a:prstGeom>
        </p:spPr>
      </p:pic>
      <p:sp>
        <p:nvSpPr>
          <p:cNvPr id="37" name="Cloud Callout 36"/>
          <p:cNvSpPr/>
          <p:nvPr/>
        </p:nvSpPr>
        <p:spPr>
          <a:xfrm>
            <a:off x="3314700" y="2400300"/>
            <a:ext cx="1257300" cy="914400"/>
          </a:xfrm>
          <a:prstGeom prst="cloudCallout">
            <a:avLst>
              <a:gd name="adj1" fmla="val -942324"/>
              <a:gd name="adj2" fmla="val -8442"/>
            </a:avLst>
          </a:prstGeom>
          <a:solidFill>
            <a:srgbClr val="D9D9D9">
              <a:alpha val="74902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23" name="Straight Connector 122"/>
          <p:cNvCxnSpPr/>
          <p:nvPr/>
        </p:nvCxnSpPr>
        <p:spPr>
          <a:xfrm rot="5400000">
            <a:off x="3294250" y="3625252"/>
            <a:ext cx="1245403" cy="167099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rot="16200000" flipV="1">
            <a:off x="3777588" y="3309017"/>
            <a:ext cx="1038469" cy="59264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8141491" y="2743200"/>
            <a:ext cx="45720" cy="228600"/>
          </a:xfrm>
          <a:prstGeom prst="rect">
            <a:avLst/>
          </a:prstGeom>
          <a:gradFill flip="none" rotWithShape="1">
            <a:gsLst>
              <a:gs pos="98000">
                <a:schemeClr val="tx1"/>
              </a:gs>
              <a:gs pos="0">
                <a:schemeClr val="bg1">
                  <a:alpha val="3000"/>
                </a:schemeClr>
              </a:gs>
            </a:gsLst>
            <a:lin ang="0" scaled="1"/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Rectangle 33"/>
          <p:cNvSpPr/>
          <p:nvPr/>
        </p:nvSpPr>
        <p:spPr>
          <a:xfrm flipH="1">
            <a:off x="8183880" y="2743200"/>
            <a:ext cx="45720" cy="228600"/>
          </a:xfrm>
          <a:prstGeom prst="rect">
            <a:avLst/>
          </a:prstGeom>
          <a:gradFill flip="none" rotWithShape="1">
            <a:gsLst>
              <a:gs pos="98000">
                <a:schemeClr val="tx1"/>
              </a:gs>
              <a:gs pos="0">
                <a:schemeClr val="bg1">
                  <a:alpha val="3000"/>
                </a:schemeClr>
              </a:gs>
            </a:gsLst>
            <a:lin ang="0" scaled="1"/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Rectangle 34"/>
          <p:cNvSpPr/>
          <p:nvPr/>
        </p:nvSpPr>
        <p:spPr>
          <a:xfrm>
            <a:off x="7615711" y="2743200"/>
            <a:ext cx="45720" cy="228600"/>
          </a:xfrm>
          <a:prstGeom prst="rect">
            <a:avLst/>
          </a:prstGeom>
          <a:gradFill flip="none" rotWithShape="1">
            <a:gsLst>
              <a:gs pos="98000">
                <a:schemeClr val="tx1"/>
              </a:gs>
              <a:gs pos="0">
                <a:schemeClr val="bg1">
                  <a:alpha val="3000"/>
                </a:schemeClr>
              </a:gs>
            </a:gsLst>
            <a:lin ang="0" scaled="1"/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Rectangle 37"/>
          <p:cNvSpPr/>
          <p:nvPr/>
        </p:nvSpPr>
        <p:spPr>
          <a:xfrm flipH="1">
            <a:off x="7658100" y="2743200"/>
            <a:ext cx="45720" cy="228600"/>
          </a:xfrm>
          <a:prstGeom prst="rect">
            <a:avLst/>
          </a:prstGeom>
          <a:gradFill flip="none" rotWithShape="1">
            <a:gsLst>
              <a:gs pos="98000">
                <a:schemeClr val="tx1"/>
              </a:gs>
              <a:gs pos="0">
                <a:schemeClr val="bg1">
                  <a:alpha val="3000"/>
                </a:schemeClr>
              </a:gs>
            </a:gsLst>
            <a:lin ang="0" scaled="1"/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Rectangle 38"/>
          <p:cNvSpPr/>
          <p:nvPr/>
        </p:nvSpPr>
        <p:spPr>
          <a:xfrm>
            <a:off x="6929911" y="2743200"/>
            <a:ext cx="45720" cy="228600"/>
          </a:xfrm>
          <a:prstGeom prst="rect">
            <a:avLst/>
          </a:prstGeom>
          <a:gradFill flip="none" rotWithShape="1">
            <a:gsLst>
              <a:gs pos="98000">
                <a:schemeClr val="tx1"/>
              </a:gs>
              <a:gs pos="0">
                <a:schemeClr val="bg1">
                  <a:alpha val="3000"/>
                </a:schemeClr>
              </a:gs>
            </a:gsLst>
            <a:lin ang="0" scaled="1"/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" name="Rectangle 39"/>
          <p:cNvSpPr/>
          <p:nvPr/>
        </p:nvSpPr>
        <p:spPr>
          <a:xfrm flipH="1">
            <a:off x="6972300" y="2743200"/>
            <a:ext cx="45720" cy="228600"/>
          </a:xfrm>
          <a:prstGeom prst="rect">
            <a:avLst/>
          </a:prstGeom>
          <a:gradFill flip="none" rotWithShape="1">
            <a:gsLst>
              <a:gs pos="98000">
                <a:schemeClr val="tx1"/>
              </a:gs>
              <a:gs pos="0">
                <a:schemeClr val="bg1">
                  <a:alpha val="3000"/>
                </a:schemeClr>
              </a:gs>
            </a:gsLst>
            <a:lin ang="0" scaled="1"/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Rectangle 40"/>
          <p:cNvSpPr/>
          <p:nvPr/>
        </p:nvSpPr>
        <p:spPr>
          <a:xfrm>
            <a:off x="5600700" y="4232170"/>
            <a:ext cx="1832199" cy="2286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270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43</Words>
  <Application>Microsoft Office PowerPoint</Application>
  <PresentationFormat>On-screen Show (4:3)</PresentationFormat>
  <Paragraphs>29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Physics and Astronomy, UBC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Decoding starlight graphics</dc:title>
  <dc:creator>Peter Newbury</dc:creator>
  <dc:description>Graphics for "Decoding Starlight" activity
blogs.ubc.ca/polarisdotca/astrolabs/
CC BY-NC-SA</dc:description>
  <cp:lastModifiedBy>Peter Newbury</cp:lastModifiedBy>
  <cp:revision>37</cp:revision>
  <dcterms:created xsi:type="dcterms:W3CDTF">2009-09-29T16:40:40Z</dcterms:created>
  <dcterms:modified xsi:type="dcterms:W3CDTF">2011-09-12T22:40:51Z</dcterms:modified>
</cp:coreProperties>
</file>