
<file path=[Content_Types].xml><?xml version="1.0" encoding="utf-8"?>
<Types xmlns="http://schemas.openxmlformats.org/package/2006/content-types">
  <Override PartName="/ppt/drawings/drawing1.xml" ContentType="application/vnd.openxmlformats-officedocument.drawingml.chartshapes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drawings/drawing2.xml" ContentType="application/vnd.openxmlformats-officedocument.drawingml.chartshapes+xml"/>
  <Override PartName="/ppt/tableStyles.xml" ContentType="application/vnd.openxmlformats-officedocument.presentationml.tableStyles+xml"/>
  <Override PartName="/ppt/notesSlides/notesSlide5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1"/>
  </p:notesMasterIdLst>
  <p:sldIdLst>
    <p:sldId id="257" r:id="rId2"/>
    <p:sldId id="260" r:id="rId3"/>
    <p:sldId id="265" r:id="rId4"/>
    <p:sldId id="275" r:id="rId5"/>
    <p:sldId id="258" r:id="rId6"/>
    <p:sldId id="259" r:id="rId7"/>
    <p:sldId id="271" r:id="rId8"/>
    <p:sldId id="261" r:id="rId9"/>
    <p:sldId id="264" r:id="rId10"/>
    <p:sldId id="256" r:id="rId11"/>
    <p:sldId id="266" r:id="rId12"/>
    <p:sldId id="262" r:id="rId13"/>
    <p:sldId id="267" r:id="rId14"/>
    <p:sldId id="276" r:id="rId15"/>
    <p:sldId id="274" r:id="rId16"/>
    <p:sldId id="263" r:id="rId17"/>
    <p:sldId id="268" r:id="rId18"/>
    <p:sldId id="270" r:id="rId19"/>
    <p:sldId id="27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598" autoAdjust="0"/>
    <p:restoredTop sz="94683" autoAdjust="0"/>
  </p:normalViewPr>
  <p:slideViewPr>
    <p:cSldViewPr>
      <p:cViewPr varScale="1">
        <p:scale>
          <a:sx n="98" d="100"/>
          <a:sy n="98" d="100"/>
        </p:scale>
        <p:origin x="-64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>
        <c:manualLayout>
          <c:layoutTarget val="inner"/>
          <c:xMode val="edge"/>
          <c:yMode val="edge"/>
          <c:x val="0.0879938299284343"/>
          <c:y val="0.144018583042973"/>
          <c:w val="0.870692518788227"/>
          <c:h val="0.797104264405973"/>
        </c:manualLayout>
      </c:layout>
      <c:areaChart>
        <c:grouping val="standard"/>
        <c:ser>
          <c:idx val="0"/>
          <c:order val="0"/>
          <c:tx>
            <c:strRef>
              <c:f>LK!$M$101</c:f>
              <c:strCache>
                <c:ptCount val="1"/>
                <c:pt idx="0">
                  <c:v>Canada</c:v>
                </c:pt>
              </c:strCache>
            </c:strRef>
          </c:tx>
          <c:cat>
            <c:strRef>
              <c:f>LK!$N$99:$Q$100</c:f>
              <c:strCache>
                <c:ptCount val="4"/>
                <c:pt idx="0">
                  <c:v>2007</c:v>
                </c:pt>
                <c:pt idx="1">
                  <c:v>Multi-yr Ave</c:v>
                </c:pt>
                <c:pt idx="2">
                  <c:v>5 yr Ave</c:v>
                </c:pt>
                <c:pt idx="3">
                  <c:v>2013</c:v>
                </c:pt>
              </c:strCache>
            </c:strRef>
          </c:cat>
          <c:val>
            <c:numRef>
              <c:f>LK!$N$101:$Q$101</c:f>
              <c:numCache>
                <c:formatCode>0.0%</c:formatCode>
                <c:ptCount val="4"/>
                <c:pt idx="0">
                  <c:v>0.77</c:v>
                </c:pt>
                <c:pt idx="1">
                  <c:v>0.77</c:v>
                </c:pt>
                <c:pt idx="2">
                  <c:v>0.77</c:v>
                </c:pt>
                <c:pt idx="3">
                  <c:v>0.77</c:v>
                </c:pt>
              </c:numCache>
            </c:numRef>
          </c:val>
        </c:ser>
        <c:ser>
          <c:idx val="1"/>
          <c:order val="1"/>
          <c:tx>
            <c:strRef>
              <c:f>LK!$M$102</c:f>
              <c:strCache>
                <c:ptCount val="1"/>
                <c:pt idx="0">
                  <c:v>SSDEC</c:v>
                </c:pt>
              </c:strCache>
            </c:strRef>
          </c:tx>
          <c:cat>
            <c:strRef>
              <c:f>LK!$N$99:$Q$100</c:f>
              <c:strCache>
                <c:ptCount val="4"/>
                <c:pt idx="0">
                  <c:v>2007</c:v>
                </c:pt>
                <c:pt idx="1">
                  <c:v>Multi-yr Ave</c:v>
                </c:pt>
                <c:pt idx="2">
                  <c:v>5 yr Ave</c:v>
                </c:pt>
                <c:pt idx="3">
                  <c:v>2013</c:v>
                </c:pt>
              </c:strCache>
            </c:strRef>
          </c:cat>
          <c:val>
            <c:numRef>
              <c:f>LK!$N$102:$Q$102</c:f>
              <c:numCache>
                <c:formatCode>0.0%</c:formatCode>
                <c:ptCount val="4"/>
                <c:pt idx="0">
                  <c:v>0.652</c:v>
                </c:pt>
                <c:pt idx="1">
                  <c:v>0.715</c:v>
                </c:pt>
                <c:pt idx="2">
                  <c:v>0.734</c:v>
                </c:pt>
                <c:pt idx="3">
                  <c:v>0.736</c:v>
                </c:pt>
              </c:numCache>
            </c:numRef>
          </c:val>
        </c:ser>
        <c:ser>
          <c:idx val="2"/>
          <c:order val="2"/>
          <c:tx>
            <c:strRef>
              <c:f>LK!$M$103</c:f>
              <c:strCache>
                <c:ptCount val="1"/>
                <c:pt idx="0">
                  <c:v>LK</c:v>
                </c:pt>
              </c:strCache>
            </c:strRef>
          </c:tx>
          <c:spPr>
            <a:ln w="25400">
              <a:noFill/>
            </a:ln>
          </c:spPr>
          <c:cat>
            <c:strRef>
              <c:f>LK!$N$99:$Q$100</c:f>
              <c:strCache>
                <c:ptCount val="4"/>
                <c:pt idx="0">
                  <c:v>2007</c:v>
                </c:pt>
                <c:pt idx="1">
                  <c:v>Multi-yr Ave</c:v>
                </c:pt>
                <c:pt idx="2">
                  <c:v>5 yr Ave</c:v>
                </c:pt>
                <c:pt idx="3">
                  <c:v>2013</c:v>
                </c:pt>
              </c:strCache>
            </c:strRef>
          </c:cat>
          <c:val>
            <c:numRef>
              <c:f>LK!$N$103:$Q$103</c:f>
              <c:numCache>
                <c:formatCode>0.0%</c:formatCode>
                <c:ptCount val="4"/>
                <c:pt idx="0">
                  <c:v>0.186046511627907</c:v>
                </c:pt>
                <c:pt idx="1">
                  <c:v>0.415145299980457</c:v>
                </c:pt>
                <c:pt idx="2">
                  <c:v>0.5087</c:v>
                </c:pt>
                <c:pt idx="3">
                  <c:v>0.5875</c:v>
                </c:pt>
              </c:numCache>
            </c:numRef>
          </c:val>
        </c:ser>
        <c:dLbls/>
        <c:axId val="520012968"/>
        <c:axId val="516220584"/>
      </c:areaChart>
      <c:catAx>
        <c:axId val="5200129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en-CA"/>
            </a:pPr>
            <a:endParaRPr lang="en-US"/>
          </a:p>
        </c:txPr>
        <c:crossAx val="516220584"/>
        <c:crosses val="autoZero"/>
        <c:auto val="1"/>
        <c:lblAlgn val="ctr"/>
        <c:lblOffset val="100"/>
      </c:catAx>
      <c:valAx>
        <c:axId val="516220584"/>
        <c:scaling>
          <c:orientation val="minMax"/>
          <c:max val="1.0"/>
          <c:min val="0.0"/>
        </c:scaling>
        <c:axPos val="l"/>
        <c:majorGridlines/>
        <c:numFmt formatCode="0%" sourceLinked="0"/>
        <c:tickLblPos val="nextTo"/>
        <c:txPr>
          <a:bodyPr/>
          <a:lstStyle/>
          <a:p>
            <a:pPr>
              <a:defRPr lang="en-CA"/>
            </a:pPr>
            <a:endParaRPr lang="en-US"/>
          </a:p>
        </c:txPr>
        <c:crossAx val="52001296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67597104053268"/>
          <c:y val="0.146633195240839"/>
          <c:w val="0.736206027937783"/>
          <c:h val="0.0679118768690499"/>
        </c:manualLayout>
      </c:layout>
      <c:txPr>
        <a:bodyPr/>
        <a:lstStyle/>
        <a:p>
          <a:pPr>
            <a:defRPr lang="en-CA" sz="1800"/>
          </a:pPr>
          <a:endParaRPr lang="en-US"/>
        </a:p>
      </c:txPr>
    </c:legend>
    <c:plotVisOnly val="1"/>
    <c:dispBlanksAs val="zero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>
        <c:manualLayout>
          <c:layoutTarget val="inner"/>
          <c:xMode val="edge"/>
          <c:yMode val="edge"/>
          <c:x val="0.142833288080369"/>
          <c:y val="0.141203703703704"/>
          <c:w val="0.716516577669171"/>
          <c:h val="0.800123578302712"/>
        </c:manualLayout>
      </c:layout>
      <c:barChart>
        <c:barDir val="bar"/>
        <c:grouping val="clustered"/>
        <c:ser>
          <c:idx val="0"/>
          <c:order val="0"/>
          <c:tx>
            <c:strRef>
              <c:f>LK!$M$101</c:f>
              <c:strCache>
                <c:ptCount val="1"/>
                <c:pt idx="0">
                  <c:v>Canada</c:v>
                </c:pt>
              </c:strCache>
            </c:strRef>
          </c:tx>
          <c:cat>
            <c:strRef>
              <c:f>LK!$N$99:$Q$100</c:f>
              <c:strCache>
                <c:ptCount val="4"/>
                <c:pt idx="0">
                  <c:v>2007</c:v>
                </c:pt>
                <c:pt idx="1">
                  <c:v>Multi-yr Ave</c:v>
                </c:pt>
                <c:pt idx="2">
                  <c:v>5 yr Ave</c:v>
                </c:pt>
                <c:pt idx="3">
                  <c:v>2013</c:v>
                </c:pt>
              </c:strCache>
            </c:strRef>
          </c:cat>
          <c:val>
            <c:numRef>
              <c:f>LK!$N$101:$Q$101</c:f>
              <c:numCache>
                <c:formatCode>0.0%</c:formatCode>
                <c:ptCount val="4"/>
                <c:pt idx="0">
                  <c:v>0.77</c:v>
                </c:pt>
                <c:pt idx="1">
                  <c:v>0.77</c:v>
                </c:pt>
                <c:pt idx="2">
                  <c:v>0.77</c:v>
                </c:pt>
                <c:pt idx="3">
                  <c:v>0.77</c:v>
                </c:pt>
              </c:numCache>
            </c:numRef>
          </c:val>
        </c:ser>
        <c:ser>
          <c:idx val="1"/>
          <c:order val="1"/>
          <c:tx>
            <c:strRef>
              <c:f>LK!$M$102</c:f>
              <c:strCache>
                <c:ptCount val="1"/>
                <c:pt idx="0">
                  <c:v>SSDEC</c:v>
                </c:pt>
              </c:strCache>
            </c:strRef>
          </c:tx>
          <c:cat>
            <c:strRef>
              <c:f>LK!$N$99:$Q$100</c:f>
              <c:strCache>
                <c:ptCount val="4"/>
                <c:pt idx="0">
                  <c:v>2007</c:v>
                </c:pt>
                <c:pt idx="1">
                  <c:v>Multi-yr Ave</c:v>
                </c:pt>
                <c:pt idx="2">
                  <c:v>5 yr Ave</c:v>
                </c:pt>
                <c:pt idx="3">
                  <c:v>2013</c:v>
                </c:pt>
              </c:strCache>
            </c:strRef>
          </c:cat>
          <c:val>
            <c:numRef>
              <c:f>LK!$N$102:$Q$102</c:f>
              <c:numCache>
                <c:formatCode>0.0%</c:formatCode>
                <c:ptCount val="4"/>
                <c:pt idx="0">
                  <c:v>0.652</c:v>
                </c:pt>
                <c:pt idx="1">
                  <c:v>0.715</c:v>
                </c:pt>
                <c:pt idx="2">
                  <c:v>0.734</c:v>
                </c:pt>
                <c:pt idx="3">
                  <c:v>0.736</c:v>
                </c:pt>
              </c:numCache>
            </c:numRef>
          </c:val>
        </c:ser>
        <c:ser>
          <c:idx val="2"/>
          <c:order val="2"/>
          <c:tx>
            <c:strRef>
              <c:f>LK!$M$103</c:f>
              <c:strCache>
                <c:ptCount val="1"/>
                <c:pt idx="0">
                  <c:v>LK</c:v>
                </c:pt>
              </c:strCache>
            </c:strRef>
          </c:tx>
          <c:dLbls>
            <c:numFmt formatCode="0%" sourceLinked="0"/>
            <c:txPr>
              <a:bodyPr/>
              <a:lstStyle/>
              <a:p>
                <a:pPr>
                  <a:defRPr lang="en-CA" b="1"/>
                </a:pPr>
                <a:endParaRPr lang="en-US"/>
              </a:p>
            </c:txPr>
            <c:showVal val="1"/>
          </c:dLbls>
          <c:cat>
            <c:strRef>
              <c:f>LK!$N$99:$Q$100</c:f>
              <c:strCache>
                <c:ptCount val="4"/>
                <c:pt idx="0">
                  <c:v>2007</c:v>
                </c:pt>
                <c:pt idx="1">
                  <c:v>Multi-yr Ave</c:v>
                </c:pt>
                <c:pt idx="2">
                  <c:v>5 yr Ave</c:v>
                </c:pt>
                <c:pt idx="3">
                  <c:v>2013</c:v>
                </c:pt>
              </c:strCache>
            </c:strRef>
          </c:cat>
          <c:val>
            <c:numRef>
              <c:f>LK!$N$103:$Q$103</c:f>
              <c:numCache>
                <c:formatCode>0.0%</c:formatCode>
                <c:ptCount val="4"/>
                <c:pt idx="0">
                  <c:v>0.186046511627907</c:v>
                </c:pt>
                <c:pt idx="1">
                  <c:v>0.415145299980457</c:v>
                </c:pt>
                <c:pt idx="2">
                  <c:v>0.5087</c:v>
                </c:pt>
                <c:pt idx="3">
                  <c:v>0.5875</c:v>
                </c:pt>
              </c:numCache>
            </c:numRef>
          </c:val>
        </c:ser>
        <c:dLbls/>
        <c:axId val="519632232"/>
        <c:axId val="519635608"/>
      </c:barChart>
      <c:catAx>
        <c:axId val="519632232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lang="en-CA" sz="1200"/>
            </a:pPr>
            <a:endParaRPr lang="en-US"/>
          </a:p>
        </c:txPr>
        <c:crossAx val="519635608"/>
        <c:crosses val="autoZero"/>
        <c:auto val="1"/>
        <c:lblAlgn val="ctr"/>
        <c:lblOffset val="100"/>
      </c:catAx>
      <c:valAx>
        <c:axId val="519635608"/>
        <c:scaling>
          <c:orientation val="minMax"/>
          <c:max val="1.0"/>
          <c:min val="0.0"/>
        </c:scaling>
        <c:axPos val="b"/>
        <c:majorGridlines/>
        <c:numFmt formatCode="0%" sourceLinked="0"/>
        <c:tickLblPos val="nextTo"/>
        <c:txPr>
          <a:bodyPr/>
          <a:lstStyle/>
          <a:p>
            <a:pPr>
              <a:defRPr lang="en-CA"/>
            </a:pPr>
            <a:endParaRPr lang="en-US"/>
          </a:p>
        </c:txPr>
        <c:crossAx val="5196322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9359368871994"/>
          <c:y val="0.38397127442403"/>
          <c:w val="0.125805502760431"/>
          <c:h val="0.173015091863517"/>
        </c:manualLayout>
      </c:layout>
      <c:txPr>
        <a:bodyPr/>
        <a:lstStyle/>
        <a:p>
          <a:pPr>
            <a:defRPr lang="en-CA" sz="1400"/>
          </a:pPr>
          <a:endParaRPr lang="en-US"/>
        </a:p>
      </c:txPr>
    </c:legend>
    <c:plotVisOnly val="1"/>
    <c:dispBlanksAs val="gap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0.38516</cdr:x>
      <cdr:y>0.01386</cdr:y>
    </cdr:from>
    <cdr:to>
      <cdr:x>0.38516</cdr:x>
      <cdr:y>0.01386</cdr:y>
    </cdr:to>
    <cdr:sp macro="" textlink="">
      <cdr:nvSpPr>
        <cdr:cNvPr id="3" name="Text Box -102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913226" y="78677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18288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00" b="0" i="0" strike="noStrike">
              <a:solidFill>
                <a:srgbClr val="000000"/>
              </a:solidFill>
              <a:latin typeface="Verdana"/>
              <a:ea typeface="Verdana"/>
              <a:cs typeface="Verdana"/>
            </a:rPr>
            <a:t>GRADE Summary</a:t>
          </a:r>
        </a:p>
      </cdr:txBody>
    </cdr:sp>
  </cdr:relSizeAnchor>
  <cdr:relSizeAnchor xmlns:cdr="http://schemas.openxmlformats.org/drawingml/2006/chartDrawing">
    <cdr:from>
      <cdr:x>0.03417</cdr:x>
      <cdr:y>0.00807</cdr:y>
    </cdr:from>
    <cdr:to>
      <cdr:x>0.97267</cdr:x>
      <cdr:y>0.14518</cdr:y>
    </cdr:to>
    <cdr:sp macro="" textlink="">
      <cdr:nvSpPr>
        <cdr:cNvPr id="1425410" name="Text Box -102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90500" y="44098"/>
          <a:ext cx="5232400" cy="7496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2000" b="1" i="0" u="none" strike="noStrike" baseline="0">
              <a:solidFill>
                <a:srgbClr val="000000"/>
              </a:solidFill>
              <a:latin typeface="Arial"/>
              <a:cs typeface="Arial"/>
            </a:rPr>
            <a:t>GRADE Summary</a:t>
          </a:r>
        </a:p>
        <a:p xmlns:a="http://schemas.openxmlformats.org/drawingml/2006/main">
          <a:pPr algn="ctr" rtl="0"/>
          <a:r>
            <a:rPr lang="en-US" sz="1100" b="1" i="0" baseline="0">
              <a:effectLst/>
              <a:latin typeface="+mn-lt"/>
              <a:ea typeface="+mn-ea"/>
              <a:cs typeface="+mn-cs"/>
            </a:rPr>
            <a:t>% of LK Students Achieving a Reading Score of Average or Better</a:t>
          </a:r>
          <a:endParaRPr lang="en-US" sz="2000">
            <a:effectLst/>
          </a:endParaRPr>
        </a:p>
        <a:p xmlns:a="http://schemas.openxmlformats.org/drawingml/2006/main">
          <a:pPr algn="ctr" rtl="0"/>
          <a:r>
            <a:rPr lang="en-US" sz="1100" b="1" i="0" baseline="0">
              <a:effectLst/>
              <a:latin typeface="+mn-lt"/>
              <a:ea typeface="+mn-ea"/>
              <a:cs typeface="+mn-cs"/>
            </a:rPr>
            <a:t>Students Who Wrote in Multiple Years</a:t>
          </a:r>
          <a:endParaRPr lang="en-US" sz="2000">
            <a:effectLst/>
          </a:endParaRPr>
        </a:p>
        <a:p xmlns:a="http://schemas.openxmlformats.org/drawingml/2006/main">
          <a:pPr algn="l" rtl="0">
            <a:defRPr sz="1000"/>
          </a:pPr>
          <a:endParaRPr lang="en-US" sz="20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0.38516</cdr:x>
      <cdr:y>0.01386</cdr:y>
    </cdr:from>
    <cdr:to>
      <cdr:x>0.38516</cdr:x>
      <cdr:y>0.01386</cdr:y>
    </cdr:to>
    <cdr:sp macro="" textlink="">
      <cdr:nvSpPr>
        <cdr:cNvPr id="4" name="Text Box -102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913226" y="78677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18288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00" b="0" i="0" strike="noStrike">
              <a:solidFill>
                <a:srgbClr val="000000"/>
              </a:solidFill>
              <a:latin typeface="Verdana"/>
              <a:ea typeface="Verdana"/>
              <a:cs typeface="Verdana"/>
            </a:rPr>
            <a:t>GRADE Summary</a:t>
          </a:r>
        </a:p>
      </cdr:txBody>
    </cdr:sp>
  </cdr:relSizeAnchor>
  <cdr:relSizeAnchor xmlns:cdr="http://schemas.openxmlformats.org/drawingml/2006/chartDrawing">
    <cdr:from>
      <cdr:x>0.38516</cdr:x>
      <cdr:y>0.01386</cdr:y>
    </cdr:from>
    <cdr:to>
      <cdr:x>0.38516</cdr:x>
      <cdr:y>0.01386</cdr:y>
    </cdr:to>
    <cdr:sp macro="" textlink="">
      <cdr:nvSpPr>
        <cdr:cNvPr id="6" name="Text Box -102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913226" y="78677"/>
          <a:ext cx="0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27432" tIns="18288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00" b="0" i="0" strike="noStrike">
              <a:solidFill>
                <a:srgbClr val="000000"/>
              </a:solidFill>
              <a:latin typeface="Verdana"/>
              <a:ea typeface="Verdana"/>
              <a:cs typeface="Verdana"/>
            </a:rPr>
            <a:t>GRADE Summary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0.09962</cdr:x>
      <cdr:y>0.00231</cdr:y>
    </cdr:from>
    <cdr:to>
      <cdr:x>0.90327</cdr:x>
      <cdr:y>0.13895</cdr:y>
    </cdr:to>
    <cdr:sp macro="" textlink="">
      <cdr:nvSpPr>
        <cdr:cNvPr id="3" name="Text Box -102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0400" y="12700"/>
          <a:ext cx="5327770" cy="74962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2000" b="1" i="0" u="none" strike="noStrike" baseline="0">
              <a:solidFill>
                <a:srgbClr val="000000"/>
              </a:solidFill>
              <a:latin typeface="Arial"/>
              <a:cs typeface="Arial"/>
            </a:rPr>
            <a:t>GRADE Summary</a:t>
          </a:r>
        </a:p>
        <a:p xmlns:a="http://schemas.openxmlformats.org/drawingml/2006/main">
          <a:pPr algn="ctr" rtl="0"/>
          <a:r>
            <a:rPr lang="en-US" sz="1100" b="1" i="0" baseline="0">
              <a:effectLst/>
              <a:latin typeface="+mn-lt"/>
              <a:ea typeface="+mn-ea"/>
              <a:cs typeface="+mn-cs"/>
            </a:rPr>
            <a:t>% of LK Students Achieving a Reading Score of Average or Better</a:t>
          </a:r>
          <a:endParaRPr lang="en-US" sz="2000">
            <a:effectLst/>
          </a:endParaRPr>
        </a:p>
        <a:p xmlns:a="http://schemas.openxmlformats.org/drawingml/2006/main">
          <a:pPr algn="ctr" rtl="0"/>
          <a:r>
            <a:rPr lang="en-US" sz="1100" b="1" i="0" baseline="0">
              <a:effectLst/>
              <a:latin typeface="+mn-lt"/>
              <a:ea typeface="+mn-ea"/>
              <a:cs typeface="+mn-cs"/>
            </a:rPr>
            <a:t>Students Who Wrote in Multiple Years</a:t>
          </a:r>
          <a:endParaRPr lang="en-US" sz="2000">
            <a:effectLst/>
          </a:endParaRPr>
        </a:p>
        <a:p xmlns:a="http://schemas.openxmlformats.org/drawingml/2006/main">
          <a:pPr algn="l" rtl="0">
            <a:defRPr sz="1000"/>
          </a:pPr>
          <a:endParaRPr lang="en-US" sz="20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7763A-156F-419D-91FB-A7D8312DA565}" type="datetimeFigureOut">
              <a:rPr lang="en-CA" smtClean="0"/>
              <a:pPr/>
              <a:t>4/23/15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82989-25FC-4431-AC93-1ADA54C5C07F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740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82989-25FC-4431-AC93-1ADA54C5C07F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5558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# of students who have gained a year in reading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82989-25FC-4431-AC93-1ADA54C5C07F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9694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IPP pics, buddy reading, GR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82989-25FC-4431-AC93-1ADA54C5C07F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83093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Kids in the kitchen, community lunch, Coop tour,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82989-25FC-4431-AC93-1ADA54C5C07F}" type="slidenum">
              <a:rPr lang="en-CA" smtClean="0"/>
              <a:pPr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480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Sharon firth, AWG, </a:t>
            </a:r>
            <a:r>
              <a:rPr lang="en-CA" dirty="0" err="1" smtClean="0"/>
              <a:t>Byrn</a:t>
            </a:r>
            <a:r>
              <a:rPr lang="en-CA" dirty="0" smtClean="0"/>
              <a:t> Richards, Lets talk science,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82989-25FC-4431-AC93-1ADA54C5C07F}" type="slidenum">
              <a:rPr lang="en-CA" smtClean="0"/>
              <a:pPr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782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Winning team pics.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82989-25FC-4431-AC93-1ADA54C5C07F}" type="slidenum">
              <a:rPr lang="en-CA" smtClean="0"/>
              <a:pPr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570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730F-B390-4AEA-85D8-53F8918462BA}" type="datetimeFigureOut">
              <a:rPr lang="en-CA" smtClean="0"/>
              <a:pPr/>
              <a:t>4/23/15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770E4-B626-4F8F-842C-4B6B5CA88AB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848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730F-B390-4AEA-85D8-53F8918462BA}" type="datetimeFigureOut">
              <a:rPr lang="en-CA" smtClean="0"/>
              <a:pPr/>
              <a:t>4/23/15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770E4-B626-4F8F-842C-4B6B5CA88AB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611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730F-B390-4AEA-85D8-53F8918462BA}" type="datetimeFigureOut">
              <a:rPr lang="en-CA" smtClean="0"/>
              <a:pPr/>
              <a:t>4/23/15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770E4-B626-4F8F-842C-4B6B5CA88AB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3206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730F-B390-4AEA-85D8-53F8918462BA}" type="datetimeFigureOut">
              <a:rPr lang="en-CA" smtClean="0"/>
              <a:pPr/>
              <a:t>4/23/15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770E4-B626-4F8F-842C-4B6B5CA88AB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3314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730F-B390-4AEA-85D8-53F8918462BA}" type="datetimeFigureOut">
              <a:rPr lang="en-CA" smtClean="0"/>
              <a:pPr/>
              <a:t>4/23/15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770E4-B626-4F8F-842C-4B6B5CA88AB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336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730F-B390-4AEA-85D8-53F8918462BA}" type="datetimeFigureOut">
              <a:rPr lang="en-CA" smtClean="0"/>
              <a:pPr/>
              <a:t>4/23/15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770E4-B626-4F8F-842C-4B6B5CA88AB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497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730F-B390-4AEA-85D8-53F8918462BA}" type="datetimeFigureOut">
              <a:rPr lang="en-CA" smtClean="0"/>
              <a:pPr/>
              <a:t>4/23/15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770E4-B626-4F8F-842C-4B6B5CA88AB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47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730F-B390-4AEA-85D8-53F8918462BA}" type="datetimeFigureOut">
              <a:rPr lang="en-CA" smtClean="0"/>
              <a:pPr/>
              <a:t>4/23/15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770E4-B626-4F8F-842C-4B6B5CA88AB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2108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730F-B390-4AEA-85D8-53F8918462BA}" type="datetimeFigureOut">
              <a:rPr lang="en-CA" smtClean="0"/>
              <a:pPr/>
              <a:t>4/23/15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770E4-B626-4F8F-842C-4B6B5CA88AB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668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730F-B390-4AEA-85D8-53F8918462BA}" type="datetimeFigureOut">
              <a:rPr lang="en-CA" smtClean="0"/>
              <a:pPr/>
              <a:t>4/23/15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770E4-B626-4F8F-842C-4B6B5CA88AB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939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7730F-B390-4AEA-85D8-53F8918462BA}" type="datetimeFigureOut">
              <a:rPr lang="en-CA" smtClean="0"/>
              <a:pPr/>
              <a:t>4/23/15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770E4-B626-4F8F-842C-4B6B5CA88AB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2702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7730F-B390-4AEA-85D8-53F8918462BA}" type="datetimeFigureOut">
              <a:rPr lang="en-CA" smtClean="0"/>
              <a:pPr/>
              <a:t>4/23/15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770E4-B626-4F8F-842C-4B6B5CA88AB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639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3888" y="404664"/>
            <a:ext cx="5349280" cy="2808312"/>
          </a:xfrm>
        </p:spPr>
        <p:txBody>
          <a:bodyPr>
            <a:normAutofit/>
          </a:bodyPr>
          <a:lstStyle/>
          <a:p>
            <a:r>
              <a:rPr lang="en-CA" dirty="0" smtClean="0"/>
              <a:t>Lutsel K’e Dene School</a:t>
            </a:r>
            <a:br>
              <a:rPr lang="en-CA" dirty="0" smtClean="0"/>
            </a:br>
            <a:r>
              <a:rPr lang="en-CA" dirty="0" smtClean="0"/>
              <a:t>L4L Report</a:t>
            </a:r>
            <a:br>
              <a:rPr lang="en-CA" dirty="0" smtClean="0"/>
            </a:br>
            <a:r>
              <a:rPr lang="en-CA" dirty="0" smtClean="0"/>
              <a:t>2014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4743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04665"/>
            <a:ext cx="4648200" cy="814535"/>
          </a:xfrm>
        </p:spPr>
        <p:txBody>
          <a:bodyPr>
            <a:normAutofit/>
          </a:bodyPr>
          <a:lstStyle/>
          <a:p>
            <a:r>
              <a:rPr lang="en-CA" sz="3200" dirty="0" smtClean="0"/>
              <a:t>Parent Engagement Data</a:t>
            </a:r>
            <a:endParaRPr lang="en-CA" sz="3200" dirty="0"/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5359536" cy="292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88224" y="1380916"/>
            <a:ext cx="237626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New Strategies :</a:t>
            </a:r>
          </a:p>
          <a:p>
            <a:endParaRPr lang="en-US" sz="1600" dirty="0" smtClean="0"/>
          </a:p>
          <a:p>
            <a:r>
              <a:rPr lang="en-US" sz="1400" dirty="0" smtClean="0"/>
              <a:t>Open house	       BBQ </a:t>
            </a:r>
          </a:p>
          <a:p>
            <a:endParaRPr lang="en-US" sz="1400" dirty="0"/>
          </a:p>
          <a:p>
            <a:r>
              <a:rPr lang="en-US" sz="1400" dirty="0" smtClean="0"/>
              <a:t>Community Lunches	 </a:t>
            </a:r>
          </a:p>
          <a:p>
            <a:endParaRPr lang="en-US" sz="1400" dirty="0"/>
          </a:p>
          <a:p>
            <a:r>
              <a:rPr lang="en-US" sz="1400" dirty="0" smtClean="0"/>
              <a:t>Community FB Page</a:t>
            </a:r>
          </a:p>
          <a:p>
            <a:endParaRPr lang="en-US" sz="1400" dirty="0" smtClean="0"/>
          </a:p>
          <a:p>
            <a:r>
              <a:rPr lang="en-US" sz="1400" dirty="0" smtClean="0"/>
              <a:t>School Web site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Elders &amp; community in school</a:t>
            </a:r>
          </a:p>
          <a:p>
            <a:endParaRPr lang="en-US" sz="1400" dirty="0" smtClean="0"/>
          </a:p>
          <a:p>
            <a:r>
              <a:rPr lang="en-US" sz="1400" dirty="0" smtClean="0"/>
              <a:t>Newsletter	emails/calls</a:t>
            </a:r>
          </a:p>
          <a:p>
            <a:endParaRPr lang="en-US" sz="1400" dirty="0" smtClean="0"/>
          </a:p>
          <a:p>
            <a:r>
              <a:rPr lang="en-US" sz="1400" dirty="0" smtClean="0"/>
              <a:t>Fundraising Events</a:t>
            </a:r>
          </a:p>
          <a:p>
            <a:endParaRPr lang="en-US" sz="1400" dirty="0" smtClean="0"/>
          </a:p>
          <a:p>
            <a:r>
              <a:rPr lang="en-US" sz="1400" dirty="0" smtClean="0"/>
              <a:t>Joint Activities with LKDFN</a:t>
            </a:r>
            <a:endParaRPr lang="en-US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863" y="4365104"/>
            <a:ext cx="5594369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3497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CA" sz="3200" dirty="0" smtClean="0"/>
              <a:t>Kindergarten Integrated Planning</a:t>
            </a:r>
            <a:endParaRPr lang="en-CA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6616" y="1600200"/>
            <a:ext cx="2763747" cy="2064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1" y="1578414"/>
            <a:ext cx="2286000" cy="21994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sheila\Pictures\K pics Jan 2014\K pics\K maps wildlif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0"/>
            <a:ext cx="2874329" cy="22815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sheila\Pictures\Carpentry &amp; K,1,2 2013\K play cent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4949" y="2060848"/>
            <a:ext cx="2240235" cy="22402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heila\Desktop\DEC Presentation 2014\Heather pics\Band Offic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95349"/>
            <a:ext cx="2209800" cy="22802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95800"/>
            <a:ext cx="2394595" cy="1795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676400" y="838200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‘Our Community’ Unit</a:t>
            </a:r>
          </a:p>
          <a:p>
            <a:pPr algn="ctr"/>
            <a:r>
              <a:rPr lang="en-US" dirty="0" smtClean="0"/>
              <a:t>Encouraging community involvement in student learning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4806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60648"/>
            <a:ext cx="8305800" cy="958552"/>
          </a:xfrm>
        </p:spPr>
        <p:txBody>
          <a:bodyPr>
            <a:noAutofit/>
          </a:bodyPr>
          <a:lstStyle/>
          <a:p>
            <a:r>
              <a:rPr lang="en-CA" sz="2600" dirty="0" smtClean="0"/>
              <a:t>Aboriginal Language &amp; Culture: Elders &amp; Community Members in School and on the Land.</a:t>
            </a:r>
            <a:endParaRPr lang="en-CA" sz="2600" dirty="0"/>
          </a:p>
        </p:txBody>
      </p:sp>
      <p:pic>
        <p:nvPicPr>
          <p:cNvPr id="4098" name="Picture 2" descr="C:\Users\sheila\Pictures\2014-05-07 Hides kelsey\madeline hi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9" y="1248470"/>
            <a:ext cx="2304256" cy="17685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sheila\Pictures\2014-03-28 Girls WINTER CAMP\Girls at WINTER CA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99760"/>
            <a:ext cx="2388307" cy="30440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heila\Pictures\2014-05-07 Hides kelsey\hide t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28800"/>
            <a:ext cx="3185397" cy="25650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heila\Desktop\ARTILLERY LAKE 2014\madel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509120"/>
            <a:ext cx="2664296" cy="19258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heila\Desktop\ARTILLERY LAKE 2014\mary ros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752600"/>
            <a:ext cx="2376264" cy="19562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sheila\Pictures\JAN2014 pics\family literacy day elder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43400"/>
            <a:ext cx="2581275" cy="15795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865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466" y="260648"/>
            <a:ext cx="3528392" cy="854968"/>
          </a:xfrm>
        </p:spPr>
        <p:txBody>
          <a:bodyPr>
            <a:normAutofit/>
          </a:bodyPr>
          <a:lstStyle/>
          <a:p>
            <a:r>
              <a:rPr lang="en-CA" sz="3200" dirty="0" smtClean="0"/>
              <a:t>Healthy Lifestyle</a:t>
            </a:r>
            <a:endParaRPr lang="en-CA" sz="3200" dirty="0"/>
          </a:p>
        </p:txBody>
      </p:sp>
      <p:pic>
        <p:nvPicPr>
          <p:cNvPr id="4098" name="Picture 2" descr="C:\Users\sheila\Pictures\JAN2014 pics\Eggs benedict morning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83593"/>
            <a:ext cx="2519680" cy="2260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sheila\Pictures\pics for Steven\IMG_06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264" t="9447"/>
          <a:stretch/>
        </p:blipFill>
        <p:spPr bwMode="auto">
          <a:xfrm>
            <a:off x="899592" y="3349486"/>
            <a:ext cx="3386874" cy="32035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1767" y="4159115"/>
            <a:ext cx="3138245" cy="236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74471" y="976257"/>
            <a:ext cx="49380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The two community members that run our Breakfast Program have made it the success that it is – and it has supported increased attendance this year! Healthy snacks workshop, traditional foods, Community BBQs, Nutrition workshops</a:t>
            </a:r>
            <a:endParaRPr lang="en-CA" dirty="0"/>
          </a:p>
        </p:txBody>
      </p:sp>
      <p:pic>
        <p:nvPicPr>
          <p:cNvPr id="4099" name="Picture 3" descr="C:\Users\sheila\Pictures\JAN2014 pics\IMG_00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3481" y="2453585"/>
            <a:ext cx="2389068" cy="17918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7148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/>
          <a:lstStyle/>
          <a:p>
            <a:r>
              <a:rPr lang="en-CA" dirty="0" smtClean="0"/>
              <a:t>Aboriginal</a:t>
            </a:r>
            <a:r>
              <a:rPr lang="en-CA" dirty="0" smtClean="0"/>
              <a:t> Shield </a:t>
            </a:r>
            <a:r>
              <a:rPr lang="en-CA" dirty="0" smtClean="0"/>
              <a:t>Program</a:t>
            </a:r>
            <a:endParaRPr lang="en-CA" dirty="0"/>
          </a:p>
        </p:txBody>
      </p:sp>
      <p:pic>
        <p:nvPicPr>
          <p:cNvPr id="4098" name="Picture 2" descr="C:\Users\sheila\Desktop\DEC Presentation 2014\Heather pics\JC grou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1650" y="2405856"/>
            <a:ext cx="56007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4944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6400800" cy="868362"/>
          </a:xfrm>
        </p:spPr>
        <p:txBody>
          <a:bodyPr>
            <a:normAutofit/>
          </a:bodyPr>
          <a:lstStyle/>
          <a:p>
            <a:r>
              <a:rPr lang="en-US" sz="3400" dirty="0" smtClean="0"/>
              <a:t>Winning Team in YK!</a:t>
            </a:r>
            <a:endParaRPr lang="en-US" sz="3400" dirty="0"/>
          </a:p>
        </p:txBody>
      </p:sp>
      <p:pic>
        <p:nvPicPr>
          <p:cNvPr id="4" name="Content Placeholder 3" descr="winning spike It tea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685800" y="1371600"/>
            <a:ext cx="7759089" cy="4267200"/>
          </a:xfrm>
          <a:ln>
            <a:solidFill>
              <a:schemeClr val="tx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1000" y="579120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team was proud of their Spike It! win. They also took silver in Super Soccer this year.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2962672" cy="792088"/>
          </a:xfrm>
        </p:spPr>
        <p:txBody>
          <a:bodyPr>
            <a:normAutofit fontScale="90000"/>
          </a:bodyPr>
          <a:lstStyle/>
          <a:p>
            <a:pPr algn="l"/>
            <a:r>
              <a:rPr lang="en-CA" sz="3600" dirty="0" smtClean="0"/>
              <a:t>Special Guests: </a:t>
            </a:r>
            <a:br>
              <a:rPr lang="en-CA" sz="3600" dirty="0" smtClean="0"/>
            </a:br>
            <a:endParaRPr lang="en-CA" sz="2800" dirty="0"/>
          </a:p>
        </p:txBody>
      </p:sp>
      <p:pic>
        <p:nvPicPr>
          <p:cNvPr id="4099" name="Picture 3" descr="C:\Users\sheila\Pictures\ALC 2014\IMG_00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129" t="1809" r="15400" b="21427"/>
          <a:stretch/>
        </p:blipFill>
        <p:spPr bwMode="auto">
          <a:xfrm>
            <a:off x="4793250" y="404664"/>
            <a:ext cx="3528392" cy="378975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sheila\Pictures\K pics\Terry sma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715" t="5080" b="13582"/>
          <a:stretch/>
        </p:blipFill>
        <p:spPr bwMode="auto">
          <a:xfrm>
            <a:off x="2362200" y="4572000"/>
            <a:ext cx="2754079" cy="21058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heila\Pictures\ALC 2014\IMG_005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441" t="12500" r="20441"/>
          <a:stretch/>
        </p:blipFill>
        <p:spPr bwMode="auto">
          <a:xfrm>
            <a:off x="381000" y="3581400"/>
            <a:ext cx="1844252" cy="217724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7800" y="4419600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/>
              <a:t>Terry Small , Richard Van Camp, Let’s Talk Science, Sharon Firth, Caribou Legs, Dominion Diamond Trades, Ecology North, EMAB, De Beers, Richard Byrne, Discover E Science, LKDFN presentations on mining, caribou research–some of the guests we have hosted this year.</a:t>
            </a:r>
            <a:endParaRPr lang="en-CA" sz="1600" dirty="0"/>
          </a:p>
        </p:txBody>
      </p:sp>
      <p:pic>
        <p:nvPicPr>
          <p:cNvPr id="6146" name="Picture 2" descr="C:\Users\sheila\Pictures\Sharon Firth Earrings Feb 2014\anders dem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251200" cy="243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heila\Pictures\Sharon Firth Earrings Feb 2014\dennay 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7" y="1988840"/>
            <a:ext cx="1793875" cy="2362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5084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5688632" cy="778098"/>
          </a:xfrm>
        </p:spPr>
        <p:txBody>
          <a:bodyPr>
            <a:normAutofit/>
          </a:bodyPr>
          <a:lstStyle/>
          <a:p>
            <a:r>
              <a:rPr lang="en-CA" sz="3200" dirty="0" smtClean="0"/>
              <a:t>Careers &amp; Trades - Sports</a:t>
            </a:r>
            <a:endParaRPr lang="en-CA" sz="3200" dirty="0"/>
          </a:p>
        </p:txBody>
      </p:sp>
      <p:pic>
        <p:nvPicPr>
          <p:cNvPr id="6146" name="Picture 2" descr="C:\Users\sheila\Pictures\Carpentry &amp; K,1,2 2013\machine shop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heila\Pictures\Carpentry &amp; K,1,2 2013\machine shop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9915" y="1268760"/>
            <a:ext cx="2383614" cy="238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heila\Pictures\2014-05-07 Hides kelsey\kelsey 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1398" y="4343549"/>
            <a:ext cx="2890837" cy="20018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6136" y="1268760"/>
            <a:ext cx="28083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/>
              <a:t>The shop in the old Aurora College building has been awesome this year. Students have done carpentry, electrical, plumbing, </a:t>
            </a:r>
            <a:r>
              <a:rPr lang="en-CA" sz="1600" dirty="0"/>
              <a:t> </a:t>
            </a:r>
            <a:r>
              <a:rPr lang="en-CA" sz="1600" dirty="0" smtClean="0"/>
              <a:t>and traditional carving. Students made muskrat traps, bird houses, benches, carved caribou antlers…U of A student Kelsey talks about careers in environmental monitoring and wildlife biology.</a:t>
            </a:r>
            <a:endParaRPr lang="en-CA" sz="1600" dirty="0"/>
          </a:p>
        </p:txBody>
      </p:sp>
      <p:pic>
        <p:nvPicPr>
          <p:cNvPr id="5124" name="Picture 4" descr="C:\Users\sheila\Pictures\TRADITIONAL GAMES MAR2014\sage jum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13852"/>
            <a:ext cx="3937000" cy="23574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6171289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Students learn Traditional Dene and Inuit Games</a:t>
            </a:r>
            <a:endParaRPr lang="en-CA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33528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Community Instructors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0538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High School Trip to University of Alberta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048000" cy="1828800"/>
          </a:xfrm>
        </p:spPr>
        <p:txBody>
          <a:bodyPr/>
          <a:lstStyle/>
          <a:p>
            <a:r>
              <a:rPr lang="en-CA" sz="1600" dirty="0" smtClean="0"/>
              <a:t>Community Lunches</a:t>
            </a:r>
          </a:p>
          <a:p>
            <a:r>
              <a:rPr lang="en-CA" sz="1600" dirty="0" smtClean="0"/>
              <a:t>LKDFN Catering Contracts</a:t>
            </a:r>
          </a:p>
          <a:p>
            <a:r>
              <a:rPr lang="en-CA" sz="1600" dirty="0" smtClean="0"/>
              <a:t>Bingos and Sleepovers</a:t>
            </a:r>
          </a:p>
          <a:p>
            <a:r>
              <a:rPr lang="en-CA" sz="1600" dirty="0" smtClean="0"/>
              <a:t>Bake Sales</a:t>
            </a:r>
          </a:p>
          <a:p>
            <a:r>
              <a:rPr lang="en-CA" sz="1600" dirty="0" smtClean="0"/>
              <a:t>Community Cleanup Contract</a:t>
            </a:r>
          </a:p>
          <a:p>
            <a:endParaRPr lang="en-CA" dirty="0"/>
          </a:p>
        </p:txBody>
      </p:sp>
      <p:pic>
        <p:nvPicPr>
          <p:cNvPr id="4" name="Picture 3" descr="IMG_02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295400"/>
            <a:ext cx="3892550" cy="2188208"/>
          </a:xfrm>
          <a:prstGeom prst="rect">
            <a:avLst/>
          </a:prstGeom>
        </p:spPr>
      </p:pic>
      <p:pic>
        <p:nvPicPr>
          <p:cNvPr id="5" name="Picture 4" descr="IMG_0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429000"/>
            <a:ext cx="5022850" cy="28236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3886200"/>
            <a:ext cx="2286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Parent and DEA help with fundraising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Travel experience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Inspiration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16971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Looking to the Future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Parent Engagement – Attendance, Homework</a:t>
            </a:r>
          </a:p>
          <a:p>
            <a:r>
              <a:rPr lang="en-CA" dirty="0" smtClean="0"/>
              <a:t>Literacy Intervention for at risk students</a:t>
            </a:r>
          </a:p>
          <a:p>
            <a:r>
              <a:rPr lang="en-CA" dirty="0" smtClean="0"/>
              <a:t>Retrofit for the school</a:t>
            </a:r>
          </a:p>
          <a:p>
            <a:r>
              <a:rPr lang="en-CA" dirty="0" smtClean="0"/>
              <a:t>Continue to integrate technology and social media into the instructional strategies and parent communication in the school.</a:t>
            </a:r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5188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477000" y="228600"/>
            <a:ext cx="2590800" cy="2133600"/>
            <a:chOff x="6781800" y="332171"/>
            <a:chExt cx="2416478" cy="1953829"/>
          </a:xfrm>
        </p:grpSpPr>
        <p:sp>
          <p:nvSpPr>
            <p:cNvPr id="4" name="Oval 3"/>
            <p:cNvSpPr/>
            <p:nvPr/>
          </p:nvSpPr>
          <p:spPr>
            <a:xfrm>
              <a:off x="7239000" y="694132"/>
              <a:ext cx="1524000" cy="1363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Sun 10"/>
            <p:cNvSpPr/>
            <p:nvPr/>
          </p:nvSpPr>
          <p:spPr>
            <a:xfrm>
              <a:off x="6781800" y="332171"/>
              <a:ext cx="2416478" cy="1953829"/>
            </a:xfrm>
            <a:custGeom>
              <a:avLst/>
              <a:gdLst>
                <a:gd name="connsiteX0" fmla="*/ 3024336 w 3024336"/>
                <a:gd name="connsiteY0" fmla="*/ 1496918 h 2993835"/>
                <a:gd name="connsiteX1" fmla="*/ 2414113 w 3024336"/>
                <a:gd name="connsiteY1" fmla="*/ 1711739 h 2993835"/>
                <a:gd name="connsiteX2" fmla="*/ 2414113 w 3024336"/>
                <a:gd name="connsiteY2" fmla="*/ 1282096 h 2993835"/>
                <a:gd name="connsiteX3" fmla="*/ 3024336 w 3024336"/>
                <a:gd name="connsiteY3" fmla="*/ 1496918 h 2993835"/>
                <a:gd name="connsiteX4" fmla="*/ 2581327 w 3024336"/>
                <a:gd name="connsiteY4" fmla="*/ 438403 h 2993835"/>
                <a:gd name="connsiteX5" fmla="*/ 2303362 w 3024336"/>
                <a:gd name="connsiteY5" fmla="*/ 1017501 h 2993835"/>
                <a:gd name="connsiteX6" fmla="*/ 1996468 w 3024336"/>
                <a:gd name="connsiteY6" fmla="*/ 713703 h 2993835"/>
                <a:gd name="connsiteX7" fmla="*/ 2581327 w 3024336"/>
                <a:gd name="connsiteY7" fmla="*/ 438403 h 2993835"/>
                <a:gd name="connsiteX8" fmla="*/ 1512168 w 3024336"/>
                <a:gd name="connsiteY8" fmla="*/ 0 h 2993835"/>
                <a:gd name="connsiteX9" fmla="*/ 1729178 w 3024336"/>
                <a:gd name="connsiteY9" fmla="*/ 604068 h 2993835"/>
                <a:gd name="connsiteX10" fmla="*/ 1295158 w 3024336"/>
                <a:gd name="connsiteY10" fmla="*/ 604068 h 2993835"/>
                <a:gd name="connsiteX11" fmla="*/ 1512168 w 3024336"/>
                <a:gd name="connsiteY11" fmla="*/ 0 h 2993835"/>
                <a:gd name="connsiteX12" fmla="*/ 442869 w 3024336"/>
                <a:gd name="connsiteY12" fmla="*/ 438403 h 2993835"/>
                <a:gd name="connsiteX13" fmla="*/ 1027868 w 3024336"/>
                <a:gd name="connsiteY13" fmla="*/ 713703 h 2993835"/>
                <a:gd name="connsiteX14" fmla="*/ 720974 w 3024336"/>
                <a:gd name="connsiteY14" fmla="*/ 1017501 h 2993835"/>
                <a:gd name="connsiteX15" fmla="*/ 442869 w 3024336"/>
                <a:gd name="connsiteY15" fmla="*/ 438403 h 2993835"/>
                <a:gd name="connsiteX16" fmla="*/ 0 w 3024336"/>
                <a:gd name="connsiteY16" fmla="*/ 1496918 h 2993835"/>
                <a:gd name="connsiteX17" fmla="*/ 610223 w 3024336"/>
                <a:gd name="connsiteY17" fmla="*/ 1282096 h 2993835"/>
                <a:gd name="connsiteX18" fmla="*/ 610223 w 3024336"/>
                <a:gd name="connsiteY18" fmla="*/ 1711739 h 2993835"/>
                <a:gd name="connsiteX19" fmla="*/ 0 w 3024336"/>
                <a:gd name="connsiteY19" fmla="*/ 1496918 h 2993835"/>
                <a:gd name="connsiteX20" fmla="*/ 442869 w 3024336"/>
                <a:gd name="connsiteY20" fmla="*/ 2555294 h 2993835"/>
                <a:gd name="connsiteX21" fmla="*/ 720974 w 3024336"/>
                <a:gd name="connsiteY21" fmla="*/ 1976334 h 2993835"/>
                <a:gd name="connsiteX22" fmla="*/ 1027868 w 3024336"/>
                <a:gd name="connsiteY22" fmla="*/ 2280132 h 2993835"/>
                <a:gd name="connsiteX23" fmla="*/ 442869 w 3024336"/>
                <a:gd name="connsiteY23" fmla="*/ 2555294 h 2993835"/>
                <a:gd name="connsiteX24" fmla="*/ 1512168 w 3024336"/>
                <a:gd name="connsiteY24" fmla="*/ 2993835 h 2993835"/>
                <a:gd name="connsiteX25" fmla="*/ 1295158 w 3024336"/>
                <a:gd name="connsiteY25" fmla="*/ 2389767 h 2993835"/>
                <a:gd name="connsiteX26" fmla="*/ 1729178 w 3024336"/>
                <a:gd name="connsiteY26" fmla="*/ 2389767 h 2993835"/>
                <a:gd name="connsiteX27" fmla="*/ 1512168 w 3024336"/>
                <a:gd name="connsiteY27" fmla="*/ 2993835 h 2993835"/>
                <a:gd name="connsiteX28" fmla="*/ 2581327 w 3024336"/>
                <a:gd name="connsiteY28" fmla="*/ 2555294 h 2993835"/>
                <a:gd name="connsiteX29" fmla="*/ 1996468 w 3024336"/>
                <a:gd name="connsiteY29" fmla="*/ 2280132 h 2993835"/>
                <a:gd name="connsiteX30" fmla="*/ 2303362 w 3024336"/>
                <a:gd name="connsiteY30" fmla="*/ 1976334 h 2993835"/>
                <a:gd name="connsiteX31" fmla="*/ 2581327 w 3024336"/>
                <a:gd name="connsiteY31" fmla="*/ 2555294 h 2993835"/>
                <a:gd name="connsiteX32" fmla="*/ 756084 w 3024336"/>
                <a:gd name="connsiteY32" fmla="*/ 1496918 h 2993835"/>
                <a:gd name="connsiteX33" fmla="*/ 1512168 w 3024336"/>
                <a:gd name="connsiteY33" fmla="*/ 748459 h 2993835"/>
                <a:gd name="connsiteX34" fmla="*/ 2268252 w 3024336"/>
                <a:gd name="connsiteY34" fmla="*/ 1496918 h 2993835"/>
                <a:gd name="connsiteX35" fmla="*/ 1512168 w 3024336"/>
                <a:gd name="connsiteY35" fmla="*/ 2245377 h 2993835"/>
                <a:gd name="connsiteX36" fmla="*/ 756084 w 3024336"/>
                <a:gd name="connsiteY36" fmla="*/ 1496918 h 2993835"/>
                <a:gd name="connsiteX0" fmla="*/ 3024336 w 3024336"/>
                <a:gd name="connsiteY0" fmla="*/ 1496918 h 2993835"/>
                <a:gd name="connsiteX1" fmla="*/ 2414113 w 3024336"/>
                <a:gd name="connsiteY1" fmla="*/ 1711739 h 2993835"/>
                <a:gd name="connsiteX2" fmla="*/ 2414113 w 3024336"/>
                <a:gd name="connsiteY2" fmla="*/ 1282096 h 2993835"/>
                <a:gd name="connsiteX3" fmla="*/ 3024336 w 3024336"/>
                <a:gd name="connsiteY3" fmla="*/ 1496918 h 2993835"/>
                <a:gd name="connsiteX4" fmla="*/ 2890610 w 3024336"/>
                <a:gd name="connsiteY4" fmla="*/ 142567 h 2993835"/>
                <a:gd name="connsiteX5" fmla="*/ 2303362 w 3024336"/>
                <a:gd name="connsiteY5" fmla="*/ 1017501 h 2993835"/>
                <a:gd name="connsiteX6" fmla="*/ 1996468 w 3024336"/>
                <a:gd name="connsiteY6" fmla="*/ 713703 h 2993835"/>
                <a:gd name="connsiteX7" fmla="*/ 2890610 w 3024336"/>
                <a:gd name="connsiteY7" fmla="*/ 142567 h 2993835"/>
                <a:gd name="connsiteX8" fmla="*/ 1512168 w 3024336"/>
                <a:gd name="connsiteY8" fmla="*/ 0 h 2993835"/>
                <a:gd name="connsiteX9" fmla="*/ 1729178 w 3024336"/>
                <a:gd name="connsiteY9" fmla="*/ 604068 h 2993835"/>
                <a:gd name="connsiteX10" fmla="*/ 1295158 w 3024336"/>
                <a:gd name="connsiteY10" fmla="*/ 604068 h 2993835"/>
                <a:gd name="connsiteX11" fmla="*/ 1512168 w 3024336"/>
                <a:gd name="connsiteY11" fmla="*/ 0 h 2993835"/>
                <a:gd name="connsiteX12" fmla="*/ 442869 w 3024336"/>
                <a:gd name="connsiteY12" fmla="*/ 438403 h 2993835"/>
                <a:gd name="connsiteX13" fmla="*/ 1027868 w 3024336"/>
                <a:gd name="connsiteY13" fmla="*/ 713703 h 2993835"/>
                <a:gd name="connsiteX14" fmla="*/ 720974 w 3024336"/>
                <a:gd name="connsiteY14" fmla="*/ 1017501 h 2993835"/>
                <a:gd name="connsiteX15" fmla="*/ 442869 w 3024336"/>
                <a:gd name="connsiteY15" fmla="*/ 438403 h 2993835"/>
                <a:gd name="connsiteX16" fmla="*/ 0 w 3024336"/>
                <a:gd name="connsiteY16" fmla="*/ 1496918 h 2993835"/>
                <a:gd name="connsiteX17" fmla="*/ 610223 w 3024336"/>
                <a:gd name="connsiteY17" fmla="*/ 1282096 h 2993835"/>
                <a:gd name="connsiteX18" fmla="*/ 610223 w 3024336"/>
                <a:gd name="connsiteY18" fmla="*/ 1711739 h 2993835"/>
                <a:gd name="connsiteX19" fmla="*/ 0 w 3024336"/>
                <a:gd name="connsiteY19" fmla="*/ 1496918 h 2993835"/>
                <a:gd name="connsiteX20" fmla="*/ 442869 w 3024336"/>
                <a:gd name="connsiteY20" fmla="*/ 2555294 h 2993835"/>
                <a:gd name="connsiteX21" fmla="*/ 720974 w 3024336"/>
                <a:gd name="connsiteY21" fmla="*/ 1976334 h 2993835"/>
                <a:gd name="connsiteX22" fmla="*/ 1027868 w 3024336"/>
                <a:gd name="connsiteY22" fmla="*/ 2280132 h 2993835"/>
                <a:gd name="connsiteX23" fmla="*/ 442869 w 3024336"/>
                <a:gd name="connsiteY23" fmla="*/ 2555294 h 2993835"/>
                <a:gd name="connsiteX24" fmla="*/ 1512168 w 3024336"/>
                <a:gd name="connsiteY24" fmla="*/ 2993835 h 2993835"/>
                <a:gd name="connsiteX25" fmla="*/ 1295158 w 3024336"/>
                <a:gd name="connsiteY25" fmla="*/ 2389767 h 2993835"/>
                <a:gd name="connsiteX26" fmla="*/ 1729178 w 3024336"/>
                <a:gd name="connsiteY26" fmla="*/ 2389767 h 2993835"/>
                <a:gd name="connsiteX27" fmla="*/ 1512168 w 3024336"/>
                <a:gd name="connsiteY27" fmla="*/ 2993835 h 2993835"/>
                <a:gd name="connsiteX28" fmla="*/ 2581327 w 3024336"/>
                <a:gd name="connsiteY28" fmla="*/ 2555294 h 2993835"/>
                <a:gd name="connsiteX29" fmla="*/ 1996468 w 3024336"/>
                <a:gd name="connsiteY29" fmla="*/ 2280132 h 2993835"/>
                <a:gd name="connsiteX30" fmla="*/ 2303362 w 3024336"/>
                <a:gd name="connsiteY30" fmla="*/ 1976334 h 2993835"/>
                <a:gd name="connsiteX31" fmla="*/ 2581327 w 3024336"/>
                <a:gd name="connsiteY31" fmla="*/ 2555294 h 2993835"/>
                <a:gd name="connsiteX32" fmla="*/ 756084 w 3024336"/>
                <a:gd name="connsiteY32" fmla="*/ 1496918 h 2993835"/>
                <a:gd name="connsiteX33" fmla="*/ 1512168 w 3024336"/>
                <a:gd name="connsiteY33" fmla="*/ 748459 h 2993835"/>
                <a:gd name="connsiteX34" fmla="*/ 2268252 w 3024336"/>
                <a:gd name="connsiteY34" fmla="*/ 1496918 h 2993835"/>
                <a:gd name="connsiteX35" fmla="*/ 1512168 w 3024336"/>
                <a:gd name="connsiteY35" fmla="*/ 2245377 h 2993835"/>
                <a:gd name="connsiteX36" fmla="*/ 756084 w 3024336"/>
                <a:gd name="connsiteY36" fmla="*/ 1496918 h 2993835"/>
                <a:gd name="connsiteX0" fmla="*/ 3763924 w 3763924"/>
                <a:gd name="connsiteY0" fmla="*/ 1483471 h 2993835"/>
                <a:gd name="connsiteX1" fmla="*/ 2414113 w 3763924"/>
                <a:gd name="connsiteY1" fmla="*/ 1711739 h 2993835"/>
                <a:gd name="connsiteX2" fmla="*/ 2414113 w 3763924"/>
                <a:gd name="connsiteY2" fmla="*/ 1282096 h 2993835"/>
                <a:gd name="connsiteX3" fmla="*/ 3763924 w 3763924"/>
                <a:gd name="connsiteY3" fmla="*/ 1483471 h 2993835"/>
                <a:gd name="connsiteX4" fmla="*/ 2890610 w 3763924"/>
                <a:gd name="connsiteY4" fmla="*/ 142567 h 2993835"/>
                <a:gd name="connsiteX5" fmla="*/ 2303362 w 3763924"/>
                <a:gd name="connsiteY5" fmla="*/ 1017501 h 2993835"/>
                <a:gd name="connsiteX6" fmla="*/ 1996468 w 3763924"/>
                <a:gd name="connsiteY6" fmla="*/ 713703 h 2993835"/>
                <a:gd name="connsiteX7" fmla="*/ 2890610 w 3763924"/>
                <a:gd name="connsiteY7" fmla="*/ 142567 h 2993835"/>
                <a:gd name="connsiteX8" fmla="*/ 1512168 w 3763924"/>
                <a:gd name="connsiteY8" fmla="*/ 0 h 2993835"/>
                <a:gd name="connsiteX9" fmla="*/ 1729178 w 3763924"/>
                <a:gd name="connsiteY9" fmla="*/ 604068 h 2993835"/>
                <a:gd name="connsiteX10" fmla="*/ 1295158 w 3763924"/>
                <a:gd name="connsiteY10" fmla="*/ 604068 h 2993835"/>
                <a:gd name="connsiteX11" fmla="*/ 1512168 w 3763924"/>
                <a:gd name="connsiteY11" fmla="*/ 0 h 2993835"/>
                <a:gd name="connsiteX12" fmla="*/ 442869 w 3763924"/>
                <a:gd name="connsiteY12" fmla="*/ 438403 h 2993835"/>
                <a:gd name="connsiteX13" fmla="*/ 1027868 w 3763924"/>
                <a:gd name="connsiteY13" fmla="*/ 713703 h 2993835"/>
                <a:gd name="connsiteX14" fmla="*/ 720974 w 3763924"/>
                <a:gd name="connsiteY14" fmla="*/ 1017501 h 2993835"/>
                <a:gd name="connsiteX15" fmla="*/ 442869 w 3763924"/>
                <a:gd name="connsiteY15" fmla="*/ 438403 h 2993835"/>
                <a:gd name="connsiteX16" fmla="*/ 0 w 3763924"/>
                <a:gd name="connsiteY16" fmla="*/ 1496918 h 2993835"/>
                <a:gd name="connsiteX17" fmla="*/ 610223 w 3763924"/>
                <a:gd name="connsiteY17" fmla="*/ 1282096 h 2993835"/>
                <a:gd name="connsiteX18" fmla="*/ 610223 w 3763924"/>
                <a:gd name="connsiteY18" fmla="*/ 1711739 h 2993835"/>
                <a:gd name="connsiteX19" fmla="*/ 0 w 3763924"/>
                <a:gd name="connsiteY19" fmla="*/ 1496918 h 2993835"/>
                <a:gd name="connsiteX20" fmla="*/ 442869 w 3763924"/>
                <a:gd name="connsiteY20" fmla="*/ 2555294 h 2993835"/>
                <a:gd name="connsiteX21" fmla="*/ 720974 w 3763924"/>
                <a:gd name="connsiteY21" fmla="*/ 1976334 h 2993835"/>
                <a:gd name="connsiteX22" fmla="*/ 1027868 w 3763924"/>
                <a:gd name="connsiteY22" fmla="*/ 2280132 h 2993835"/>
                <a:gd name="connsiteX23" fmla="*/ 442869 w 3763924"/>
                <a:gd name="connsiteY23" fmla="*/ 2555294 h 2993835"/>
                <a:gd name="connsiteX24" fmla="*/ 1512168 w 3763924"/>
                <a:gd name="connsiteY24" fmla="*/ 2993835 h 2993835"/>
                <a:gd name="connsiteX25" fmla="*/ 1295158 w 3763924"/>
                <a:gd name="connsiteY25" fmla="*/ 2389767 h 2993835"/>
                <a:gd name="connsiteX26" fmla="*/ 1729178 w 3763924"/>
                <a:gd name="connsiteY26" fmla="*/ 2389767 h 2993835"/>
                <a:gd name="connsiteX27" fmla="*/ 1512168 w 3763924"/>
                <a:gd name="connsiteY27" fmla="*/ 2993835 h 2993835"/>
                <a:gd name="connsiteX28" fmla="*/ 2581327 w 3763924"/>
                <a:gd name="connsiteY28" fmla="*/ 2555294 h 2993835"/>
                <a:gd name="connsiteX29" fmla="*/ 1996468 w 3763924"/>
                <a:gd name="connsiteY29" fmla="*/ 2280132 h 2993835"/>
                <a:gd name="connsiteX30" fmla="*/ 2303362 w 3763924"/>
                <a:gd name="connsiteY30" fmla="*/ 1976334 h 2993835"/>
                <a:gd name="connsiteX31" fmla="*/ 2581327 w 3763924"/>
                <a:gd name="connsiteY31" fmla="*/ 2555294 h 2993835"/>
                <a:gd name="connsiteX32" fmla="*/ 756084 w 3763924"/>
                <a:gd name="connsiteY32" fmla="*/ 1496918 h 2993835"/>
                <a:gd name="connsiteX33" fmla="*/ 1512168 w 3763924"/>
                <a:gd name="connsiteY33" fmla="*/ 748459 h 2993835"/>
                <a:gd name="connsiteX34" fmla="*/ 2268252 w 3763924"/>
                <a:gd name="connsiteY34" fmla="*/ 1496918 h 2993835"/>
                <a:gd name="connsiteX35" fmla="*/ 1512168 w 3763924"/>
                <a:gd name="connsiteY35" fmla="*/ 2245377 h 2993835"/>
                <a:gd name="connsiteX36" fmla="*/ 756084 w 3763924"/>
                <a:gd name="connsiteY36" fmla="*/ 1496918 h 2993835"/>
                <a:gd name="connsiteX0" fmla="*/ 3763924 w 3763924"/>
                <a:gd name="connsiteY0" fmla="*/ 1483471 h 3160411"/>
                <a:gd name="connsiteX1" fmla="*/ 2414113 w 3763924"/>
                <a:gd name="connsiteY1" fmla="*/ 1711739 h 3160411"/>
                <a:gd name="connsiteX2" fmla="*/ 2414113 w 3763924"/>
                <a:gd name="connsiteY2" fmla="*/ 1282096 h 3160411"/>
                <a:gd name="connsiteX3" fmla="*/ 3763924 w 3763924"/>
                <a:gd name="connsiteY3" fmla="*/ 1483471 h 3160411"/>
                <a:gd name="connsiteX4" fmla="*/ 2890610 w 3763924"/>
                <a:gd name="connsiteY4" fmla="*/ 142567 h 3160411"/>
                <a:gd name="connsiteX5" fmla="*/ 2303362 w 3763924"/>
                <a:gd name="connsiteY5" fmla="*/ 1017501 h 3160411"/>
                <a:gd name="connsiteX6" fmla="*/ 1996468 w 3763924"/>
                <a:gd name="connsiteY6" fmla="*/ 713703 h 3160411"/>
                <a:gd name="connsiteX7" fmla="*/ 2890610 w 3763924"/>
                <a:gd name="connsiteY7" fmla="*/ 142567 h 3160411"/>
                <a:gd name="connsiteX8" fmla="*/ 1512168 w 3763924"/>
                <a:gd name="connsiteY8" fmla="*/ 0 h 3160411"/>
                <a:gd name="connsiteX9" fmla="*/ 1729178 w 3763924"/>
                <a:gd name="connsiteY9" fmla="*/ 604068 h 3160411"/>
                <a:gd name="connsiteX10" fmla="*/ 1295158 w 3763924"/>
                <a:gd name="connsiteY10" fmla="*/ 604068 h 3160411"/>
                <a:gd name="connsiteX11" fmla="*/ 1512168 w 3763924"/>
                <a:gd name="connsiteY11" fmla="*/ 0 h 3160411"/>
                <a:gd name="connsiteX12" fmla="*/ 442869 w 3763924"/>
                <a:gd name="connsiteY12" fmla="*/ 438403 h 3160411"/>
                <a:gd name="connsiteX13" fmla="*/ 1027868 w 3763924"/>
                <a:gd name="connsiteY13" fmla="*/ 713703 h 3160411"/>
                <a:gd name="connsiteX14" fmla="*/ 720974 w 3763924"/>
                <a:gd name="connsiteY14" fmla="*/ 1017501 h 3160411"/>
                <a:gd name="connsiteX15" fmla="*/ 442869 w 3763924"/>
                <a:gd name="connsiteY15" fmla="*/ 438403 h 3160411"/>
                <a:gd name="connsiteX16" fmla="*/ 0 w 3763924"/>
                <a:gd name="connsiteY16" fmla="*/ 1496918 h 3160411"/>
                <a:gd name="connsiteX17" fmla="*/ 610223 w 3763924"/>
                <a:gd name="connsiteY17" fmla="*/ 1282096 h 3160411"/>
                <a:gd name="connsiteX18" fmla="*/ 610223 w 3763924"/>
                <a:gd name="connsiteY18" fmla="*/ 1711739 h 3160411"/>
                <a:gd name="connsiteX19" fmla="*/ 0 w 3763924"/>
                <a:gd name="connsiteY19" fmla="*/ 1496918 h 3160411"/>
                <a:gd name="connsiteX20" fmla="*/ 442869 w 3763924"/>
                <a:gd name="connsiteY20" fmla="*/ 2555294 h 3160411"/>
                <a:gd name="connsiteX21" fmla="*/ 720974 w 3763924"/>
                <a:gd name="connsiteY21" fmla="*/ 1976334 h 3160411"/>
                <a:gd name="connsiteX22" fmla="*/ 1027868 w 3763924"/>
                <a:gd name="connsiteY22" fmla="*/ 2280132 h 3160411"/>
                <a:gd name="connsiteX23" fmla="*/ 442869 w 3763924"/>
                <a:gd name="connsiteY23" fmla="*/ 2555294 h 3160411"/>
                <a:gd name="connsiteX24" fmla="*/ 1512168 w 3763924"/>
                <a:gd name="connsiteY24" fmla="*/ 2993835 h 3160411"/>
                <a:gd name="connsiteX25" fmla="*/ 1295158 w 3763924"/>
                <a:gd name="connsiteY25" fmla="*/ 2389767 h 3160411"/>
                <a:gd name="connsiteX26" fmla="*/ 1729178 w 3763924"/>
                <a:gd name="connsiteY26" fmla="*/ 2389767 h 3160411"/>
                <a:gd name="connsiteX27" fmla="*/ 1512168 w 3763924"/>
                <a:gd name="connsiteY27" fmla="*/ 2993835 h 3160411"/>
                <a:gd name="connsiteX28" fmla="*/ 3240233 w 3763924"/>
                <a:gd name="connsiteY28" fmla="*/ 3160411 h 3160411"/>
                <a:gd name="connsiteX29" fmla="*/ 1996468 w 3763924"/>
                <a:gd name="connsiteY29" fmla="*/ 2280132 h 3160411"/>
                <a:gd name="connsiteX30" fmla="*/ 2303362 w 3763924"/>
                <a:gd name="connsiteY30" fmla="*/ 1976334 h 3160411"/>
                <a:gd name="connsiteX31" fmla="*/ 3240233 w 3763924"/>
                <a:gd name="connsiteY31" fmla="*/ 3160411 h 3160411"/>
                <a:gd name="connsiteX32" fmla="*/ 756084 w 3763924"/>
                <a:gd name="connsiteY32" fmla="*/ 1496918 h 3160411"/>
                <a:gd name="connsiteX33" fmla="*/ 1512168 w 3763924"/>
                <a:gd name="connsiteY33" fmla="*/ 748459 h 3160411"/>
                <a:gd name="connsiteX34" fmla="*/ 2268252 w 3763924"/>
                <a:gd name="connsiteY34" fmla="*/ 1496918 h 3160411"/>
                <a:gd name="connsiteX35" fmla="*/ 1512168 w 3763924"/>
                <a:gd name="connsiteY35" fmla="*/ 2245377 h 3160411"/>
                <a:gd name="connsiteX36" fmla="*/ 756084 w 3763924"/>
                <a:gd name="connsiteY36" fmla="*/ 1496918 h 3160411"/>
                <a:gd name="connsiteX0" fmla="*/ 3832043 w 3832043"/>
                <a:gd name="connsiteY0" fmla="*/ 1483471 h 3160411"/>
                <a:gd name="connsiteX1" fmla="*/ 2482232 w 3832043"/>
                <a:gd name="connsiteY1" fmla="*/ 1711739 h 3160411"/>
                <a:gd name="connsiteX2" fmla="*/ 2482232 w 3832043"/>
                <a:gd name="connsiteY2" fmla="*/ 1282096 h 3160411"/>
                <a:gd name="connsiteX3" fmla="*/ 3832043 w 3832043"/>
                <a:gd name="connsiteY3" fmla="*/ 1483471 h 3160411"/>
                <a:gd name="connsiteX4" fmla="*/ 2958729 w 3832043"/>
                <a:gd name="connsiteY4" fmla="*/ 142567 h 3160411"/>
                <a:gd name="connsiteX5" fmla="*/ 2371481 w 3832043"/>
                <a:gd name="connsiteY5" fmla="*/ 1017501 h 3160411"/>
                <a:gd name="connsiteX6" fmla="*/ 2064587 w 3832043"/>
                <a:gd name="connsiteY6" fmla="*/ 713703 h 3160411"/>
                <a:gd name="connsiteX7" fmla="*/ 2958729 w 3832043"/>
                <a:gd name="connsiteY7" fmla="*/ 142567 h 3160411"/>
                <a:gd name="connsiteX8" fmla="*/ 1580287 w 3832043"/>
                <a:gd name="connsiteY8" fmla="*/ 0 h 3160411"/>
                <a:gd name="connsiteX9" fmla="*/ 1797297 w 3832043"/>
                <a:gd name="connsiteY9" fmla="*/ 604068 h 3160411"/>
                <a:gd name="connsiteX10" fmla="*/ 1363277 w 3832043"/>
                <a:gd name="connsiteY10" fmla="*/ 604068 h 3160411"/>
                <a:gd name="connsiteX11" fmla="*/ 1580287 w 3832043"/>
                <a:gd name="connsiteY11" fmla="*/ 0 h 3160411"/>
                <a:gd name="connsiteX12" fmla="*/ 510988 w 3832043"/>
                <a:gd name="connsiteY12" fmla="*/ 438403 h 3160411"/>
                <a:gd name="connsiteX13" fmla="*/ 1095987 w 3832043"/>
                <a:gd name="connsiteY13" fmla="*/ 713703 h 3160411"/>
                <a:gd name="connsiteX14" fmla="*/ 789093 w 3832043"/>
                <a:gd name="connsiteY14" fmla="*/ 1017501 h 3160411"/>
                <a:gd name="connsiteX15" fmla="*/ 510988 w 3832043"/>
                <a:gd name="connsiteY15" fmla="*/ 438403 h 3160411"/>
                <a:gd name="connsiteX16" fmla="*/ 68119 w 3832043"/>
                <a:gd name="connsiteY16" fmla="*/ 1496918 h 3160411"/>
                <a:gd name="connsiteX17" fmla="*/ 678342 w 3832043"/>
                <a:gd name="connsiteY17" fmla="*/ 1282096 h 3160411"/>
                <a:gd name="connsiteX18" fmla="*/ 678342 w 3832043"/>
                <a:gd name="connsiteY18" fmla="*/ 1711739 h 3160411"/>
                <a:gd name="connsiteX19" fmla="*/ 68119 w 3832043"/>
                <a:gd name="connsiteY19" fmla="*/ 1496918 h 3160411"/>
                <a:gd name="connsiteX20" fmla="*/ 0 w 3832043"/>
                <a:gd name="connsiteY20" fmla="*/ 3012494 h 3160411"/>
                <a:gd name="connsiteX21" fmla="*/ 789093 w 3832043"/>
                <a:gd name="connsiteY21" fmla="*/ 1976334 h 3160411"/>
                <a:gd name="connsiteX22" fmla="*/ 1095987 w 3832043"/>
                <a:gd name="connsiteY22" fmla="*/ 2280132 h 3160411"/>
                <a:gd name="connsiteX23" fmla="*/ 0 w 3832043"/>
                <a:gd name="connsiteY23" fmla="*/ 3012494 h 3160411"/>
                <a:gd name="connsiteX24" fmla="*/ 1580287 w 3832043"/>
                <a:gd name="connsiteY24" fmla="*/ 2993835 h 3160411"/>
                <a:gd name="connsiteX25" fmla="*/ 1363277 w 3832043"/>
                <a:gd name="connsiteY25" fmla="*/ 2389767 h 3160411"/>
                <a:gd name="connsiteX26" fmla="*/ 1797297 w 3832043"/>
                <a:gd name="connsiteY26" fmla="*/ 2389767 h 3160411"/>
                <a:gd name="connsiteX27" fmla="*/ 1580287 w 3832043"/>
                <a:gd name="connsiteY27" fmla="*/ 2993835 h 3160411"/>
                <a:gd name="connsiteX28" fmla="*/ 3308352 w 3832043"/>
                <a:gd name="connsiteY28" fmla="*/ 3160411 h 3160411"/>
                <a:gd name="connsiteX29" fmla="*/ 2064587 w 3832043"/>
                <a:gd name="connsiteY29" fmla="*/ 2280132 h 3160411"/>
                <a:gd name="connsiteX30" fmla="*/ 2371481 w 3832043"/>
                <a:gd name="connsiteY30" fmla="*/ 1976334 h 3160411"/>
                <a:gd name="connsiteX31" fmla="*/ 3308352 w 3832043"/>
                <a:gd name="connsiteY31" fmla="*/ 3160411 h 3160411"/>
                <a:gd name="connsiteX32" fmla="*/ 824203 w 3832043"/>
                <a:gd name="connsiteY32" fmla="*/ 1496918 h 3160411"/>
                <a:gd name="connsiteX33" fmla="*/ 1580287 w 3832043"/>
                <a:gd name="connsiteY33" fmla="*/ 748459 h 3160411"/>
                <a:gd name="connsiteX34" fmla="*/ 2336371 w 3832043"/>
                <a:gd name="connsiteY34" fmla="*/ 1496918 h 3160411"/>
                <a:gd name="connsiteX35" fmla="*/ 1580287 w 3832043"/>
                <a:gd name="connsiteY35" fmla="*/ 2245377 h 3160411"/>
                <a:gd name="connsiteX36" fmla="*/ 824203 w 3832043"/>
                <a:gd name="connsiteY36" fmla="*/ 1496918 h 3160411"/>
                <a:gd name="connsiteX0" fmla="*/ 4624536 w 4624536"/>
                <a:gd name="connsiteY0" fmla="*/ 1483471 h 3160411"/>
                <a:gd name="connsiteX1" fmla="*/ 3274725 w 4624536"/>
                <a:gd name="connsiteY1" fmla="*/ 1711739 h 3160411"/>
                <a:gd name="connsiteX2" fmla="*/ 3274725 w 4624536"/>
                <a:gd name="connsiteY2" fmla="*/ 1282096 h 3160411"/>
                <a:gd name="connsiteX3" fmla="*/ 4624536 w 4624536"/>
                <a:gd name="connsiteY3" fmla="*/ 1483471 h 3160411"/>
                <a:gd name="connsiteX4" fmla="*/ 3751222 w 4624536"/>
                <a:gd name="connsiteY4" fmla="*/ 142567 h 3160411"/>
                <a:gd name="connsiteX5" fmla="*/ 3163974 w 4624536"/>
                <a:gd name="connsiteY5" fmla="*/ 1017501 h 3160411"/>
                <a:gd name="connsiteX6" fmla="*/ 2857080 w 4624536"/>
                <a:gd name="connsiteY6" fmla="*/ 713703 h 3160411"/>
                <a:gd name="connsiteX7" fmla="*/ 3751222 w 4624536"/>
                <a:gd name="connsiteY7" fmla="*/ 142567 h 3160411"/>
                <a:gd name="connsiteX8" fmla="*/ 2372780 w 4624536"/>
                <a:gd name="connsiteY8" fmla="*/ 0 h 3160411"/>
                <a:gd name="connsiteX9" fmla="*/ 2589790 w 4624536"/>
                <a:gd name="connsiteY9" fmla="*/ 604068 h 3160411"/>
                <a:gd name="connsiteX10" fmla="*/ 2155770 w 4624536"/>
                <a:gd name="connsiteY10" fmla="*/ 604068 h 3160411"/>
                <a:gd name="connsiteX11" fmla="*/ 2372780 w 4624536"/>
                <a:gd name="connsiteY11" fmla="*/ 0 h 3160411"/>
                <a:gd name="connsiteX12" fmla="*/ 1303481 w 4624536"/>
                <a:gd name="connsiteY12" fmla="*/ 438403 h 3160411"/>
                <a:gd name="connsiteX13" fmla="*/ 1888480 w 4624536"/>
                <a:gd name="connsiteY13" fmla="*/ 713703 h 3160411"/>
                <a:gd name="connsiteX14" fmla="*/ 1581586 w 4624536"/>
                <a:gd name="connsiteY14" fmla="*/ 1017501 h 3160411"/>
                <a:gd name="connsiteX15" fmla="*/ 1303481 w 4624536"/>
                <a:gd name="connsiteY15" fmla="*/ 438403 h 3160411"/>
                <a:gd name="connsiteX16" fmla="*/ 0 w 4624536"/>
                <a:gd name="connsiteY16" fmla="*/ 1510365 h 3160411"/>
                <a:gd name="connsiteX17" fmla="*/ 1470835 w 4624536"/>
                <a:gd name="connsiteY17" fmla="*/ 1282096 h 3160411"/>
                <a:gd name="connsiteX18" fmla="*/ 1470835 w 4624536"/>
                <a:gd name="connsiteY18" fmla="*/ 1711739 h 3160411"/>
                <a:gd name="connsiteX19" fmla="*/ 0 w 4624536"/>
                <a:gd name="connsiteY19" fmla="*/ 1510365 h 3160411"/>
                <a:gd name="connsiteX20" fmla="*/ 792493 w 4624536"/>
                <a:gd name="connsiteY20" fmla="*/ 3012494 h 3160411"/>
                <a:gd name="connsiteX21" fmla="*/ 1581586 w 4624536"/>
                <a:gd name="connsiteY21" fmla="*/ 1976334 h 3160411"/>
                <a:gd name="connsiteX22" fmla="*/ 1888480 w 4624536"/>
                <a:gd name="connsiteY22" fmla="*/ 2280132 h 3160411"/>
                <a:gd name="connsiteX23" fmla="*/ 792493 w 4624536"/>
                <a:gd name="connsiteY23" fmla="*/ 3012494 h 3160411"/>
                <a:gd name="connsiteX24" fmla="*/ 2372780 w 4624536"/>
                <a:gd name="connsiteY24" fmla="*/ 2993835 h 3160411"/>
                <a:gd name="connsiteX25" fmla="*/ 2155770 w 4624536"/>
                <a:gd name="connsiteY25" fmla="*/ 2389767 h 3160411"/>
                <a:gd name="connsiteX26" fmla="*/ 2589790 w 4624536"/>
                <a:gd name="connsiteY26" fmla="*/ 2389767 h 3160411"/>
                <a:gd name="connsiteX27" fmla="*/ 2372780 w 4624536"/>
                <a:gd name="connsiteY27" fmla="*/ 2993835 h 3160411"/>
                <a:gd name="connsiteX28" fmla="*/ 4100845 w 4624536"/>
                <a:gd name="connsiteY28" fmla="*/ 3160411 h 3160411"/>
                <a:gd name="connsiteX29" fmla="*/ 2857080 w 4624536"/>
                <a:gd name="connsiteY29" fmla="*/ 2280132 h 3160411"/>
                <a:gd name="connsiteX30" fmla="*/ 3163974 w 4624536"/>
                <a:gd name="connsiteY30" fmla="*/ 1976334 h 3160411"/>
                <a:gd name="connsiteX31" fmla="*/ 4100845 w 4624536"/>
                <a:gd name="connsiteY31" fmla="*/ 3160411 h 3160411"/>
                <a:gd name="connsiteX32" fmla="*/ 1616696 w 4624536"/>
                <a:gd name="connsiteY32" fmla="*/ 1496918 h 3160411"/>
                <a:gd name="connsiteX33" fmla="*/ 2372780 w 4624536"/>
                <a:gd name="connsiteY33" fmla="*/ 748459 h 3160411"/>
                <a:gd name="connsiteX34" fmla="*/ 3128864 w 4624536"/>
                <a:gd name="connsiteY34" fmla="*/ 1496918 h 3160411"/>
                <a:gd name="connsiteX35" fmla="*/ 2372780 w 4624536"/>
                <a:gd name="connsiteY35" fmla="*/ 2245377 h 3160411"/>
                <a:gd name="connsiteX36" fmla="*/ 1616696 w 4624536"/>
                <a:gd name="connsiteY36" fmla="*/ 1496918 h 3160411"/>
                <a:gd name="connsiteX0" fmla="*/ 4624536 w 4624536"/>
                <a:gd name="connsiteY0" fmla="*/ 1596398 h 3273338"/>
                <a:gd name="connsiteX1" fmla="*/ 3274725 w 4624536"/>
                <a:gd name="connsiteY1" fmla="*/ 1824666 h 3273338"/>
                <a:gd name="connsiteX2" fmla="*/ 3274725 w 4624536"/>
                <a:gd name="connsiteY2" fmla="*/ 1395023 h 3273338"/>
                <a:gd name="connsiteX3" fmla="*/ 4624536 w 4624536"/>
                <a:gd name="connsiteY3" fmla="*/ 1596398 h 3273338"/>
                <a:gd name="connsiteX4" fmla="*/ 3751222 w 4624536"/>
                <a:gd name="connsiteY4" fmla="*/ 255494 h 3273338"/>
                <a:gd name="connsiteX5" fmla="*/ 3163974 w 4624536"/>
                <a:gd name="connsiteY5" fmla="*/ 1130428 h 3273338"/>
                <a:gd name="connsiteX6" fmla="*/ 2857080 w 4624536"/>
                <a:gd name="connsiteY6" fmla="*/ 826630 h 3273338"/>
                <a:gd name="connsiteX7" fmla="*/ 3751222 w 4624536"/>
                <a:gd name="connsiteY7" fmla="*/ 255494 h 3273338"/>
                <a:gd name="connsiteX8" fmla="*/ 2372780 w 4624536"/>
                <a:gd name="connsiteY8" fmla="*/ 112927 h 3273338"/>
                <a:gd name="connsiteX9" fmla="*/ 2589790 w 4624536"/>
                <a:gd name="connsiteY9" fmla="*/ 716995 h 3273338"/>
                <a:gd name="connsiteX10" fmla="*/ 2155770 w 4624536"/>
                <a:gd name="connsiteY10" fmla="*/ 716995 h 3273338"/>
                <a:gd name="connsiteX11" fmla="*/ 2372780 w 4624536"/>
                <a:gd name="connsiteY11" fmla="*/ 112927 h 3273338"/>
                <a:gd name="connsiteX12" fmla="*/ 456316 w 4624536"/>
                <a:gd name="connsiteY12" fmla="*/ 0 h 3273338"/>
                <a:gd name="connsiteX13" fmla="*/ 1888480 w 4624536"/>
                <a:gd name="connsiteY13" fmla="*/ 826630 h 3273338"/>
                <a:gd name="connsiteX14" fmla="*/ 1581586 w 4624536"/>
                <a:gd name="connsiteY14" fmla="*/ 1130428 h 3273338"/>
                <a:gd name="connsiteX15" fmla="*/ 456316 w 4624536"/>
                <a:gd name="connsiteY15" fmla="*/ 0 h 3273338"/>
                <a:gd name="connsiteX16" fmla="*/ 0 w 4624536"/>
                <a:gd name="connsiteY16" fmla="*/ 1623292 h 3273338"/>
                <a:gd name="connsiteX17" fmla="*/ 1470835 w 4624536"/>
                <a:gd name="connsiteY17" fmla="*/ 1395023 h 3273338"/>
                <a:gd name="connsiteX18" fmla="*/ 1470835 w 4624536"/>
                <a:gd name="connsiteY18" fmla="*/ 1824666 h 3273338"/>
                <a:gd name="connsiteX19" fmla="*/ 0 w 4624536"/>
                <a:gd name="connsiteY19" fmla="*/ 1623292 h 3273338"/>
                <a:gd name="connsiteX20" fmla="*/ 792493 w 4624536"/>
                <a:gd name="connsiteY20" fmla="*/ 3125421 h 3273338"/>
                <a:gd name="connsiteX21" fmla="*/ 1581586 w 4624536"/>
                <a:gd name="connsiteY21" fmla="*/ 2089261 h 3273338"/>
                <a:gd name="connsiteX22" fmla="*/ 1888480 w 4624536"/>
                <a:gd name="connsiteY22" fmla="*/ 2393059 h 3273338"/>
                <a:gd name="connsiteX23" fmla="*/ 792493 w 4624536"/>
                <a:gd name="connsiteY23" fmla="*/ 3125421 h 3273338"/>
                <a:gd name="connsiteX24" fmla="*/ 2372780 w 4624536"/>
                <a:gd name="connsiteY24" fmla="*/ 3106762 h 3273338"/>
                <a:gd name="connsiteX25" fmla="*/ 2155770 w 4624536"/>
                <a:gd name="connsiteY25" fmla="*/ 2502694 h 3273338"/>
                <a:gd name="connsiteX26" fmla="*/ 2589790 w 4624536"/>
                <a:gd name="connsiteY26" fmla="*/ 2502694 h 3273338"/>
                <a:gd name="connsiteX27" fmla="*/ 2372780 w 4624536"/>
                <a:gd name="connsiteY27" fmla="*/ 3106762 h 3273338"/>
                <a:gd name="connsiteX28" fmla="*/ 4100845 w 4624536"/>
                <a:gd name="connsiteY28" fmla="*/ 3273338 h 3273338"/>
                <a:gd name="connsiteX29" fmla="*/ 2857080 w 4624536"/>
                <a:gd name="connsiteY29" fmla="*/ 2393059 h 3273338"/>
                <a:gd name="connsiteX30" fmla="*/ 3163974 w 4624536"/>
                <a:gd name="connsiteY30" fmla="*/ 2089261 h 3273338"/>
                <a:gd name="connsiteX31" fmla="*/ 4100845 w 4624536"/>
                <a:gd name="connsiteY31" fmla="*/ 3273338 h 3273338"/>
                <a:gd name="connsiteX32" fmla="*/ 1616696 w 4624536"/>
                <a:gd name="connsiteY32" fmla="*/ 1609845 h 3273338"/>
                <a:gd name="connsiteX33" fmla="*/ 2372780 w 4624536"/>
                <a:gd name="connsiteY33" fmla="*/ 861386 h 3273338"/>
                <a:gd name="connsiteX34" fmla="*/ 3128864 w 4624536"/>
                <a:gd name="connsiteY34" fmla="*/ 1609845 h 3273338"/>
                <a:gd name="connsiteX35" fmla="*/ 2372780 w 4624536"/>
                <a:gd name="connsiteY35" fmla="*/ 2358304 h 3273338"/>
                <a:gd name="connsiteX36" fmla="*/ 1616696 w 4624536"/>
                <a:gd name="connsiteY36" fmla="*/ 1609845 h 3273338"/>
                <a:gd name="connsiteX0" fmla="*/ 4624536 w 4624536"/>
                <a:gd name="connsiteY0" fmla="*/ 2424766 h 4101706"/>
                <a:gd name="connsiteX1" fmla="*/ 3274725 w 4624536"/>
                <a:gd name="connsiteY1" fmla="*/ 2653034 h 4101706"/>
                <a:gd name="connsiteX2" fmla="*/ 3274725 w 4624536"/>
                <a:gd name="connsiteY2" fmla="*/ 2223391 h 4101706"/>
                <a:gd name="connsiteX3" fmla="*/ 4624536 w 4624536"/>
                <a:gd name="connsiteY3" fmla="*/ 2424766 h 4101706"/>
                <a:gd name="connsiteX4" fmla="*/ 3751222 w 4624536"/>
                <a:gd name="connsiteY4" fmla="*/ 1083862 h 4101706"/>
                <a:gd name="connsiteX5" fmla="*/ 3163974 w 4624536"/>
                <a:gd name="connsiteY5" fmla="*/ 1958796 h 4101706"/>
                <a:gd name="connsiteX6" fmla="*/ 2857080 w 4624536"/>
                <a:gd name="connsiteY6" fmla="*/ 1654998 h 4101706"/>
                <a:gd name="connsiteX7" fmla="*/ 3751222 w 4624536"/>
                <a:gd name="connsiteY7" fmla="*/ 1083862 h 4101706"/>
                <a:gd name="connsiteX8" fmla="*/ 2359333 w 4624536"/>
                <a:gd name="connsiteY8" fmla="*/ 0 h 4101706"/>
                <a:gd name="connsiteX9" fmla="*/ 2589790 w 4624536"/>
                <a:gd name="connsiteY9" fmla="*/ 1545363 h 4101706"/>
                <a:gd name="connsiteX10" fmla="*/ 2155770 w 4624536"/>
                <a:gd name="connsiteY10" fmla="*/ 1545363 h 4101706"/>
                <a:gd name="connsiteX11" fmla="*/ 2359333 w 4624536"/>
                <a:gd name="connsiteY11" fmla="*/ 0 h 4101706"/>
                <a:gd name="connsiteX12" fmla="*/ 456316 w 4624536"/>
                <a:gd name="connsiteY12" fmla="*/ 828368 h 4101706"/>
                <a:gd name="connsiteX13" fmla="*/ 1888480 w 4624536"/>
                <a:gd name="connsiteY13" fmla="*/ 1654998 h 4101706"/>
                <a:gd name="connsiteX14" fmla="*/ 1581586 w 4624536"/>
                <a:gd name="connsiteY14" fmla="*/ 1958796 h 4101706"/>
                <a:gd name="connsiteX15" fmla="*/ 456316 w 4624536"/>
                <a:gd name="connsiteY15" fmla="*/ 828368 h 4101706"/>
                <a:gd name="connsiteX16" fmla="*/ 0 w 4624536"/>
                <a:gd name="connsiteY16" fmla="*/ 2451660 h 4101706"/>
                <a:gd name="connsiteX17" fmla="*/ 1470835 w 4624536"/>
                <a:gd name="connsiteY17" fmla="*/ 2223391 h 4101706"/>
                <a:gd name="connsiteX18" fmla="*/ 1470835 w 4624536"/>
                <a:gd name="connsiteY18" fmla="*/ 2653034 h 4101706"/>
                <a:gd name="connsiteX19" fmla="*/ 0 w 4624536"/>
                <a:gd name="connsiteY19" fmla="*/ 2451660 h 4101706"/>
                <a:gd name="connsiteX20" fmla="*/ 792493 w 4624536"/>
                <a:gd name="connsiteY20" fmla="*/ 3953789 h 4101706"/>
                <a:gd name="connsiteX21" fmla="*/ 1581586 w 4624536"/>
                <a:gd name="connsiteY21" fmla="*/ 2917629 h 4101706"/>
                <a:gd name="connsiteX22" fmla="*/ 1888480 w 4624536"/>
                <a:gd name="connsiteY22" fmla="*/ 3221427 h 4101706"/>
                <a:gd name="connsiteX23" fmla="*/ 792493 w 4624536"/>
                <a:gd name="connsiteY23" fmla="*/ 3953789 h 4101706"/>
                <a:gd name="connsiteX24" fmla="*/ 2372780 w 4624536"/>
                <a:gd name="connsiteY24" fmla="*/ 3935130 h 4101706"/>
                <a:gd name="connsiteX25" fmla="*/ 2155770 w 4624536"/>
                <a:gd name="connsiteY25" fmla="*/ 3331062 h 4101706"/>
                <a:gd name="connsiteX26" fmla="*/ 2589790 w 4624536"/>
                <a:gd name="connsiteY26" fmla="*/ 3331062 h 4101706"/>
                <a:gd name="connsiteX27" fmla="*/ 2372780 w 4624536"/>
                <a:gd name="connsiteY27" fmla="*/ 3935130 h 4101706"/>
                <a:gd name="connsiteX28" fmla="*/ 4100845 w 4624536"/>
                <a:gd name="connsiteY28" fmla="*/ 4101706 h 4101706"/>
                <a:gd name="connsiteX29" fmla="*/ 2857080 w 4624536"/>
                <a:gd name="connsiteY29" fmla="*/ 3221427 h 4101706"/>
                <a:gd name="connsiteX30" fmla="*/ 3163974 w 4624536"/>
                <a:gd name="connsiteY30" fmla="*/ 2917629 h 4101706"/>
                <a:gd name="connsiteX31" fmla="*/ 4100845 w 4624536"/>
                <a:gd name="connsiteY31" fmla="*/ 4101706 h 4101706"/>
                <a:gd name="connsiteX32" fmla="*/ 1616696 w 4624536"/>
                <a:gd name="connsiteY32" fmla="*/ 2438213 h 4101706"/>
                <a:gd name="connsiteX33" fmla="*/ 2372780 w 4624536"/>
                <a:gd name="connsiteY33" fmla="*/ 1689754 h 4101706"/>
                <a:gd name="connsiteX34" fmla="*/ 3128864 w 4624536"/>
                <a:gd name="connsiteY34" fmla="*/ 2438213 h 4101706"/>
                <a:gd name="connsiteX35" fmla="*/ 2372780 w 4624536"/>
                <a:gd name="connsiteY35" fmla="*/ 3186672 h 4101706"/>
                <a:gd name="connsiteX36" fmla="*/ 1616696 w 4624536"/>
                <a:gd name="connsiteY36" fmla="*/ 2438213 h 4101706"/>
                <a:gd name="connsiteX0" fmla="*/ 4624536 w 4624536"/>
                <a:gd name="connsiteY0" fmla="*/ 2424766 h 4647824"/>
                <a:gd name="connsiteX1" fmla="*/ 3274725 w 4624536"/>
                <a:gd name="connsiteY1" fmla="*/ 2653034 h 4647824"/>
                <a:gd name="connsiteX2" fmla="*/ 3274725 w 4624536"/>
                <a:gd name="connsiteY2" fmla="*/ 2223391 h 4647824"/>
                <a:gd name="connsiteX3" fmla="*/ 4624536 w 4624536"/>
                <a:gd name="connsiteY3" fmla="*/ 2424766 h 4647824"/>
                <a:gd name="connsiteX4" fmla="*/ 3751222 w 4624536"/>
                <a:gd name="connsiteY4" fmla="*/ 1083862 h 4647824"/>
                <a:gd name="connsiteX5" fmla="*/ 3163974 w 4624536"/>
                <a:gd name="connsiteY5" fmla="*/ 1958796 h 4647824"/>
                <a:gd name="connsiteX6" fmla="*/ 2857080 w 4624536"/>
                <a:gd name="connsiteY6" fmla="*/ 1654998 h 4647824"/>
                <a:gd name="connsiteX7" fmla="*/ 3751222 w 4624536"/>
                <a:gd name="connsiteY7" fmla="*/ 1083862 h 4647824"/>
                <a:gd name="connsiteX8" fmla="*/ 2359333 w 4624536"/>
                <a:gd name="connsiteY8" fmla="*/ 0 h 4647824"/>
                <a:gd name="connsiteX9" fmla="*/ 2589790 w 4624536"/>
                <a:gd name="connsiteY9" fmla="*/ 1545363 h 4647824"/>
                <a:gd name="connsiteX10" fmla="*/ 2155770 w 4624536"/>
                <a:gd name="connsiteY10" fmla="*/ 1545363 h 4647824"/>
                <a:gd name="connsiteX11" fmla="*/ 2359333 w 4624536"/>
                <a:gd name="connsiteY11" fmla="*/ 0 h 4647824"/>
                <a:gd name="connsiteX12" fmla="*/ 456316 w 4624536"/>
                <a:gd name="connsiteY12" fmla="*/ 828368 h 4647824"/>
                <a:gd name="connsiteX13" fmla="*/ 1888480 w 4624536"/>
                <a:gd name="connsiteY13" fmla="*/ 1654998 h 4647824"/>
                <a:gd name="connsiteX14" fmla="*/ 1581586 w 4624536"/>
                <a:gd name="connsiteY14" fmla="*/ 1958796 h 4647824"/>
                <a:gd name="connsiteX15" fmla="*/ 456316 w 4624536"/>
                <a:gd name="connsiteY15" fmla="*/ 828368 h 4647824"/>
                <a:gd name="connsiteX16" fmla="*/ 0 w 4624536"/>
                <a:gd name="connsiteY16" fmla="*/ 2451660 h 4647824"/>
                <a:gd name="connsiteX17" fmla="*/ 1470835 w 4624536"/>
                <a:gd name="connsiteY17" fmla="*/ 2223391 h 4647824"/>
                <a:gd name="connsiteX18" fmla="*/ 1470835 w 4624536"/>
                <a:gd name="connsiteY18" fmla="*/ 2653034 h 4647824"/>
                <a:gd name="connsiteX19" fmla="*/ 0 w 4624536"/>
                <a:gd name="connsiteY19" fmla="*/ 2451660 h 4647824"/>
                <a:gd name="connsiteX20" fmla="*/ 792493 w 4624536"/>
                <a:gd name="connsiteY20" fmla="*/ 3953789 h 4647824"/>
                <a:gd name="connsiteX21" fmla="*/ 1581586 w 4624536"/>
                <a:gd name="connsiteY21" fmla="*/ 2917629 h 4647824"/>
                <a:gd name="connsiteX22" fmla="*/ 1888480 w 4624536"/>
                <a:gd name="connsiteY22" fmla="*/ 3221427 h 4647824"/>
                <a:gd name="connsiteX23" fmla="*/ 792493 w 4624536"/>
                <a:gd name="connsiteY23" fmla="*/ 3953789 h 4647824"/>
                <a:gd name="connsiteX24" fmla="*/ 2386227 w 4624536"/>
                <a:gd name="connsiteY24" fmla="*/ 4647824 h 4647824"/>
                <a:gd name="connsiteX25" fmla="*/ 2155770 w 4624536"/>
                <a:gd name="connsiteY25" fmla="*/ 3331062 h 4647824"/>
                <a:gd name="connsiteX26" fmla="*/ 2589790 w 4624536"/>
                <a:gd name="connsiteY26" fmla="*/ 3331062 h 4647824"/>
                <a:gd name="connsiteX27" fmla="*/ 2386227 w 4624536"/>
                <a:gd name="connsiteY27" fmla="*/ 4647824 h 4647824"/>
                <a:gd name="connsiteX28" fmla="*/ 4100845 w 4624536"/>
                <a:gd name="connsiteY28" fmla="*/ 4101706 h 4647824"/>
                <a:gd name="connsiteX29" fmla="*/ 2857080 w 4624536"/>
                <a:gd name="connsiteY29" fmla="*/ 3221427 h 4647824"/>
                <a:gd name="connsiteX30" fmla="*/ 3163974 w 4624536"/>
                <a:gd name="connsiteY30" fmla="*/ 2917629 h 4647824"/>
                <a:gd name="connsiteX31" fmla="*/ 4100845 w 4624536"/>
                <a:gd name="connsiteY31" fmla="*/ 4101706 h 4647824"/>
                <a:gd name="connsiteX32" fmla="*/ 1616696 w 4624536"/>
                <a:gd name="connsiteY32" fmla="*/ 2438213 h 4647824"/>
                <a:gd name="connsiteX33" fmla="*/ 2372780 w 4624536"/>
                <a:gd name="connsiteY33" fmla="*/ 1689754 h 4647824"/>
                <a:gd name="connsiteX34" fmla="*/ 3128864 w 4624536"/>
                <a:gd name="connsiteY34" fmla="*/ 2438213 h 4647824"/>
                <a:gd name="connsiteX35" fmla="*/ 2372780 w 4624536"/>
                <a:gd name="connsiteY35" fmla="*/ 3186672 h 4647824"/>
                <a:gd name="connsiteX36" fmla="*/ 1616696 w 4624536"/>
                <a:gd name="connsiteY36" fmla="*/ 2438213 h 4647824"/>
                <a:gd name="connsiteX0" fmla="*/ 4624536 w 4624536"/>
                <a:gd name="connsiteY0" fmla="*/ 2424766 h 4647824"/>
                <a:gd name="connsiteX1" fmla="*/ 3274725 w 4624536"/>
                <a:gd name="connsiteY1" fmla="*/ 2653034 h 4647824"/>
                <a:gd name="connsiteX2" fmla="*/ 3274725 w 4624536"/>
                <a:gd name="connsiteY2" fmla="*/ 2223391 h 4647824"/>
                <a:gd name="connsiteX3" fmla="*/ 4624536 w 4624536"/>
                <a:gd name="connsiteY3" fmla="*/ 2424766 h 4647824"/>
                <a:gd name="connsiteX4" fmla="*/ 3899139 w 4624536"/>
                <a:gd name="connsiteY4" fmla="*/ 989733 h 4647824"/>
                <a:gd name="connsiteX5" fmla="*/ 3163974 w 4624536"/>
                <a:gd name="connsiteY5" fmla="*/ 1958796 h 4647824"/>
                <a:gd name="connsiteX6" fmla="*/ 2857080 w 4624536"/>
                <a:gd name="connsiteY6" fmla="*/ 1654998 h 4647824"/>
                <a:gd name="connsiteX7" fmla="*/ 3899139 w 4624536"/>
                <a:gd name="connsiteY7" fmla="*/ 989733 h 4647824"/>
                <a:gd name="connsiteX8" fmla="*/ 2359333 w 4624536"/>
                <a:gd name="connsiteY8" fmla="*/ 0 h 4647824"/>
                <a:gd name="connsiteX9" fmla="*/ 2589790 w 4624536"/>
                <a:gd name="connsiteY9" fmla="*/ 1545363 h 4647824"/>
                <a:gd name="connsiteX10" fmla="*/ 2155770 w 4624536"/>
                <a:gd name="connsiteY10" fmla="*/ 1545363 h 4647824"/>
                <a:gd name="connsiteX11" fmla="*/ 2359333 w 4624536"/>
                <a:gd name="connsiteY11" fmla="*/ 0 h 4647824"/>
                <a:gd name="connsiteX12" fmla="*/ 456316 w 4624536"/>
                <a:gd name="connsiteY12" fmla="*/ 828368 h 4647824"/>
                <a:gd name="connsiteX13" fmla="*/ 1888480 w 4624536"/>
                <a:gd name="connsiteY13" fmla="*/ 1654998 h 4647824"/>
                <a:gd name="connsiteX14" fmla="*/ 1581586 w 4624536"/>
                <a:gd name="connsiteY14" fmla="*/ 1958796 h 4647824"/>
                <a:gd name="connsiteX15" fmla="*/ 456316 w 4624536"/>
                <a:gd name="connsiteY15" fmla="*/ 828368 h 4647824"/>
                <a:gd name="connsiteX16" fmla="*/ 0 w 4624536"/>
                <a:gd name="connsiteY16" fmla="*/ 2451660 h 4647824"/>
                <a:gd name="connsiteX17" fmla="*/ 1470835 w 4624536"/>
                <a:gd name="connsiteY17" fmla="*/ 2223391 h 4647824"/>
                <a:gd name="connsiteX18" fmla="*/ 1470835 w 4624536"/>
                <a:gd name="connsiteY18" fmla="*/ 2653034 h 4647824"/>
                <a:gd name="connsiteX19" fmla="*/ 0 w 4624536"/>
                <a:gd name="connsiteY19" fmla="*/ 2451660 h 4647824"/>
                <a:gd name="connsiteX20" fmla="*/ 792493 w 4624536"/>
                <a:gd name="connsiteY20" fmla="*/ 3953789 h 4647824"/>
                <a:gd name="connsiteX21" fmla="*/ 1581586 w 4624536"/>
                <a:gd name="connsiteY21" fmla="*/ 2917629 h 4647824"/>
                <a:gd name="connsiteX22" fmla="*/ 1888480 w 4624536"/>
                <a:gd name="connsiteY22" fmla="*/ 3221427 h 4647824"/>
                <a:gd name="connsiteX23" fmla="*/ 792493 w 4624536"/>
                <a:gd name="connsiteY23" fmla="*/ 3953789 h 4647824"/>
                <a:gd name="connsiteX24" fmla="*/ 2386227 w 4624536"/>
                <a:gd name="connsiteY24" fmla="*/ 4647824 h 4647824"/>
                <a:gd name="connsiteX25" fmla="*/ 2155770 w 4624536"/>
                <a:gd name="connsiteY25" fmla="*/ 3331062 h 4647824"/>
                <a:gd name="connsiteX26" fmla="*/ 2589790 w 4624536"/>
                <a:gd name="connsiteY26" fmla="*/ 3331062 h 4647824"/>
                <a:gd name="connsiteX27" fmla="*/ 2386227 w 4624536"/>
                <a:gd name="connsiteY27" fmla="*/ 4647824 h 4647824"/>
                <a:gd name="connsiteX28" fmla="*/ 4100845 w 4624536"/>
                <a:gd name="connsiteY28" fmla="*/ 4101706 h 4647824"/>
                <a:gd name="connsiteX29" fmla="*/ 2857080 w 4624536"/>
                <a:gd name="connsiteY29" fmla="*/ 3221427 h 4647824"/>
                <a:gd name="connsiteX30" fmla="*/ 3163974 w 4624536"/>
                <a:gd name="connsiteY30" fmla="*/ 2917629 h 4647824"/>
                <a:gd name="connsiteX31" fmla="*/ 4100845 w 4624536"/>
                <a:gd name="connsiteY31" fmla="*/ 4101706 h 4647824"/>
                <a:gd name="connsiteX32" fmla="*/ 1616696 w 4624536"/>
                <a:gd name="connsiteY32" fmla="*/ 2438213 h 4647824"/>
                <a:gd name="connsiteX33" fmla="*/ 2372780 w 4624536"/>
                <a:gd name="connsiteY33" fmla="*/ 1689754 h 4647824"/>
                <a:gd name="connsiteX34" fmla="*/ 3128864 w 4624536"/>
                <a:gd name="connsiteY34" fmla="*/ 2438213 h 4647824"/>
                <a:gd name="connsiteX35" fmla="*/ 2372780 w 4624536"/>
                <a:gd name="connsiteY35" fmla="*/ 3186672 h 4647824"/>
                <a:gd name="connsiteX36" fmla="*/ 1616696 w 4624536"/>
                <a:gd name="connsiteY36" fmla="*/ 2438213 h 4647824"/>
                <a:gd name="connsiteX0" fmla="*/ 4624536 w 4624536"/>
                <a:gd name="connsiteY0" fmla="*/ 2424766 h 4647824"/>
                <a:gd name="connsiteX1" fmla="*/ 3274725 w 4624536"/>
                <a:gd name="connsiteY1" fmla="*/ 2653034 h 4647824"/>
                <a:gd name="connsiteX2" fmla="*/ 3274725 w 4624536"/>
                <a:gd name="connsiteY2" fmla="*/ 2223391 h 4647824"/>
                <a:gd name="connsiteX3" fmla="*/ 4624536 w 4624536"/>
                <a:gd name="connsiteY3" fmla="*/ 2424766 h 4647824"/>
                <a:gd name="connsiteX4" fmla="*/ 3979822 w 4624536"/>
                <a:gd name="connsiteY4" fmla="*/ 922498 h 4647824"/>
                <a:gd name="connsiteX5" fmla="*/ 3163974 w 4624536"/>
                <a:gd name="connsiteY5" fmla="*/ 1958796 h 4647824"/>
                <a:gd name="connsiteX6" fmla="*/ 2857080 w 4624536"/>
                <a:gd name="connsiteY6" fmla="*/ 1654998 h 4647824"/>
                <a:gd name="connsiteX7" fmla="*/ 3979822 w 4624536"/>
                <a:gd name="connsiteY7" fmla="*/ 922498 h 4647824"/>
                <a:gd name="connsiteX8" fmla="*/ 2359333 w 4624536"/>
                <a:gd name="connsiteY8" fmla="*/ 0 h 4647824"/>
                <a:gd name="connsiteX9" fmla="*/ 2589790 w 4624536"/>
                <a:gd name="connsiteY9" fmla="*/ 1545363 h 4647824"/>
                <a:gd name="connsiteX10" fmla="*/ 2155770 w 4624536"/>
                <a:gd name="connsiteY10" fmla="*/ 1545363 h 4647824"/>
                <a:gd name="connsiteX11" fmla="*/ 2359333 w 4624536"/>
                <a:gd name="connsiteY11" fmla="*/ 0 h 4647824"/>
                <a:gd name="connsiteX12" fmla="*/ 456316 w 4624536"/>
                <a:gd name="connsiteY12" fmla="*/ 828368 h 4647824"/>
                <a:gd name="connsiteX13" fmla="*/ 1888480 w 4624536"/>
                <a:gd name="connsiteY13" fmla="*/ 1654998 h 4647824"/>
                <a:gd name="connsiteX14" fmla="*/ 1581586 w 4624536"/>
                <a:gd name="connsiteY14" fmla="*/ 1958796 h 4647824"/>
                <a:gd name="connsiteX15" fmla="*/ 456316 w 4624536"/>
                <a:gd name="connsiteY15" fmla="*/ 828368 h 4647824"/>
                <a:gd name="connsiteX16" fmla="*/ 0 w 4624536"/>
                <a:gd name="connsiteY16" fmla="*/ 2451660 h 4647824"/>
                <a:gd name="connsiteX17" fmla="*/ 1470835 w 4624536"/>
                <a:gd name="connsiteY17" fmla="*/ 2223391 h 4647824"/>
                <a:gd name="connsiteX18" fmla="*/ 1470835 w 4624536"/>
                <a:gd name="connsiteY18" fmla="*/ 2653034 h 4647824"/>
                <a:gd name="connsiteX19" fmla="*/ 0 w 4624536"/>
                <a:gd name="connsiteY19" fmla="*/ 2451660 h 4647824"/>
                <a:gd name="connsiteX20" fmla="*/ 792493 w 4624536"/>
                <a:gd name="connsiteY20" fmla="*/ 3953789 h 4647824"/>
                <a:gd name="connsiteX21" fmla="*/ 1581586 w 4624536"/>
                <a:gd name="connsiteY21" fmla="*/ 2917629 h 4647824"/>
                <a:gd name="connsiteX22" fmla="*/ 1888480 w 4624536"/>
                <a:gd name="connsiteY22" fmla="*/ 3221427 h 4647824"/>
                <a:gd name="connsiteX23" fmla="*/ 792493 w 4624536"/>
                <a:gd name="connsiteY23" fmla="*/ 3953789 h 4647824"/>
                <a:gd name="connsiteX24" fmla="*/ 2386227 w 4624536"/>
                <a:gd name="connsiteY24" fmla="*/ 4647824 h 4647824"/>
                <a:gd name="connsiteX25" fmla="*/ 2155770 w 4624536"/>
                <a:gd name="connsiteY25" fmla="*/ 3331062 h 4647824"/>
                <a:gd name="connsiteX26" fmla="*/ 2589790 w 4624536"/>
                <a:gd name="connsiteY26" fmla="*/ 3331062 h 4647824"/>
                <a:gd name="connsiteX27" fmla="*/ 2386227 w 4624536"/>
                <a:gd name="connsiteY27" fmla="*/ 4647824 h 4647824"/>
                <a:gd name="connsiteX28" fmla="*/ 4100845 w 4624536"/>
                <a:gd name="connsiteY28" fmla="*/ 4101706 h 4647824"/>
                <a:gd name="connsiteX29" fmla="*/ 2857080 w 4624536"/>
                <a:gd name="connsiteY29" fmla="*/ 3221427 h 4647824"/>
                <a:gd name="connsiteX30" fmla="*/ 3163974 w 4624536"/>
                <a:gd name="connsiteY30" fmla="*/ 2917629 h 4647824"/>
                <a:gd name="connsiteX31" fmla="*/ 4100845 w 4624536"/>
                <a:gd name="connsiteY31" fmla="*/ 4101706 h 4647824"/>
                <a:gd name="connsiteX32" fmla="*/ 1616696 w 4624536"/>
                <a:gd name="connsiteY32" fmla="*/ 2438213 h 4647824"/>
                <a:gd name="connsiteX33" fmla="*/ 2372780 w 4624536"/>
                <a:gd name="connsiteY33" fmla="*/ 1689754 h 4647824"/>
                <a:gd name="connsiteX34" fmla="*/ 3128864 w 4624536"/>
                <a:gd name="connsiteY34" fmla="*/ 2438213 h 4647824"/>
                <a:gd name="connsiteX35" fmla="*/ 2372780 w 4624536"/>
                <a:gd name="connsiteY35" fmla="*/ 3186672 h 4647824"/>
                <a:gd name="connsiteX36" fmla="*/ 1616696 w 4624536"/>
                <a:gd name="connsiteY36" fmla="*/ 2438213 h 4647824"/>
                <a:gd name="connsiteX0" fmla="*/ 4772453 w 4772453"/>
                <a:gd name="connsiteY0" fmla="*/ 2438213 h 4647824"/>
                <a:gd name="connsiteX1" fmla="*/ 3274725 w 4772453"/>
                <a:gd name="connsiteY1" fmla="*/ 2653034 h 4647824"/>
                <a:gd name="connsiteX2" fmla="*/ 3274725 w 4772453"/>
                <a:gd name="connsiteY2" fmla="*/ 2223391 h 4647824"/>
                <a:gd name="connsiteX3" fmla="*/ 4772453 w 4772453"/>
                <a:gd name="connsiteY3" fmla="*/ 2438213 h 4647824"/>
                <a:gd name="connsiteX4" fmla="*/ 3979822 w 4772453"/>
                <a:gd name="connsiteY4" fmla="*/ 922498 h 4647824"/>
                <a:gd name="connsiteX5" fmla="*/ 3163974 w 4772453"/>
                <a:gd name="connsiteY5" fmla="*/ 1958796 h 4647824"/>
                <a:gd name="connsiteX6" fmla="*/ 2857080 w 4772453"/>
                <a:gd name="connsiteY6" fmla="*/ 1654998 h 4647824"/>
                <a:gd name="connsiteX7" fmla="*/ 3979822 w 4772453"/>
                <a:gd name="connsiteY7" fmla="*/ 922498 h 4647824"/>
                <a:gd name="connsiteX8" fmla="*/ 2359333 w 4772453"/>
                <a:gd name="connsiteY8" fmla="*/ 0 h 4647824"/>
                <a:gd name="connsiteX9" fmla="*/ 2589790 w 4772453"/>
                <a:gd name="connsiteY9" fmla="*/ 1545363 h 4647824"/>
                <a:gd name="connsiteX10" fmla="*/ 2155770 w 4772453"/>
                <a:gd name="connsiteY10" fmla="*/ 1545363 h 4647824"/>
                <a:gd name="connsiteX11" fmla="*/ 2359333 w 4772453"/>
                <a:gd name="connsiteY11" fmla="*/ 0 h 4647824"/>
                <a:gd name="connsiteX12" fmla="*/ 456316 w 4772453"/>
                <a:gd name="connsiteY12" fmla="*/ 828368 h 4647824"/>
                <a:gd name="connsiteX13" fmla="*/ 1888480 w 4772453"/>
                <a:gd name="connsiteY13" fmla="*/ 1654998 h 4647824"/>
                <a:gd name="connsiteX14" fmla="*/ 1581586 w 4772453"/>
                <a:gd name="connsiteY14" fmla="*/ 1958796 h 4647824"/>
                <a:gd name="connsiteX15" fmla="*/ 456316 w 4772453"/>
                <a:gd name="connsiteY15" fmla="*/ 828368 h 4647824"/>
                <a:gd name="connsiteX16" fmla="*/ 0 w 4772453"/>
                <a:gd name="connsiteY16" fmla="*/ 2451660 h 4647824"/>
                <a:gd name="connsiteX17" fmla="*/ 1470835 w 4772453"/>
                <a:gd name="connsiteY17" fmla="*/ 2223391 h 4647824"/>
                <a:gd name="connsiteX18" fmla="*/ 1470835 w 4772453"/>
                <a:gd name="connsiteY18" fmla="*/ 2653034 h 4647824"/>
                <a:gd name="connsiteX19" fmla="*/ 0 w 4772453"/>
                <a:gd name="connsiteY19" fmla="*/ 2451660 h 4647824"/>
                <a:gd name="connsiteX20" fmla="*/ 792493 w 4772453"/>
                <a:gd name="connsiteY20" fmla="*/ 3953789 h 4647824"/>
                <a:gd name="connsiteX21" fmla="*/ 1581586 w 4772453"/>
                <a:gd name="connsiteY21" fmla="*/ 2917629 h 4647824"/>
                <a:gd name="connsiteX22" fmla="*/ 1888480 w 4772453"/>
                <a:gd name="connsiteY22" fmla="*/ 3221427 h 4647824"/>
                <a:gd name="connsiteX23" fmla="*/ 792493 w 4772453"/>
                <a:gd name="connsiteY23" fmla="*/ 3953789 h 4647824"/>
                <a:gd name="connsiteX24" fmla="*/ 2386227 w 4772453"/>
                <a:gd name="connsiteY24" fmla="*/ 4647824 h 4647824"/>
                <a:gd name="connsiteX25" fmla="*/ 2155770 w 4772453"/>
                <a:gd name="connsiteY25" fmla="*/ 3331062 h 4647824"/>
                <a:gd name="connsiteX26" fmla="*/ 2589790 w 4772453"/>
                <a:gd name="connsiteY26" fmla="*/ 3331062 h 4647824"/>
                <a:gd name="connsiteX27" fmla="*/ 2386227 w 4772453"/>
                <a:gd name="connsiteY27" fmla="*/ 4647824 h 4647824"/>
                <a:gd name="connsiteX28" fmla="*/ 4100845 w 4772453"/>
                <a:gd name="connsiteY28" fmla="*/ 4101706 h 4647824"/>
                <a:gd name="connsiteX29" fmla="*/ 2857080 w 4772453"/>
                <a:gd name="connsiteY29" fmla="*/ 3221427 h 4647824"/>
                <a:gd name="connsiteX30" fmla="*/ 3163974 w 4772453"/>
                <a:gd name="connsiteY30" fmla="*/ 2917629 h 4647824"/>
                <a:gd name="connsiteX31" fmla="*/ 4100845 w 4772453"/>
                <a:gd name="connsiteY31" fmla="*/ 4101706 h 4647824"/>
                <a:gd name="connsiteX32" fmla="*/ 1616696 w 4772453"/>
                <a:gd name="connsiteY32" fmla="*/ 2438213 h 4647824"/>
                <a:gd name="connsiteX33" fmla="*/ 2372780 w 4772453"/>
                <a:gd name="connsiteY33" fmla="*/ 1689754 h 4647824"/>
                <a:gd name="connsiteX34" fmla="*/ 3128864 w 4772453"/>
                <a:gd name="connsiteY34" fmla="*/ 2438213 h 4647824"/>
                <a:gd name="connsiteX35" fmla="*/ 2372780 w 4772453"/>
                <a:gd name="connsiteY35" fmla="*/ 3186672 h 4647824"/>
                <a:gd name="connsiteX36" fmla="*/ 1616696 w 4772453"/>
                <a:gd name="connsiteY36" fmla="*/ 2438213 h 4647824"/>
                <a:gd name="connsiteX0" fmla="*/ 4853135 w 4853135"/>
                <a:gd name="connsiteY0" fmla="*/ 2438213 h 4647824"/>
                <a:gd name="connsiteX1" fmla="*/ 3355407 w 4853135"/>
                <a:gd name="connsiteY1" fmla="*/ 2653034 h 4647824"/>
                <a:gd name="connsiteX2" fmla="*/ 3355407 w 4853135"/>
                <a:gd name="connsiteY2" fmla="*/ 2223391 h 4647824"/>
                <a:gd name="connsiteX3" fmla="*/ 4853135 w 4853135"/>
                <a:gd name="connsiteY3" fmla="*/ 2438213 h 4647824"/>
                <a:gd name="connsiteX4" fmla="*/ 4060504 w 4853135"/>
                <a:gd name="connsiteY4" fmla="*/ 922498 h 4647824"/>
                <a:gd name="connsiteX5" fmla="*/ 3244656 w 4853135"/>
                <a:gd name="connsiteY5" fmla="*/ 1958796 h 4647824"/>
                <a:gd name="connsiteX6" fmla="*/ 2937762 w 4853135"/>
                <a:gd name="connsiteY6" fmla="*/ 1654998 h 4647824"/>
                <a:gd name="connsiteX7" fmla="*/ 4060504 w 4853135"/>
                <a:gd name="connsiteY7" fmla="*/ 922498 h 4647824"/>
                <a:gd name="connsiteX8" fmla="*/ 2440015 w 4853135"/>
                <a:gd name="connsiteY8" fmla="*/ 0 h 4647824"/>
                <a:gd name="connsiteX9" fmla="*/ 2670472 w 4853135"/>
                <a:gd name="connsiteY9" fmla="*/ 1545363 h 4647824"/>
                <a:gd name="connsiteX10" fmla="*/ 2236452 w 4853135"/>
                <a:gd name="connsiteY10" fmla="*/ 1545363 h 4647824"/>
                <a:gd name="connsiteX11" fmla="*/ 2440015 w 4853135"/>
                <a:gd name="connsiteY11" fmla="*/ 0 h 4647824"/>
                <a:gd name="connsiteX12" fmla="*/ 536998 w 4853135"/>
                <a:gd name="connsiteY12" fmla="*/ 828368 h 4647824"/>
                <a:gd name="connsiteX13" fmla="*/ 1969162 w 4853135"/>
                <a:gd name="connsiteY13" fmla="*/ 1654998 h 4647824"/>
                <a:gd name="connsiteX14" fmla="*/ 1662268 w 4853135"/>
                <a:gd name="connsiteY14" fmla="*/ 1958796 h 4647824"/>
                <a:gd name="connsiteX15" fmla="*/ 536998 w 4853135"/>
                <a:gd name="connsiteY15" fmla="*/ 828368 h 4647824"/>
                <a:gd name="connsiteX16" fmla="*/ 0 w 4853135"/>
                <a:gd name="connsiteY16" fmla="*/ 2451660 h 4647824"/>
                <a:gd name="connsiteX17" fmla="*/ 1551517 w 4853135"/>
                <a:gd name="connsiteY17" fmla="*/ 2223391 h 4647824"/>
                <a:gd name="connsiteX18" fmla="*/ 1551517 w 4853135"/>
                <a:gd name="connsiteY18" fmla="*/ 2653034 h 4647824"/>
                <a:gd name="connsiteX19" fmla="*/ 0 w 4853135"/>
                <a:gd name="connsiteY19" fmla="*/ 2451660 h 4647824"/>
                <a:gd name="connsiteX20" fmla="*/ 873175 w 4853135"/>
                <a:gd name="connsiteY20" fmla="*/ 3953789 h 4647824"/>
                <a:gd name="connsiteX21" fmla="*/ 1662268 w 4853135"/>
                <a:gd name="connsiteY21" fmla="*/ 2917629 h 4647824"/>
                <a:gd name="connsiteX22" fmla="*/ 1969162 w 4853135"/>
                <a:gd name="connsiteY22" fmla="*/ 3221427 h 4647824"/>
                <a:gd name="connsiteX23" fmla="*/ 873175 w 4853135"/>
                <a:gd name="connsiteY23" fmla="*/ 3953789 h 4647824"/>
                <a:gd name="connsiteX24" fmla="*/ 2466909 w 4853135"/>
                <a:gd name="connsiteY24" fmla="*/ 4647824 h 4647824"/>
                <a:gd name="connsiteX25" fmla="*/ 2236452 w 4853135"/>
                <a:gd name="connsiteY25" fmla="*/ 3331062 h 4647824"/>
                <a:gd name="connsiteX26" fmla="*/ 2670472 w 4853135"/>
                <a:gd name="connsiteY26" fmla="*/ 3331062 h 4647824"/>
                <a:gd name="connsiteX27" fmla="*/ 2466909 w 4853135"/>
                <a:gd name="connsiteY27" fmla="*/ 4647824 h 4647824"/>
                <a:gd name="connsiteX28" fmla="*/ 4181527 w 4853135"/>
                <a:gd name="connsiteY28" fmla="*/ 4101706 h 4647824"/>
                <a:gd name="connsiteX29" fmla="*/ 2937762 w 4853135"/>
                <a:gd name="connsiteY29" fmla="*/ 3221427 h 4647824"/>
                <a:gd name="connsiteX30" fmla="*/ 3244656 w 4853135"/>
                <a:gd name="connsiteY30" fmla="*/ 2917629 h 4647824"/>
                <a:gd name="connsiteX31" fmla="*/ 4181527 w 4853135"/>
                <a:gd name="connsiteY31" fmla="*/ 4101706 h 4647824"/>
                <a:gd name="connsiteX32" fmla="*/ 1697378 w 4853135"/>
                <a:gd name="connsiteY32" fmla="*/ 2438213 h 4647824"/>
                <a:gd name="connsiteX33" fmla="*/ 2453462 w 4853135"/>
                <a:gd name="connsiteY33" fmla="*/ 1689754 h 4647824"/>
                <a:gd name="connsiteX34" fmla="*/ 3209546 w 4853135"/>
                <a:gd name="connsiteY34" fmla="*/ 2438213 h 4647824"/>
                <a:gd name="connsiteX35" fmla="*/ 2453462 w 4853135"/>
                <a:gd name="connsiteY35" fmla="*/ 3186672 h 4647824"/>
                <a:gd name="connsiteX36" fmla="*/ 1697378 w 4853135"/>
                <a:gd name="connsiteY36" fmla="*/ 2438213 h 4647824"/>
                <a:gd name="connsiteX0" fmla="*/ 4853135 w 4853135"/>
                <a:gd name="connsiteY0" fmla="*/ 2438213 h 4647824"/>
                <a:gd name="connsiteX1" fmla="*/ 3355407 w 4853135"/>
                <a:gd name="connsiteY1" fmla="*/ 2653034 h 4647824"/>
                <a:gd name="connsiteX2" fmla="*/ 3355407 w 4853135"/>
                <a:gd name="connsiteY2" fmla="*/ 2223391 h 4647824"/>
                <a:gd name="connsiteX3" fmla="*/ 4853135 w 4853135"/>
                <a:gd name="connsiteY3" fmla="*/ 2438213 h 4647824"/>
                <a:gd name="connsiteX4" fmla="*/ 4060504 w 4853135"/>
                <a:gd name="connsiteY4" fmla="*/ 922498 h 4647824"/>
                <a:gd name="connsiteX5" fmla="*/ 3244656 w 4853135"/>
                <a:gd name="connsiteY5" fmla="*/ 1958796 h 4647824"/>
                <a:gd name="connsiteX6" fmla="*/ 2937762 w 4853135"/>
                <a:gd name="connsiteY6" fmla="*/ 1654998 h 4647824"/>
                <a:gd name="connsiteX7" fmla="*/ 4060504 w 4853135"/>
                <a:gd name="connsiteY7" fmla="*/ 922498 h 4647824"/>
                <a:gd name="connsiteX8" fmla="*/ 2440015 w 4853135"/>
                <a:gd name="connsiteY8" fmla="*/ 0 h 4647824"/>
                <a:gd name="connsiteX9" fmla="*/ 2670472 w 4853135"/>
                <a:gd name="connsiteY9" fmla="*/ 1545363 h 4647824"/>
                <a:gd name="connsiteX10" fmla="*/ 2236452 w 4853135"/>
                <a:gd name="connsiteY10" fmla="*/ 1545363 h 4647824"/>
                <a:gd name="connsiteX11" fmla="*/ 2440015 w 4853135"/>
                <a:gd name="connsiteY11" fmla="*/ 0 h 4647824"/>
                <a:gd name="connsiteX12" fmla="*/ 536998 w 4853135"/>
                <a:gd name="connsiteY12" fmla="*/ 828368 h 4647824"/>
                <a:gd name="connsiteX13" fmla="*/ 1969162 w 4853135"/>
                <a:gd name="connsiteY13" fmla="*/ 1654998 h 4647824"/>
                <a:gd name="connsiteX14" fmla="*/ 1662268 w 4853135"/>
                <a:gd name="connsiteY14" fmla="*/ 1958796 h 4647824"/>
                <a:gd name="connsiteX15" fmla="*/ 536998 w 4853135"/>
                <a:gd name="connsiteY15" fmla="*/ 828368 h 4647824"/>
                <a:gd name="connsiteX16" fmla="*/ 0 w 4853135"/>
                <a:gd name="connsiteY16" fmla="*/ 2451660 h 4647824"/>
                <a:gd name="connsiteX17" fmla="*/ 1551517 w 4853135"/>
                <a:gd name="connsiteY17" fmla="*/ 2223391 h 4647824"/>
                <a:gd name="connsiteX18" fmla="*/ 1551517 w 4853135"/>
                <a:gd name="connsiteY18" fmla="*/ 2653034 h 4647824"/>
                <a:gd name="connsiteX19" fmla="*/ 0 w 4853135"/>
                <a:gd name="connsiteY19" fmla="*/ 2451660 h 4647824"/>
                <a:gd name="connsiteX20" fmla="*/ 738704 w 4853135"/>
                <a:gd name="connsiteY20" fmla="*/ 4061365 h 4647824"/>
                <a:gd name="connsiteX21" fmla="*/ 1662268 w 4853135"/>
                <a:gd name="connsiteY21" fmla="*/ 2917629 h 4647824"/>
                <a:gd name="connsiteX22" fmla="*/ 1969162 w 4853135"/>
                <a:gd name="connsiteY22" fmla="*/ 3221427 h 4647824"/>
                <a:gd name="connsiteX23" fmla="*/ 738704 w 4853135"/>
                <a:gd name="connsiteY23" fmla="*/ 4061365 h 4647824"/>
                <a:gd name="connsiteX24" fmla="*/ 2466909 w 4853135"/>
                <a:gd name="connsiteY24" fmla="*/ 4647824 h 4647824"/>
                <a:gd name="connsiteX25" fmla="*/ 2236452 w 4853135"/>
                <a:gd name="connsiteY25" fmla="*/ 3331062 h 4647824"/>
                <a:gd name="connsiteX26" fmla="*/ 2670472 w 4853135"/>
                <a:gd name="connsiteY26" fmla="*/ 3331062 h 4647824"/>
                <a:gd name="connsiteX27" fmla="*/ 2466909 w 4853135"/>
                <a:gd name="connsiteY27" fmla="*/ 4647824 h 4647824"/>
                <a:gd name="connsiteX28" fmla="*/ 4181527 w 4853135"/>
                <a:gd name="connsiteY28" fmla="*/ 4101706 h 4647824"/>
                <a:gd name="connsiteX29" fmla="*/ 2937762 w 4853135"/>
                <a:gd name="connsiteY29" fmla="*/ 3221427 h 4647824"/>
                <a:gd name="connsiteX30" fmla="*/ 3244656 w 4853135"/>
                <a:gd name="connsiteY30" fmla="*/ 2917629 h 4647824"/>
                <a:gd name="connsiteX31" fmla="*/ 4181527 w 4853135"/>
                <a:gd name="connsiteY31" fmla="*/ 4101706 h 4647824"/>
                <a:gd name="connsiteX32" fmla="*/ 1697378 w 4853135"/>
                <a:gd name="connsiteY32" fmla="*/ 2438213 h 4647824"/>
                <a:gd name="connsiteX33" fmla="*/ 2453462 w 4853135"/>
                <a:gd name="connsiteY33" fmla="*/ 1689754 h 4647824"/>
                <a:gd name="connsiteX34" fmla="*/ 3209546 w 4853135"/>
                <a:gd name="connsiteY34" fmla="*/ 2438213 h 4647824"/>
                <a:gd name="connsiteX35" fmla="*/ 2453462 w 4853135"/>
                <a:gd name="connsiteY35" fmla="*/ 3186672 h 4647824"/>
                <a:gd name="connsiteX36" fmla="*/ 1697378 w 4853135"/>
                <a:gd name="connsiteY36" fmla="*/ 2438213 h 464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853135" h="4647824">
                  <a:moveTo>
                    <a:pt x="4853135" y="2438213"/>
                  </a:moveTo>
                  <a:lnTo>
                    <a:pt x="3355407" y="2653034"/>
                  </a:lnTo>
                  <a:lnTo>
                    <a:pt x="3355407" y="2223391"/>
                  </a:lnTo>
                  <a:lnTo>
                    <a:pt x="4853135" y="2438213"/>
                  </a:lnTo>
                  <a:close/>
                  <a:moveTo>
                    <a:pt x="4060504" y="922498"/>
                  </a:moveTo>
                  <a:lnTo>
                    <a:pt x="3244656" y="1958796"/>
                  </a:lnTo>
                  <a:lnTo>
                    <a:pt x="2937762" y="1654998"/>
                  </a:lnTo>
                  <a:cubicBezTo>
                    <a:pt x="3132715" y="1563231"/>
                    <a:pt x="3865551" y="1014265"/>
                    <a:pt x="4060504" y="922498"/>
                  </a:cubicBezTo>
                  <a:close/>
                  <a:moveTo>
                    <a:pt x="2440015" y="0"/>
                  </a:moveTo>
                  <a:lnTo>
                    <a:pt x="2670472" y="1545363"/>
                  </a:lnTo>
                  <a:lnTo>
                    <a:pt x="2236452" y="1545363"/>
                  </a:lnTo>
                  <a:lnTo>
                    <a:pt x="2440015" y="0"/>
                  </a:lnTo>
                  <a:close/>
                  <a:moveTo>
                    <a:pt x="536998" y="828368"/>
                  </a:moveTo>
                  <a:lnTo>
                    <a:pt x="1969162" y="1654998"/>
                  </a:lnTo>
                  <a:lnTo>
                    <a:pt x="1662268" y="1958796"/>
                  </a:lnTo>
                  <a:lnTo>
                    <a:pt x="536998" y="828368"/>
                  </a:lnTo>
                  <a:close/>
                  <a:moveTo>
                    <a:pt x="0" y="2451660"/>
                  </a:moveTo>
                  <a:lnTo>
                    <a:pt x="1551517" y="2223391"/>
                  </a:lnTo>
                  <a:lnTo>
                    <a:pt x="1551517" y="2653034"/>
                  </a:lnTo>
                  <a:lnTo>
                    <a:pt x="0" y="2451660"/>
                  </a:lnTo>
                  <a:close/>
                  <a:moveTo>
                    <a:pt x="738704" y="4061365"/>
                  </a:moveTo>
                  <a:lnTo>
                    <a:pt x="1662268" y="2917629"/>
                  </a:lnTo>
                  <a:lnTo>
                    <a:pt x="1969162" y="3221427"/>
                  </a:lnTo>
                  <a:lnTo>
                    <a:pt x="738704" y="4061365"/>
                  </a:lnTo>
                  <a:close/>
                  <a:moveTo>
                    <a:pt x="2466909" y="4647824"/>
                  </a:moveTo>
                  <a:lnTo>
                    <a:pt x="2236452" y="3331062"/>
                  </a:lnTo>
                  <a:lnTo>
                    <a:pt x="2670472" y="3331062"/>
                  </a:lnTo>
                  <a:lnTo>
                    <a:pt x="2466909" y="4647824"/>
                  </a:lnTo>
                  <a:close/>
                  <a:moveTo>
                    <a:pt x="4181527" y="4101706"/>
                  </a:moveTo>
                  <a:lnTo>
                    <a:pt x="2937762" y="3221427"/>
                  </a:lnTo>
                  <a:lnTo>
                    <a:pt x="3244656" y="2917629"/>
                  </a:lnTo>
                  <a:lnTo>
                    <a:pt x="4181527" y="4101706"/>
                  </a:lnTo>
                  <a:close/>
                  <a:moveTo>
                    <a:pt x="1697378" y="2438213"/>
                  </a:moveTo>
                  <a:cubicBezTo>
                    <a:pt x="1697378" y="2024851"/>
                    <a:pt x="2035888" y="1689754"/>
                    <a:pt x="2453462" y="1689754"/>
                  </a:cubicBezTo>
                  <a:cubicBezTo>
                    <a:pt x="2871036" y="1689754"/>
                    <a:pt x="3209546" y="2024851"/>
                    <a:pt x="3209546" y="2438213"/>
                  </a:cubicBezTo>
                  <a:cubicBezTo>
                    <a:pt x="3209546" y="2851575"/>
                    <a:pt x="2871036" y="3186672"/>
                    <a:pt x="2453462" y="3186672"/>
                  </a:cubicBezTo>
                  <a:cubicBezTo>
                    <a:pt x="2035888" y="3186672"/>
                    <a:pt x="1697378" y="2851575"/>
                    <a:pt x="1697378" y="2438213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4572000" cy="944562"/>
          </a:xfrm>
        </p:spPr>
        <p:txBody>
          <a:bodyPr>
            <a:normAutofit fontScale="90000"/>
          </a:bodyPr>
          <a:lstStyle/>
          <a:p>
            <a:r>
              <a:rPr lang="en-CA" sz="3600" dirty="0" smtClean="0"/>
              <a:t>Education &amp; Community</a:t>
            </a:r>
            <a:endParaRPr lang="en-CA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609600"/>
            <a:ext cx="1752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/>
              <a:t>Literacy &amp; Numeracy</a:t>
            </a:r>
            <a:endParaRPr lang="en-CA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176278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/>
              <a:t>Aboriginal Language &amp; Culture</a:t>
            </a:r>
            <a:endParaRPr lang="en-CA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093966" y="1076980"/>
            <a:ext cx="138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/>
              <a:t>Social Responsibility</a:t>
            </a:r>
            <a:endParaRPr lang="en-CA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172200" y="2362200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/>
              <a:t>Parent Engagement</a:t>
            </a:r>
            <a:endParaRPr lang="en-CA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924800" y="21336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/>
              <a:t>Staff Collaboration</a:t>
            </a:r>
            <a:endParaRPr lang="en-CA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084168" y="228600"/>
            <a:ext cx="16764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/>
              <a:t>Carpentry &amp;  Trades 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7050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404664"/>
            <a:ext cx="8075240" cy="5721499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/>
              <a:t>Our specific goals this year:</a:t>
            </a:r>
          </a:p>
          <a:p>
            <a:pPr marL="0" indent="0">
              <a:buNone/>
            </a:pPr>
            <a:endParaRPr lang="en-CA" dirty="0" smtClean="0"/>
          </a:p>
          <a:p>
            <a:r>
              <a:rPr lang="en-CA" dirty="0" smtClean="0"/>
              <a:t>Increase Math &amp; Literacy levels (Gr. 9)</a:t>
            </a:r>
          </a:p>
          <a:p>
            <a:r>
              <a:rPr lang="en-CA" dirty="0" smtClean="0"/>
              <a:t>Increase average </a:t>
            </a:r>
            <a:r>
              <a:rPr lang="en-CA" dirty="0"/>
              <a:t>A</a:t>
            </a:r>
            <a:r>
              <a:rPr lang="en-CA" dirty="0" smtClean="0"/>
              <a:t>ttendance</a:t>
            </a:r>
          </a:p>
          <a:p>
            <a:r>
              <a:rPr lang="en-CA" dirty="0" smtClean="0"/>
              <a:t>Increase Parent Engagement</a:t>
            </a:r>
          </a:p>
          <a:p>
            <a:r>
              <a:rPr lang="en-CA" dirty="0" smtClean="0"/>
              <a:t>Cultivate more pride and spirit in the students and the school</a:t>
            </a:r>
          </a:p>
          <a:p>
            <a:r>
              <a:rPr lang="en-CA" dirty="0" smtClean="0"/>
              <a:t>Implement the new Kindergarten Curriculum</a:t>
            </a:r>
          </a:p>
          <a:p>
            <a:r>
              <a:rPr lang="en-CA" dirty="0" smtClean="0"/>
              <a:t>Complete the </a:t>
            </a:r>
            <a:r>
              <a:rPr lang="en-CA" dirty="0" err="1" smtClean="0"/>
              <a:t>ELOs</a:t>
            </a:r>
            <a:r>
              <a:rPr lang="en-CA" dirty="0" smtClean="0"/>
              <a:t> for all core subjects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4655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2014 Targets</a:t>
            </a:r>
            <a:endParaRPr lang="en-US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7379" y="1484784"/>
            <a:ext cx="6309241" cy="396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GRADE Data</a:t>
            </a:r>
            <a:endParaRPr lang="en-C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6812887"/>
              </p:ext>
            </p:extLst>
          </p:nvPr>
        </p:nvGraphicFramePr>
        <p:xfrm>
          <a:off x="971600" y="1340768"/>
          <a:ext cx="7437512" cy="4813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4222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GRADE 2013</a:t>
            </a:r>
            <a:endParaRPr lang="en-C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3757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5184576" cy="1143000"/>
          </a:xfrm>
        </p:spPr>
        <p:txBody>
          <a:bodyPr>
            <a:normAutofit/>
          </a:bodyPr>
          <a:lstStyle/>
          <a:p>
            <a:r>
              <a:rPr lang="en-CA" sz="3600" dirty="0" smtClean="0"/>
              <a:t>2013 AAT Data</a:t>
            </a:r>
            <a:endParaRPr lang="en-CA" sz="3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0240344"/>
              </p:ext>
            </p:extLst>
          </p:nvPr>
        </p:nvGraphicFramePr>
        <p:xfrm>
          <a:off x="1907704" y="1484784"/>
          <a:ext cx="5175233" cy="40288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3920"/>
                <a:gridCol w="615889"/>
                <a:gridCol w="584216"/>
                <a:gridCol w="584216"/>
                <a:gridCol w="724990"/>
                <a:gridCol w="975745"/>
                <a:gridCol w="796257"/>
              </a:tblGrid>
              <a:tr h="1975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 dirty="0">
                          <a:effectLst/>
                        </a:rPr>
                        <a:t> </a:t>
                      </a:r>
                      <a:endParaRPr lang="en-C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Grade 9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 dirty="0">
                          <a:effectLst/>
                        </a:rPr>
                        <a:t> </a:t>
                      </a:r>
                      <a:endParaRPr lang="en-C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75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 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2010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2011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2012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2013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5 Year Av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Trend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75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Writing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50%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NA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33%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 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20.8%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-20%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75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Reading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50%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NA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 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12.5%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-12.5%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75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Math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67%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 0% (1)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13.3%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-13.3%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9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1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1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1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1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1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1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</a:tr>
              <a:tr h="1975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 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Grade 6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 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9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1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2010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2011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2012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2013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5 Year Av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Trend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75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Writing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25%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20%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 66.7%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27.3%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39.4%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351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Reading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75%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100%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40%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 33.3%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57.2%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-23.9%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75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Math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50%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67%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60%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 100%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55.3%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44.7%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9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1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1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1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1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1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1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1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</a:tr>
              <a:tr h="1975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 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Grade 3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 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75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100">
                          <a:effectLst/>
                        </a:rPr>
                        <a:t> 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2010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2011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2012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2013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5 Year Av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Trend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351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Writing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54%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100%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100%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 40%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66.8%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-26.8%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351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Reading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54%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100%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67%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 100%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72.1%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27.9%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75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Math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50%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67%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 100%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47.3%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000">
                          <a:effectLst/>
                        </a:rPr>
                        <a:t>52.7%</a:t>
                      </a:r>
                      <a:endParaRPr lang="en-C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9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1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1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1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1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1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10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CA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05100" y="18938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0133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50904" cy="1143000"/>
          </a:xfrm>
        </p:spPr>
        <p:txBody>
          <a:bodyPr>
            <a:normAutofit/>
          </a:bodyPr>
          <a:lstStyle/>
          <a:p>
            <a:r>
              <a:rPr lang="en-CA" sz="3600" dirty="0" smtClean="0"/>
              <a:t>Everyone Reading!</a:t>
            </a:r>
            <a:endParaRPr lang="en-CA" sz="3600" dirty="0"/>
          </a:p>
        </p:txBody>
      </p:sp>
      <p:pic>
        <p:nvPicPr>
          <p:cNvPr id="2050" name="Picture 2" descr="C:\Users\sheila\Desktop\DEC Presentation 2014\Heather pics\iPhone Image 895D0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21" y="1241302"/>
            <a:ext cx="3699999" cy="276343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heila\Desktop\DEC Presentation 2014\Heather pics\iPhone Image 895CF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2279" b="14853"/>
          <a:stretch/>
        </p:blipFill>
        <p:spPr bwMode="auto">
          <a:xfrm>
            <a:off x="4528211" y="1149025"/>
            <a:ext cx="3960440" cy="287115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heila\Desktop\DEC Presentation 2014\Heather pics\iPhone Image 895CC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765" r="15568" b="11014"/>
          <a:stretch/>
        </p:blipFill>
        <p:spPr bwMode="auto">
          <a:xfrm>
            <a:off x="1331640" y="3789040"/>
            <a:ext cx="3456384" cy="295767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4509120"/>
            <a:ext cx="36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Working on Literacy from many angles: Daily 5 in all classes, LLI interventions, Family Literacy Activities, Monthly Awards Assemblies, DeBeers Books in Homes, Career Fair…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3271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CA" sz="2800" dirty="0" smtClean="0"/>
              <a:t>Guided Reading Groups, Integrated Planning, Interventions, Buddy Reading</a:t>
            </a:r>
            <a:endParaRPr lang="en-CA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375565" y="1385642"/>
            <a:ext cx="23846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Read Aloud, Guided Reading, Shared Reading, Word work. </a:t>
            </a:r>
            <a:r>
              <a:rPr lang="en-CA" dirty="0"/>
              <a:t>B</a:t>
            </a:r>
            <a:r>
              <a:rPr lang="en-CA" dirty="0" smtClean="0"/>
              <a:t>uddy reading, Independent reading,</a:t>
            </a:r>
          </a:p>
          <a:p>
            <a:r>
              <a:rPr lang="en-CA" dirty="0" smtClean="0"/>
              <a:t>MYLI</a:t>
            </a:r>
            <a:endParaRPr lang="en-CA" dirty="0"/>
          </a:p>
        </p:txBody>
      </p:sp>
      <p:pic>
        <p:nvPicPr>
          <p:cNvPr id="5" name="Picture 5" descr="C:\Users\sheila\Desktop\DEC Presentation 2014\Heather pics\shared re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1945" y="1400381"/>
            <a:ext cx="2775751" cy="25751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heila\Desktop\DEC Presentation 2014\Heather pics\buddy reading may 2014 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7696" y="3587725"/>
            <a:ext cx="2507682" cy="25922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heila\Desktop\DEC Presentation 2014\Heather pics\miss read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047" y="1400381"/>
            <a:ext cx="2376289" cy="293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heila\Pictures\pics for Steven\buddy readi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230" y="4077072"/>
            <a:ext cx="2803921" cy="210294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heila\Desktop\DEC Presentation 2014\Heather pics\buddy reading 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037" t="6303" r="6367" b="10338"/>
          <a:stretch/>
        </p:blipFill>
        <p:spPr bwMode="auto">
          <a:xfrm>
            <a:off x="3619673" y="3900739"/>
            <a:ext cx="2140294" cy="22792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2476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745</Words>
  <Application>Microsoft Macintosh PowerPoint</Application>
  <PresentationFormat>On-screen Show (4:3)</PresentationFormat>
  <Paragraphs>187</Paragraphs>
  <Slides>19</Slides>
  <Notes>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Lutsel K’e Dene School L4L Report 2014</vt:lpstr>
      <vt:lpstr>Education &amp; Community</vt:lpstr>
      <vt:lpstr>Slide 3</vt:lpstr>
      <vt:lpstr>2014 Targets</vt:lpstr>
      <vt:lpstr>GRADE Data</vt:lpstr>
      <vt:lpstr>GRADE 2013</vt:lpstr>
      <vt:lpstr>2013 AAT Data</vt:lpstr>
      <vt:lpstr>Everyone Reading!</vt:lpstr>
      <vt:lpstr>Guided Reading Groups, Integrated Planning, Interventions, Buddy Reading</vt:lpstr>
      <vt:lpstr>Parent Engagement Data</vt:lpstr>
      <vt:lpstr>Kindergarten Integrated Planning</vt:lpstr>
      <vt:lpstr>Aboriginal Language &amp; Culture: Elders &amp; Community Members in School and on the Land.</vt:lpstr>
      <vt:lpstr>Healthy Lifestyle</vt:lpstr>
      <vt:lpstr>Aboriginal Shield Program</vt:lpstr>
      <vt:lpstr>Winning Team in YK!</vt:lpstr>
      <vt:lpstr>Special Guests:  </vt:lpstr>
      <vt:lpstr>Careers &amp; Trades - Sports</vt:lpstr>
      <vt:lpstr>High School Trip to University of Alberta</vt:lpstr>
      <vt:lpstr>Looking to the Future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sheila</dc:creator>
  <cp:lastModifiedBy>Sheila Cavanagh</cp:lastModifiedBy>
  <cp:revision>71</cp:revision>
  <dcterms:created xsi:type="dcterms:W3CDTF">2015-04-23T18:03:36Z</dcterms:created>
  <dcterms:modified xsi:type="dcterms:W3CDTF">2015-04-23T18:04:29Z</dcterms:modified>
</cp:coreProperties>
</file>