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164EEF-FAA2-4CCF-AABC-159081A5799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C04679-55B6-40A0-B9D5-502BBE721C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5"/>
            <a:ext cx="7486600" cy="1296143"/>
          </a:xfrm>
        </p:spPr>
        <p:txBody>
          <a:bodyPr>
            <a:normAutofit fontScale="90000"/>
          </a:bodyPr>
          <a:lstStyle/>
          <a:p>
            <a:r>
              <a:rPr lang="en-CA" b="1" dirty="0">
                <a:solidFill>
                  <a:schemeClr val="tx1"/>
                </a:solidFill>
              </a:rPr>
              <a:t>Labour market challenges of Bhutanese Refugees in Coquitlam, BC — A conceptual </a:t>
            </a:r>
            <a:r>
              <a:rPr lang="en-CA" b="1" dirty="0" smtClean="0">
                <a:solidFill>
                  <a:schemeClr val="tx1"/>
                </a:solidFill>
              </a:rPr>
              <a:t>understanding</a:t>
            </a:r>
            <a:br>
              <a:rPr lang="en-CA" b="1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3294112" cy="123399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Raj Khadka</a:t>
            </a:r>
          </a:p>
          <a:p>
            <a:r>
              <a:rPr lang="en-US" dirty="0" smtClean="0"/>
              <a:t>UBC (PhD Student)/</a:t>
            </a:r>
          </a:p>
          <a:p>
            <a:r>
              <a:rPr lang="en-US" dirty="0" smtClean="0"/>
              <a:t>Finding Our Voices, ISS of BC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238156"/>
            <a:ext cx="3059832" cy="35303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CA" dirty="0" smtClean="0"/>
              <a:t>Presented </a:t>
            </a:r>
            <a:r>
              <a:rPr lang="en-CA" dirty="0"/>
              <a:t>A</a:t>
            </a:r>
            <a:r>
              <a:rPr lang="en-CA" dirty="0" smtClean="0"/>
              <a:t>t  </a:t>
            </a:r>
          </a:p>
          <a:p>
            <a:r>
              <a:rPr lang="en-CA" dirty="0" smtClean="0"/>
              <a:t>Canada </a:t>
            </a:r>
            <a:r>
              <a:rPr lang="en-CA" dirty="0"/>
              <a:t>and Refugee Resettlement: Research and Innovation for the 21st Century” National </a:t>
            </a:r>
            <a:r>
              <a:rPr lang="en-CA" dirty="0" smtClean="0"/>
              <a:t>Conference, June </a:t>
            </a:r>
            <a:r>
              <a:rPr lang="en-CA" dirty="0"/>
              <a:t>20 - 22, 2012 in Richmond,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CA" sz="3600" dirty="0" smtClean="0"/>
              <a:t>Bhutanese Refugees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Losthampa</a:t>
            </a:r>
            <a:r>
              <a:rPr lang="en-US" dirty="0" smtClean="0"/>
              <a:t> Bhutanese Of  Nepali Origin</a:t>
            </a:r>
          </a:p>
          <a:p>
            <a:r>
              <a:rPr lang="en-US" dirty="0" smtClean="0"/>
              <a:t>Stripped of their citizenship rights and expelled from Bhutan in early 1990s</a:t>
            </a:r>
          </a:p>
          <a:p>
            <a:r>
              <a:rPr lang="en-US" dirty="0" smtClean="0"/>
              <a:t>Refugees camps in Nepal  for about two decades </a:t>
            </a:r>
          </a:p>
          <a:p>
            <a:r>
              <a:rPr lang="en-US" dirty="0" smtClean="0"/>
              <a:t>Third country resettlement, Canada 2009 (5000)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" name="Picture 10" descr="Painted by a Bhutanese child to show his father signing a 'voluntary' migration f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788388"/>
            <a:ext cx="5976664" cy="25537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Employment Status </a:t>
            </a:r>
            <a:br>
              <a:rPr lang="en-US" dirty="0" smtClean="0"/>
            </a:br>
            <a:r>
              <a:rPr lang="en-US" dirty="0" smtClean="0"/>
              <a:t>&amp; L.M. challenges 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8237" cy="109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91"/>
                <a:gridCol w="1066891"/>
                <a:gridCol w="1066891"/>
                <a:gridCol w="1066891"/>
                <a:gridCol w="1066891"/>
                <a:gridCol w="1066891"/>
                <a:gridCol w="1066891"/>
              </a:tblGrid>
              <a:tr h="604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Total Population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Adults</a:t>
                      </a:r>
                      <a:endParaRPr lang="en-US" sz="1400" b="1" dirty="0">
                        <a:latin typeface="Adobe Gothic Std B" pitchFamily="34" charset="-128"/>
                        <a:ea typeface="Adobe Gothic Std B" pitchFamily="34" charset="-128"/>
                        <a:cs typeface="Mangal"/>
                      </a:endParaRP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Work Force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Employed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 Full Time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Employed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Part Time 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P. W.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Disability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Seniors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942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206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148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104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12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14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11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dobe Gothic Std B" pitchFamily="34" charset="-128"/>
                          <a:ea typeface="Adobe Gothic Std B" pitchFamily="34" charset="-128"/>
                          <a:cs typeface="Mangal"/>
                        </a:rPr>
                        <a:t>11</a:t>
                      </a:r>
                    </a:p>
                  </a:txBody>
                  <a:tcPr marL="66528" marR="66528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395536" y="2924944"/>
            <a:ext cx="7992888" cy="3312368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/>
              <a:t>Employment Status </a:t>
            </a:r>
            <a:r>
              <a:rPr lang="en-US" sz="1200" dirty="0" smtClean="0"/>
              <a:t>Data Source: Finding Out Voice, ISS of BC (2012,May)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Challenges : All-too-familiar barriers</a:t>
            </a:r>
          </a:p>
          <a:p>
            <a:r>
              <a:rPr lang="en-US" sz="2000" dirty="0" smtClean="0"/>
              <a:t>Low Human Capital</a:t>
            </a:r>
          </a:p>
          <a:p>
            <a:r>
              <a:rPr lang="en-US" sz="2000" dirty="0" smtClean="0"/>
              <a:t>Low level of Language ability </a:t>
            </a:r>
          </a:p>
          <a:p>
            <a:r>
              <a:rPr lang="en-US" sz="2000" dirty="0" smtClean="0"/>
              <a:t>Lack of Canadian Experience&amp; LM knowledge</a:t>
            </a:r>
          </a:p>
          <a:p>
            <a:r>
              <a:rPr lang="en-US" sz="2000" dirty="0" smtClean="0"/>
              <a:t>Few and New (weak social capital)</a:t>
            </a:r>
          </a:p>
          <a:p>
            <a:r>
              <a:rPr lang="en-US" sz="2000" dirty="0" smtClean="0"/>
              <a:t>Health :Physical and psychological</a:t>
            </a:r>
          </a:p>
          <a:p>
            <a:r>
              <a:rPr lang="en-US" sz="2000" dirty="0" smtClean="0"/>
              <a:t> Soft skills &amp; transportation </a:t>
            </a:r>
          </a:p>
          <a:p>
            <a:r>
              <a:rPr lang="en-US" sz="2000" dirty="0" smtClean="0"/>
              <a:t>Mismatch between the economy of Source &amp; receiving country </a:t>
            </a:r>
          </a:p>
          <a:p>
            <a:pPr>
              <a:buNone/>
            </a:pP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Theory of habitus and Capital framework of Pierre </a:t>
            </a:r>
            <a:r>
              <a:rPr lang="en-US" dirty="0" err="1" smtClean="0"/>
              <a:t>bourdieu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Habitus and capitals (economic, social &amp; social)</a:t>
            </a:r>
          </a:p>
          <a:p>
            <a:r>
              <a:rPr lang="en-US" dirty="0" smtClean="0"/>
              <a:t>Indigenous economy ( agriculture, Nonwage labor, reciprocity,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err="1" smtClean="0"/>
              <a:t>relatioinships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LM in Canada: Capitalistic </a:t>
            </a:r>
            <a:r>
              <a:rPr lang="en-US" dirty="0" err="1" smtClean="0"/>
              <a:t>labour</a:t>
            </a:r>
            <a:r>
              <a:rPr lang="en-US" dirty="0" smtClean="0"/>
              <a:t> market (wage </a:t>
            </a:r>
            <a:r>
              <a:rPr lang="en-US" dirty="0" err="1" smtClean="0"/>
              <a:t>labour</a:t>
            </a:r>
            <a:r>
              <a:rPr lang="en-US" dirty="0" smtClean="0"/>
              <a:t>, human capital)</a:t>
            </a:r>
          </a:p>
          <a:p>
            <a:r>
              <a:rPr lang="en-US" dirty="0" smtClean="0"/>
              <a:t>Acquisition of new temporal habitus (rule of games/LM)  and economic logic of Canadian </a:t>
            </a:r>
            <a:r>
              <a:rPr lang="en-US" dirty="0" err="1" smtClean="0"/>
              <a:t>labour</a:t>
            </a:r>
            <a:r>
              <a:rPr lang="en-US" dirty="0" smtClean="0"/>
              <a:t> Market</a:t>
            </a:r>
          </a:p>
          <a:p>
            <a:r>
              <a:rPr lang="en-US" dirty="0" smtClean="0"/>
              <a:t>LM Outcome= Volume +Composition +Trajectory</a:t>
            </a:r>
            <a:endParaRPr lang="en-US" b="1" dirty="0" smtClean="0"/>
          </a:p>
          <a:p>
            <a:pPr>
              <a:buNone/>
            </a:pPr>
            <a:endParaRPr lang="en-US" b="1" smtClean="0"/>
          </a:p>
          <a:p>
            <a:pPr>
              <a:buNone/>
            </a:pPr>
            <a:r>
              <a:rPr lang="en-US" b="1" smtClean="0"/>
              <a:t>Conclusion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191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Gothic Std B</vt:lpstr>
      <vt:lpstr>Century Schoolbook</vt:lpstr>
      <vt:lpstr>Mangal</vt:lpstr>
      <vt:lpstr>Wingdings</vt:lpstr>
      <vt:lpstr>Wingdings 2</vt:lpstr>
      <vt:lpstr>Oriel</vt:lpstr>
      <vt:lpstr>Labour market challenges of Bhutanese Refugees in Coquitlam, BC — A conceptual understanding  </vt:lpstr>
      <vt:lpstr>Bhutanese Refugees</vt:lpstr>
      <vt:lpstr>Employment Status  &amp; L.M. challenges  </vt:lpstr>
      <vt:lpstr>Theory of habitus and Capital framework of Pierre bourdieu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market challenges of Bhutanese Refugees in Coquitlam, BC — A conceptual understanding</dc:title>
  <dc:creator>FShop</dc:creator>
  <cp:lastModifiedBy>Raj Khadka</cp:lastModifiedBy>
  <cp:revision>22</cp:revision>
  <dcterms:created xsi:type="dcterms:W3CDTF">2012-06-15T20:04:55Z</dcterms:created>
  <dcterms:modified xsi:type="dcterms:W3CDTF">2014-10-23T05:54:55Z</dcterms:modified>
</cp:coreProperties>
</file>