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28" r:id="rId3"/>
  </p:sldMasterIdLst>
  <p:sldIdLst>
    <p:sldId id="299" r:id="rId4"/>
    <p:sldId id="324" r:id="rId5"/>
    <p:sldId id="316" r:id="rId6"/>
    <p:sldId id="321" r:id="rId7"/>
    <p:sldId id="323" r:id="rId8"/>
    <p:sldId id="325" r:id="rId9"/>
    <p:sldId id="322" r:id="rId10"/>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C8"/>
    <a:srgbClr val="78F8FF"/>
    <a:srgbClr val="8EABDE"/>
    <a:srgbClr val="8FACE1"/>
    <a:srgbClr val="F50736"/>
    <a:srgbClr val="5DD8F2"/>
    <a:srgbClr val="A4D329"/>
    <a:srgbClr val="C0FF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33" autoAdjust="0"/>
  </p:normalViewPr>
  <p:slideViewPr>
    <p:cSldViewPr snapToGrid="0">
      <p:cViewPr varScale="1">
        <p:scale>
          <a:sx n="103" d="100"/>
          <a:sy n="103" d="100"/>
        </p:scale>
        <p:origin x="-210" y="-84"/>
      </p:cViewPr>
      <p:guideLst>
        <p:guide orient="horz" pos="3728"/>
        <p:guide pos="55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B52-3AC4-ED4F-89E4-5901821EBF4B}" type="doc">
      <dgm:prSet loTypeId="urn:microsoft.com/office/officeart/2005/8/layout/arrow2" loCatId="process" qsTypeId="urn:microsoft.com/office/officeart/2005/8/quickstyle/simple4" qsCatId="simple" csTypeId="urn:microsoft.com/office/officeart/2005/8/colors/accent1_2" csCatId="accent1" phldr="1"/>
      <dgm:spPr/>
    </dgm:pt>
    <dgm:pt modelId="{81367FA0-8C3B-8740-BC89-98086D8376AB}">
      <dgm:prSet phldrT="[Text]" custT="1"/>
      <dgm:spPr/>
      <dgm:t>
        <a:bodyPr/>
        <a:lstStyle/>
        <a:p>
          <a:r>
            <a:rPr lang="id-ID" sz="1600" dirty="0" smtClean="0">
              <a:solidFill>
                <a:schemeClr val="accent4">
                  <a:lumMod val="50000"/>
                </a:schemeClr>
              </a:solidFill>
            </a:rPr>
            <a:t>“Like”</a:t>
          </a:r>
          <a:endParaRPr lang="en-US" sz="1600" dirty="0">
            <a:solidFill>
              <a:schemeClr val="accent4">
                <a:lumMod val="50000"/>
              </a:schemeClr>
            </a:solidFill>
          </a:endParaRPr>
        </a:p>
      </dgm:t>
    </dgm:pt>
    <dgm:pt modelId="{2C2517EE-EEED-D54E-9963-28B6A7C6320D}" type="parTrans" cxnId="{1A9E0342-8195-A345-97C6-27958D8FE98C}">
      <dgm:prSet/>
      <dgm:spPr/>
      <dgm:t>
        <a:bodyPr/>
        <a:lstStyle/>
        <a:p>
          <a:endParaRPr lang="en-US"/>
        </a:p>
      </dgm:t>
    </dgm:pt>
    <dgm:pt modelId="{D05B3370-65A9-984B-A629-90118080E6F1}" type="sibTrans" cxnId="{1A9E0342-8195-A345-97C6-27958D8FE98C}">
      <dgm:prSet/>
      <dgm:spPr/>
      <dgm:t>
        <a:bodyPr/>
        <a:lstStyle/>
        <a:p>
          <a:endParaRPr lang="en-US"/>
        </a:p>
      </dgm:t>
    </dgm:pt>
    <dgm:pt modelId="{2CD19B97-16CF-1040-A181-14CA907B0738}">
      <dgm:prSet phldrT="[Text]" custT="1"/>
      <dgm:spPr/>
      <dgm:t>
        <a:bodyPr/>
        <a:lstStyle/>
        <a:p>
          <a:pPr algn="ctr"/>
          <a:r>
            <a:rPr lang="id-ID" sz="1600" dirty="0" smtClean="0">
              <a:solidFill>
                <a:srgbClr val="00405F"/>
              </a:solidFill>
            </a:rPr>
            <a:t>“People Talking About This”</a:t>
          </a:r>
          <a:endParaRPr lang="en-US" sz="1600" dirty="0">
            <a:solidFill>
              <a:srgbClr val="00405F"/>
            </a:solidFill>
          </a:endParaRPr>
        </a:p>
      </dgm:t>
    </dgm:pt>
    <dgm:pt modelId="{B950B4E9-9B93-BF4F-AC36-B0CE8F747942}" type="parTrans" cxnId="{FBD9F861-4465-8E47-9DA9-F1F07AD566F2}">
      <dgm:prSet/>
      <dgm:spPr/>
      <dgm:t>
        <a:bodyPr/>
        <a:lstStyle/>
        <a:p>
          <a:endParaRPr lang="en-US"/>
        </a:p>
      </dgm:t>
    </dgm:pt>
    <dgm:pt modelId="{9E2F4C2C-4E0C-A947-9779-4E9365F8FCEE}" type="sibTrans" cxnId="{FBD9F861-4465-8E47-9DA9-F1F07AD566F2}">
      <dgm:prSet/>
      <dgm:spPr/>
      <dgm:t>
        <a:bodyPr/>
        <a:lstStyle/>
        <a:p>
          <a:endParaRPr lang="en-US"/>
        </a:p>
      </dgm:t>
    </dgm:pt>
    <dgm:pt modelId="{FBC579DC-5FF1-0D42-ABCE-EB9213E55AE4}">
      <dgm:prSet phldrT="[Text]" custT="1"/>
      <dgm:spPr/>
      <dgm:t>
        <a:bodyPr/>
        <a:lstStyle/>
        <a:p>
          <a:r>
            <a:rPr lang="id-ID" sz="1600" dirty="0" smtClean="0">
              <a:solidFill>
                <a:srgbClr val="00405F"/>
              </a:solidFill>
            </a:rPr>
            <a:t>Future Metrics</a:t>
          </a:r>
          <a:endParaRPr lang="en-US" sz="1600" dirty="0">
            <a:solidFill>
              <a:srgbClr val="00405F"/>
            </a:solidFill>
          </a:endParaRPr>
        </a:p>
      </dgm:t>
    </dgm:pt>
    <dgm:pt modelId="{425D5EE4-23C9-9644-9ABC-771C470AE342}" type="parTrans" cxnId="{6171DD09-1A27-394E-9A35-2B8DC9A9AF6D}">
      <dgm:prSet/>
      <dgm:spPr/>
      <dgm:t>
        <a:bodyPr/>
        <a:lstStyle/>
        <a:p>
          <a:endParaRPr lang="en-US"/>
        </a:p>
      </dgm:t>
    </dgm:pt>
    <dgm:pt modelId="{5A5EC4E8-98F0-9B4E-ABE8-DFFAE8FEACD3}" type="sibTrans" cxnId="{6171DD09-1A27-394E-9A35-2B8DC9A9AF6D}">
      <dgm:prSet/>
      <dgm:spPr/>
      <dgm:t>
        <a:bodyPr/>
        <a:lstStyle/>
        <a:p>
          <a:endParaRPr lang="en-US"/>
        </a:p>
      </dgm:t>
    </dgm:pt>
    <dgm:pt modelId="{BF298954-A3AC-6342-B774-647350D1AA6F}" type="pres">
      <dgm:prSet presAssocID="{16A51B52-3AC4-ED4F-89E4-5901821EBF4B}" presName="arrowDiagram" presStyleCnt="0">
        <dgm:presLayoutVars>
          <dgm:chMax val="5"/>
          <dgm:dir/>
          <dgm:resizeHandles val="exact"/>
        </dgm:presLayoutVars>
      </dgm:prSet>
      <dgm:spPr/>
    </dgm:pt>
    <dgm:pt modelId="{AFC0C313-B5B2-734A-AA4F-15FFA9F5AB83}" type="pres">
      <dgm:prSet presAssocID="{16A51B52-3AC4-ED4F-89E4-5901821EBF4B}" presName="arrow" presStyleLbl="bgShp" presStyleIdx="0" presStyleCnt="1"/>
      <dgm:spPr>
        <a:gradFill flip="none" rotWithShape="1">
          <a:gsLst>
            <a:gs pos="0">
              <a:srgbClr val="C9E8F1"/>
            </a:gs>
            <a:gs pos="100000">
              <a:srgbClr val="AEDCEB"/>
            </a:gs>
          </a:gsLst>
          <a:lin ang="0" scaled="1"/>
          <a:tileRect/>
        </a:gradFill>
      </dgm:spPr>
    </dgm:pt>
    <dgm:pt modelId="{7603F387-A399-5049-B933-7C1CC74B8F3C}" type="pres">
      <dgm:prSet presAssocID="{16A51B52-3AC4-ED4F-89E4-5901821EBF4B}" presName="arrowDiagram3" presStyleCnt="0"/>
      <dgm:spPr/>
    </dgm:pt>
    <dgm:pt modelId="{06970A73-0BDF-7A48-ABCA-FB56D647CEFF}" type="pres">
      <dgm:prSet presAssocID="{81367FA0-8C3B-8740-BC89-98086D8376AB}" presName="bullet3a" presStyleLbl="node1" presStyleIdx="0" presStyleCnt="3" custScaleX="507122" custScaleY="507122"/>
      <dgm:spPr>
        <a:gradFill rotWithShape="0">
          <a:gsLst>
            <a:gs pos="0">
              <a:srgbClr val="34A8CC"/>
            </a:gs>
            <a:gs pos="100000">
              <a:srgbClr val="227088"/>
            </a:gs>
          </a:gsLst>
        </a:gradFill>
      </dgm:spPr>
    </dgm:pt>
    <dgm:pt modelId="{24D49483-C766-6549-90BC-461258ED1729}" type="pres">
      <dgm:prSet presAssocID="{81367FA0-8C3B-8740-BC89-98086D8376AB}" presName="textBox3a" presStyleLbl="revTx" presStyleIdx="0" presStyleCnt="3" custLinFactNeighborX="-22264" custLinFactNeighborY="-11826">
        <dgm:presLayoutVars>
          <dgm:bulletEnabled val="1"/>
        </dgm:presLayoutVars>
      </dgm:prSet>
      <dgm:spPr/>
      <dgm:t>
        <a:bodyPr/>
        <a:lstStyle/>
        <a:p>
          <a:endParaRPr lang="en-US"/>
        </a:p>
      </dgm:t>
    </dgm:pt>
    <dgm:pt modelId="{B943E653-55BE-AF47-86CB-3CD9C8399F83}" type="pres">
      <dgm:prSet presAssocID="{2CD19B97-16CF-1040-A181-14CA907B0738}" presName="bullet3b" presStyleLbl="node1" presStyleIdx="1" presStyleCnt="3" custScaleX="395587" custScaleY="395587"/>
      <dgm:spPr>
        <a:gradFill rotWithShape="0">
          <a:gsLst>
            <a:gs pos="0">
              <a:srgbClr val="60DCEB"/>
            </a:gs>
            <a:gs pos="100000">
              <a:srgbClr val="1F88C8"/>
            </a:gs>
          </a:gsLst>
        </a:gradFill>
      </dgm:spPr>
    </dgm:pt>
    <dgm:pt modelId="{BB9520BA-1B3A-FA4E-A838-146C35BF2ADD}" type="pres">
      <dgm:prSet presAssocID="{2CD19B97-16CF-1040-A181-14CA907B0738}" presName="textBox3b" presStyleLbl="revTx" presStyleIdx="1" presStyleCnt="3" custLinFactNeighborX="-53399" custLinFactNeighborY="-13463">
        <dgm:presLayoutVars>
          <dgm:bulletEnabled val="1"/>
        </dgm:presLayoutVars>
      </dgm:prSet>
      <dgm:spPr/>
      <dgm:t>
        <a:bodyPr/>
        <a:lstStyle/>
        <a:p>
          <a:endParaRPr lang="en-US"/>
        </a:p>
      </dgm:t>
    </dgm:pt>
    <dgm:pt modelId="{E0532683-E277-EA41-8422-7B2EC899A09B}" type="pres">
      <dgm:prSet presAssocID="{FBC579DC-5FF1-0D42-ABCE-EB9213E55AE4}" presName="bullet3c" presStyleLbl="node1" presStyleIdx="2" presStyleCnt="3" custScaleX="358120" custScaleY="358120"/>
      <dgm:spPr>
        <a:gradFill rotWithShape="0">
          <a:gsLst>
            <a:gs pos="0">
              <a:srgbClr val="60DCEB"/>
            </a:gs>
            <a:gs pos="100000">
              <a:srgbClr val="3FC1FF"/>
            </a:gs>
          </a:gsLst>
        </a:gradFill>
      </dgm:spPr>
    </dgm:pt>
    <dgm:pt modelId="{72F40DAD-736C-5B40-866F-9B4FE839E66B}" type="pres">
      <dgm:prSet presAssocID="{FBC579DC-5FF1-0D42-ABCE-EB9213E55AE4}" presName="textBox3c" presStyleLbl="revTx" presStyleIdx="2" presStyleCnt="3" custLinFactNeighborX="-55944" custLinFactNeighborY="-3162">
        <dgm:presLayoutVars>
          <dgm:bulletEnabled val="1"/>
        </dgm:presLayoutVars>
      </dgm:prSet>
      <dgm:spPr/>
      <dgm:t>
        <a:bodyPr/>
        <a:lstStyle/>
        <a:p>
          <a:endParaRPr lang="en-US"/>
        </a:p>
      </dgm:t>
    </dgm:pt>
  </dgm:ptLst>
  <dgm:cxnLst>
    <dgm:cxn modelId="{FBD9F861-4465-8E47-9DA9-F1F07AD566F2}" srcId="{16A51B52-3AC4-ED4F-89E4-5901821EBF4B}" destId="{2CD19B97-16CF-1040-A181-14CA907B0738}" srcOrd="1" destOrd="0" parTransId="{B950B4E9-9B93-BF4F-AC36-B0CE8F747942}" sibTransId="{9E2F4C2C-4E0C-A947-9779-4E9365F8FCEE}"/>
    <dgm:cxn modelId="{6171DD09-1A27-394E-9A35-2B8DC9A9AF6D}" srcId="{16A51B52-3AC4-ED4F-89E4-5901821EBF4B}" destId="{FBC579DC-5FF1-0D42-ABCE-EB9213E55AE4}" srcOrd="2" destOrd="0" parTransId="{425D5EE4-23C9-9644-9ABC-771C470AE342}" sibTransId="{5A5EC4E8-98F0-9B4E-ABE8-DFFAE8FEACD3}"/>
    <dgm:cxn modelId="{7EE8CB93-5CE7-4750-B86B-F46965A7AC73}" type="presOf" srcId="{16A51B52-3AC4-ED4F-89E4-5901821EBF4B}" destId="{BF298954-A3AC-6342-B774-647350D1AA6F}" srcOrd="0" destOrd="0" presId="urn:microsoft.com/office/officeart/2005/8/layout/arrow2"/>
    <dgm:cxn modelId="{1A9E0342-8195-A345-97C6-27958D8FE98C}" srcId="{16A51B52-3AC4-ED4F-89E4-5901821EBF4B}" destId="{81367FA0-8C3B-8740-BC89-98086D8376AB}" srcOrd="0" destOrd="0" parTransId="{2C2517EE-EEED-D54E-9963-28B6A7C6320D}" sibTransId="{D05B3370-65A9-984B-A629-90118080E6F1}"/>
    <dgm:cxn modelId="{A556C53B-827C-4268-9CEC-01A581AF6EB3}" type="presOf" srcId="{81367FA0-8C3B-8740-BC89-98086D8376AB}" destId="{24D49483-C766-6549-90BC-461258ED1729}" srcOrd="0" destOrd="0" presId="urn:microsoft.com/office/officeart/2005/8/layout/arrow2"/>
    <dgm:cxn modelId="{728AE0B0-5484-4C42-B1DE-8ABC2E685211}" type="presOf" srcId="{FBC579DC-5FF1-0D42-ABCE-EB9213E55AE4}" destId="{72F40DAD-736C-5B40-866F-9B4FE839E66B}" srcOrd="0" destOrd="0" presId="urn:microsoft.com/office/officeart/2005/8/layout/arrow2"/>
    <dgm:cxn modelId="{FED8F68C-4D08-413B-ADDC-C5C6E8118CB8}" type="presOf" srcId="{2CD19B97-16CF-1040-A181-14CA907B0738}" destId="{BB9520BA-1B3A-FA4E-A838-146C35BF2ADD}" srcOrd="0" destOrd="0" presId="urn:microsoft.com/office/officeart/2005/8/layout/arrow2"/>
    <dgm:cxn modelId="{267DC324-FA34-486A-9D15-F95F3E8AB163}" type="presParOf" srcId="{BF298954-A3AC-6342-B774-647350D1AA6F}" destId="{AFC0C313-B5B2-734A-AA4F-15FFA9F5AB83}" srcOrd="0" destOrd="0" presId="urn:microsoft.com/office/officeart/2005/8/layout/arrow2"/>
    <dgm:cxn modelId="{913F7E81-0B2A-4F7D-82B7-5AF9408A3F61}" type="presParOf" srcId="{BF298954-A3AC-6342-B774-647350D1AA6F}" destId="{7603F387-A399-5049-B933-7C1CC74B8F3C}" srcOrd="1" destOrd="0" presId="urn:microsoft.com/office/officeart/2005/8/layout/arrow2"/>
    <dgm:cxn modelId="{333DCCB9-0B0E-4564-89AE-6D5007AE5BE4}" type="presParOf" srcId="{7603F387-A399-5049-B933-7C1CC74B8F3C}" destId="{06970A73-0BDF-7A48-ABCA-FB56D647CEFF}" srcOrd="0" destOrd="0" presId="urn:microsoft.com/office/officeart/2005/8/layout/arrow2"/>
    <dgm:cxn modelId="{F61BECE7-FA24-4C6B-A961-2D3BE75FCA33}" type="presParOf" srcId="{7603F387-A399-5049-B933-7C1CC74B8F3C}" destId="{24D49483-C766-6549-90BC-461258ED1729}" srcOrd="1" destOrd="0" presId="urn:microsoft.com/office/officeart/2005/8/layout/arrow2"/>
    <dgm:cxn modelId="{925B0D4A-3C43-43FD-83F3-0347C9BF7DFA}" type="presParOf" srcId="{7603F387-A399-5049-B933-7C1CC74B8F3C}" destId="{B943E653-55BE-AF47-86CB-3CD9C8399F83}" srcOrd="2" destOrd="0" presId="urn:microsoft.com/office/officeart/2005/8/layout/arrow2"/>
    <dgm:cxn modelId="{0468BDEF-BA04-4D60-8053-025D5870D532}" type="presParOf" srcId="{7603F387-A399-5049-B933-7C1CC74B8F3C}" destId="{BB9520BA-1B3A-FA4E-A838-146C35BF2ADD}" srcOrd="3" destOrd="0" presId="urn:microsoft.com/office/officeart/2005/8/layout/arrow2"/>
    <dgm:cxn modelId="{B2B3DC03-FB80-43A2-A0A8-C77069E85717}" type="presParOf" srcId="{7603F387-A399-5049-B933-7C1CC74B8F3C}" destId="{E0532683-E277-EA41-8422-7B2EC899A09B}" srcOrd="4" destOrd="0" presId="urn:microsoft.com/office/officeart/2005/8/layout/arrow2"/>
    <dgm:cxn modelId="{2D33B044-D2BB-4010-8128-E230EB895ECA}" type="presParOf" srcId="{7603F387-A399-5049-B933-7C1CC74B8F3C}" destId="{72F40DAD-736C-5B40-866F-9B4FE839E66B}"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0C313-B5B2-734A-AA4F-15FFA9F5AB83}">
      <dsp:nvSpPr>
        <dsp:cNvPr id="0" name=""/>
        <dsp:cNvSpPr/>
      </dsp:nvSpPr>
      <dsp:spPr>
        <a:xfrm>
          <a:off x="0" y="126118"/>
          <a:ext cx="6053667" cy="3783541"/>
        </a:xfrm>
        <a:prstGeom prst="swooshArrow">
          <a:avLst>
            <a:gd name="adj1" fmla="val 25000"/>
            <a:gd name="adj2" fmla="val 25000"/>
          </a:avLst>
        </a:prstGeom>
        <a:gradFill flip="none" rotWithShape="1">
          <a:gsLst>
            <a:gs pos="0">
              <a:srgbClr val="C9E8F1"/>
            </a:gs>
            <a:gs pos="100000">
              <a:srgbClr val="AEDCEB"/>
            </a:gs>
          </a:gsLst>
          <a:lin ang="0" scaled="1"/>
          <a:tileRect/>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970A73-0BDF-7A48-ABCA-FB56D647CEFF}">
      <dsp:nvSpPr>
        <dsp:cNvPr id="0" name=""/>
        <dsp:cNvSpPr/>
      </dsp:nvSpPr>
      <dsp:spPr>
        <a:xfrm>
          <a:off x="448420" y="2417123"/>
          <a:ext cx="798186" cy="798186"/>
        </a:xfrm>
        <a:prstGeom prst="ellipse">
          <a:avLst/>
        </a:prstGeom>
        <a:gradFill rotWithShape="0">
          <a:gsLst>
            <a:gs pos="0">
              <a:srgbClr val="34A8CC"/>
            </a:gs>
            <a:gs pos="100000">
              <a:srgbClr val="227088"/>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D49483-C766-6549-90BC-461258ED1729}">
      <dsp:nvSpPr>
        <dsp:cNvPr id="0" name=""/>
        <dsp:cNvSpPr/>
      </dsp:nvSpPr>
      <dsp:spPr>
        <a:xfrm>
          <a:off x="533478" y="2686905"/>
          <a:ext cx="1410504" cy="109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01" tIns="0" rIns="0" bIns="0" numCol="1" spcCol="1270" anchor="t" anchorCtr="0">
          <a:noAutofit/>
        </a:bodyPr>
        <a:lstStyle/>
        <a:p>
          <a:pPr lvl="0" algn="l" defTabSz="711200">
            <a:lnSpc>
              <a:spcPct val="90000"/>
            </a:lnSpc>
            <a:spcBef>
              <a:spcPct val="0"/>
            </a:spcBef>
            <a:spcAft>
              <a:spcPct val="35000"/>
            </a:spcAft>
          </a:pPr>
          <a:r>
            <a:rPr lang="id-ID" sz="1600" kern="1200" dirty="0" smtClean="0">
              <a:solidFill>
                <a:schemeClr val="accent4">
                  <a:lumMod val="50000"/>
                </a:schemeClr>
              </a:solidFill>
            </a:rPr>
            <a:t>“Like”</a:t>
          </a:r>
          <a:endParaRPr lang="en-US" sz="1600" kern="1200" dirty="0">
            <a:solidFill>
              <a:schemeClr val="accent4">
                <a:lumMod val="50000"/>
              </a:schemeClr>
            </a:solidFill>
          </a:endParaRPr>
        </a:p>
      </dsp:txBody>
      <dsp:txXfrm>
        <a:off x="533478" y="2686905"/>
        <a:ext cx="1410504" cy="1093443"/>
      </dsp:txXfrm>
    </dsp:sp>
    <dsp:sp modelId="{B943E653-55BE-AF47-86CB-3CD9C8399F83}">
      <dsp:nvSpPr>
        <dsp:cNvPr id="0" name=""/>
        <dsp:cNvSpPr/>
      </dsp:nvSpPr>
      <dsp:spPr>
        <a:xfrm>
          <a:off x="1737626" y="1288646"/>
          <a:ext cx="1125533" cy="1125533"/>
        </a:xfrm>
        <a:prstGeom prst="ellipse">
          <a:avLst/>
        </a:prstGeom>
        <a:gradFill rotWithShape="0">
          <a:gsLst>
            <a:gs pos="0">
              <a:srgbClr val="60DCEB"/>
            </a:gs>
            <a:gs pos="100000">
              <a:srgbClr val="1F88C8"/>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9520BA-1B3A-FA4E-A838-146C35BF2ADD}">
      <dsp:nvSpPr>
        <dsp:cNvPr id="0" name=""/>
        <dsp:cNvSpPr/>
      </dsp:nvSpPr>
      <dsp:spPr>
        <a:xfrm>
          <a:off x="1524570" y="1574311"/>
          <a:ext cx="1452880" cy="205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62" tIns="0" rIns="0" bIns="0" numCol="1" spcCol="1270" anchor="t" anchorCtr="0">
          <a:noAutofit/>
        </a:bodyPr>
        <a:lstStyle/>
        <a:p>
          <a:pPr lvl="0" algn="ctr" defTabSz="711200">
            <a:lnSpc>
              <a:spcPct val="90000"/>
            </a:lnSpc>
            <a:spcBef>
              <a:spcPct val="0"/>
            </a:spcBef>
            <a:spcAft>
              <a:spcPct val="35000"/>
            </a:spcAft>
          </a:pPr>
          <a:r>
            <a:rPr lang="id-ID" sz="1600" kern="1200" dirty="0" smtClean="0">
              <a:solidFill>
                <a:srgbClr val="00405F"/>
              </a:solidFill>
            </a:rPr>
            <a:t>“People Talking About This”</a:t>
          </a:r>
          <a:endParaRPr lang="en-US" sz="1600" kern="1200" dirty="0">
            <a:solidFill>
              <a:srgbClr val="00405F"/>
            </a:solidFill>
          </a:endParaRPr>
        </a:p>
      </dsp:txBody>
      <dsp:txXfrm>
        <a:off x="1524570" y="1574311"/>
        <a:ext cx="1452880" cy="2058246"/>
      </dsp:txXfrm>
    </dsp:sp>
    <dsp:sp modelId="{E0532683-E277-EA41-8422-7B2EC899A09B}">
      <dsp:nvSpPr>
        <dsp:cNvPr id="0" name=""/>
        <dsp:cNvSpPr/>
      </dsp:nvSpPr>
      <dsp:spPr>
        <a:xfrm>
          <a:off x="3321108" y="575518"/>
          <a:ext cx="1409160" cy="1409160"/>
        </a:xfrm>
        <a:prstGeom prst="ellipse">
          <a:avLst/>
        </a:prstGeom>
        <a:gradFill rotWithShape="0">
          <a:gsLst>
            <a:gs pos="0">
              <a:srgbClr val="60DCEB"/>
            </a:gs>
            <a:gs pos="100000">
              <a:srgbClr val="3FC1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F40DAD-736C-5B40-866F-9B4FE839E66B}">
      <dsp:nvSpPr>
        <dsp:cNvPr id="0" name=""/>
        <dsp:cNvSpPr/>
      </dsp:nvSpPr>
      <dsp:spPr>
        <a:xfrm>
          <a:off x="3212889" y="1196951"/>
          <a:ext cx="1452880" cy="262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501" tIns="0" rIns="0" bIns="0" numCol="1" spcCol="1270" anchor="t" anchorCtr="0">
          <a:noAutofit/>
        </a:bodyPr>
        <a:lstStyle/>
        <a:p>
          <a:pPr lvl="0" algn="l" defTabSz="711200">
            <a:lnSpc>
              <a:spcPct val="90000"/>
            </a:lnSpc>
            <a:spcBef>
              <a:spcPct val="0"/>
            </a:spcBef>
            <a:spcAft>
              <a:spcPct val="35000"/>
            </a:spcAft>
          </a:pPr>
          <a:r>
            <a:rPr lang="id-ID" sz="1600" kern="1200" dirty="0" smtClean="0">
              <a:solidFill>
                <a:srgbClr val="00405F"/>
              </a:solidFill>
            </a:rPr>
            <a:t>Future Metrics</a:t>
          </a:r>
          <a:endParaRPr lang="en-US" sz="1600" kern="1200" dirty="0">
            <a:solidFill>
              <a:srgbClr val="00405F"/>
            </a:solidFill>
          </a:endParaRPr>
        </a:p>
      </dsp:txBody>
      <dsp:txXfrm>
        <a:off x="3212889" y="1196951"/>
        <a:ext cx="1452880" cy="262956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9F64210-BE59-4BAE-A07C-4F9AD0DAB6C8}" type="datetime1">
              <a:rPr lang="da-DK"/>
              <a:pPr>
                <a:defRPr/>
              </a:pPr>
              <a:t>10-10-2012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88ACC4F-1AC8-4ED3-B130-E40469D9DCA2}"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A52C85F-1694-441B-A7F4-0A4282CDA640}" type="datetime1">
              <a:rPr lang="da-DK"/>
              <a:pPr>
                <a:defRPr/>
              </a:pPr>
              <a:t>10-10-2012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8362D4E-F125-4D63-BA91-D27A1C751FE3}"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Handsoverlapping.jpg"/>
          <p:cNvPicPr>
            <a:picLocks noChangeAspect="1"/>
          </p:cNvPicPr>
          <p:nvPr userDrawn="1"/>
        </p:nvPicPr>
        <p:blipFill>
          <a:blip r:embed="rId2"/>
          <a:srcRect/>
          <a:stretch>
            <a:fillRect/>
          </a:stretch>
        </p:blipFill>
        <p:spPr bwMode="auto">
          <a:xfrm>
            <a:off x="7253288" y="785813"/>
            <a:ext cx="1890712" cy="1227137"/>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a:cs typeface="Arial"/>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ＭＳ Ｐゴシック"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ＭＳ Ｐゴシック"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a:cs typeface="Arial"/>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ＭＳ Ｐゴシック"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ＭＳ Ｐゴシック"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D4E88A1-EA3E-43A3-B79B-BB026EFA9D92}"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AEE6F67-889D-447C-B5F7-757168D4655F}" type="slidenum">
              <a:rPr lang="da-DK"/>
              <a:pPr>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41B1D8A-EB27-4392-A1B9-CC868E65DFA6}" type="datetime1">
              <a:rPr lang="da-DK"/>
              <a:pPr>
                <a:defRPr/>
              </a:pPr>
              <a:t>10-10-2012</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C12AA71-B099-4682-AA9C-289A014B8A3E}" type="slidenum">
              <a:rPr lang="da-DK"/>
              <a:pPr>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92C8A6E-58CE-42C4-A8EF-9AC75B976FFF}" type="datetime1">
              <a:rPr lang="da-DK"/>
              <a:pPr>
                <a:defRPr/>
              </a:pPr>
              <a:t>10-10-2012</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C7923DD-478A-43B8-BAC6-3873755B7C37}"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CC77A9E-EA30-4512-9475-418FAF6F7CA5}" type="datetime1">
              <a:rPr lang="da-DK"/>
              <a:pPr>
                <a:defRPr/>
              </a:pPr>
              <a:t>10-10-2012</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932E53E-1DAA-41F4-B829-B7DE6CF9674B}" type="slidenum">
              <a:rPr lang="da-DK"/>
              <a:pPr>
                <a:defRPr/>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CE6D64C-63BF-41C9-8C8D-90404C3C94B2}"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4DDD1CB-504D-4539-849B-0EFD3AD1E9C2}"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6"/>
          <p:cNvGrpSpPr/>
          <p:nvPr userDrawn="1"/>
        </p:nvGrpSpPr>
        <p:grpSpPr>
          <a:xfrm>
            <a:off x="0" y="786093"/>
            <a:ext cx="9144000" cy="1236478"/>
            <a:chOff x="0" y="786093"/>
            <a:chExt cx="9144000" cy="1236478"/>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94971"/>
              <a:ext cx="9144000" cy="12276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Handsoverlapping.jpg"/>
            <p:cNvPicPr>
              <a:picLocks noChangeAspect="1"/>
            </p:cNvPicPr>
            <p:nvPr/>
          </p:nvPicPr>
          <p:blipFill>
            <a:blip r:embed="rId2" cstate="print"/>
            <a:srcRect/>
            <a:stretch>
              <a:fillRect/>
            </a:stretch>
          </p:blipFill>
          <p:spPr>
            <a:xfrm>
              <a:off x="7253976" y="786093"/>
              <a:ext cx="1890024" cy="1226943"/>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495EAD5-FFB0-4871-9357-B1D334AF9DFC}"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38E4CAB-1E6F-4566-9991-2AF6A2DCF787}" type="slidenum">
              <a:rPr lang="da-DK"/>
              <a:pPr>
                <a:defRPr/>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520078E-66D3-4519-BB64-E869678FBAB9}" type="datetime1">
              <a:rPr lang="da-DK"/>
              <a:pPr>
                <a:defRPr/>
              </a:pPr>
              <a:t>10-10-2012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4220CE8-3985-4179-BCCF-2238B10939F3}" type="slidenum">
              <a:rPr lang="da-DK"/>
              <a:pPr>
                <a:defRPr/>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A884CCE-1A42-4347-9FC8-453993AEB662}" type="datetime1">
              <a:rPr lang="da-DK"/>
              <a:pPr>
                <a:defRPr/>
              </a:pPr>
              <a:t>10-10-2012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89B8B17-ECB4-47EF-A81E-85FA004374E9}"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2D54716-E720-4D05-862E-7A467BC65C37}"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B68EB8C-DD0A-433D-95FE-AD07FBB8CCCC}"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8FC609B-D527-4C78-9FB7-3D08698ACBDE}" type="datetime1">
              <a:rPr lang="da-DK"/>
              <a:pPr>
                <a:defRPr/>
              </a:pPr>
              <a:t>10-10-2012</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052D3A4-931B-48B8-B513-B001E5DFD157}"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B6A74525-5B36-4E0D-B241-EBF4A62C0F22}" type="datetime1">
              <a:rPr lang="da-DK"/>
              <a:pPr>
                <a:defRPr/>
              </a:pPr>
              <a:t>10-10-2012</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37D9360-CC6F-4C0D-8960-578C7FFE388A}"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F1AAD0A-0F2D-41BA-9F47-46104AFCC7ED}" type="datetime1">
              <a:rPr lang="da-DK"/>
              <a:pPr>
                <a:defRPr/>
              </a:pPr>
              <a:t>10-10-2012</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903C74D-0643-4A75-9593-1D9A8E15377C}"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1B7DFD2-F6DF-4459-A8ED-0113AA7007E4}"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DA4AD978-D06B-4EC8-AFBB-00AD097D2073}"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2EDBDCE-1842-4D63-BFCA-BC71275857C8}" type="datetime1">
              <a:rPr lang="da-DK"/>
              <a:pPr>
                <a:defRPr/>
              </a:pPr>
              <a:t>10-10-2012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5B878EA9-22B3-4431-A00F-417EDF43EB52}"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26" descr="dreamstime_Handsoverlapping.jpg"/>
          <p:cNvPicPr>
            <a:picLocks noChangeAspect="1"/>
          </p:cNvPicPr>
          <p:nvPr/>
        </p:nvPicPr>
        <p:blipFill>
          <a:blip r:embed="rId2"/>
          <a:srcRect/>
          <a:stretch>
            <a:fillRect/>
          </a:stretch>
        </p:blipFill>
        <p:spPr bwMode="auto">
          <a:xfrm>
            <a:off x="-25400" y="0"/>
            <a:ext cx="9169400" cy="6892925"/>
          </a:xfrm>
          <a:prstGeom prst="rect">
            <a:avLst/>
          </a:prstGeom>
          <a:noFill/>
          <a:ln w="9525">
            <a:noFill/>
            <a:miter lim="800000"/>
            <a:headEnd/>
            <a:tailEnd/>
          </a:ln>
        </p:spPr>
      </p:pic>
      <p:sp>
        <p:nvSpPr>
          <p:cNvPr id="28" name="Rektangel 27"/>
          <p:cNvSpPr/>
          <p:nvPr/>
        </p:nvSpPr>
        <p:spPr>
          <a:xfrm>
            <a:off x="0" y="2936875"/>
            <a:ext cx="5913438" cy="2951163"/>
          </a:xfrm>
          <a:prstGeom prst="rect">
            <a:avLst/>
          </a:prstGeom>
          <a:gradFill flip="none" rotWithShape="1">
            <a:gsLst>
              <a:gs pos="31000">
                <a:schemeClr val="accent1">
                  <a:tint val="100000"/>
                  <a:shade val="100000"/>
                  <a:satMod val="130000"/>
                  <a:alpha val="44000"/>
                </a:schemeClr>
              </a:gs>
              <a:gs pos="96000">
                <a:schemeClr val="accent1">
                  <a:tint val="50000"/>
                  <a:shade val="100000"/>
                  <a:satMod val="350000"/>
                </a:schemeClr>
              </a:gs>
            </a:gsLst>
            <a:lin ang="108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1508" name="Rectangle 4"/>
          <p:cNvSpPr>
            <a:spLocks noChangeArrowheads="1"/>
          </p:cNvSpPr>
          <p:nvPr/>
        </p:nvSpPr>
        <p:spPr bwMode="gray">
          <a:xfrm>
            <a:off x="519113" y="4127500"/>
            <a:ext cx="4852987" cy="947738"/>
          </a:xfrm>
          <a:prstGeom prst="rect">
            <a:avLst/>
          </a:prstGeom>
          <a:noFill/>
          <a:ln w="9525">
            <a:noFill/>
            <a:miter lim="800000"/>
            <a:headEnd/>
            <a:tailEnd/>
          </a:ln>
        </p:spPr>
        <p:txBody>
          <a:bodyPr lIns="0" tIns="0" rIns="0" bIns="0" anchor="ctr"/>
          <a:lstStyle/>
          <a:p>
            <a:pPr defTabSz="801688"/>
            <a:r>
              <a:rPr lang="en-US" sz="2000" dirty="0" smtClean="0">
                <a:solidFill>
                  <a:srgbClr val="171717"/>
                </a:solidFill>
              </a:rPr>
              <a:t>N</a:t>
            </a:r>
            <a:r>
              <a:rPr lang="id-ID" sz="2000" dirty="0" smtClean="0">
                <a:solidFill>
                  <a:srgbClr val="171717"/>
                </a:solidFill>
              </a:rPr>
              <a:t>ew Facebook Timeline Metrics</a:t>
            </a:r>
            <a:endParaRPr lang="en-US" sz="2000" dirty="0">
              <a:solidFill>
                <a:srgbClr val="171717"/>
              </a:solidFill>
            </a:endParaRPr>
          </a:p>
          <a:p>
            <a:pPr defTabSz="801688"/>
            <a:endParaRPr lang="en-US" sz="2000" dirty="0">
              <a:solidFill>
                <a:srgbClr val="171717"/>
              </a:solidFill>
            </a:endParaRPr>
          </a:p>
        </p:txBody>
      </p:sp>
      <p:sp>
        <p:nvSpPr>
          <p:cNvPr id="21509" name="Rectangle 5"/>
          <p:cNvSpPr txBox="1">
            <a:spLocks noChangeArrowheads="1"/>
          </p:cNvSpPr>
          <p:nvPr/>
        </p:nvSpPr>
        <p:spPr bwMode="gray">
          <a:xfrm>
            <a:off x="519113" y="3297238"/>
            <a:ext cx="5207432" cy="600075"/>
          </a:xfrm>
          <a:prstGeom prst="rect">
            <a:avLst/>
          </a:prstGeom>
          <a:noFill/>
          <a:ln w="9525">
            <a:noFill/>
            <a:miter lim="800000"/>
            <a:headEnd/>
            <a:tailEnd/>
          </a:ln>
        </p:spPr>
        <p:txBody>
          <a:bodyPr lIns="0" rIns="0" anchor="ctr"/>
          <a:lstStyle/>
          <a:p>
            <a:pPr defTabSz="914400" eaLnBrk="0" hangingPunct="0">
              <a:lnSpc>
                <a:spcPct val="95000"/>
              </a:lnSpc>
            </a:pPr>
            <a:r>
              <a:rPr lang="id-ID" sz="3000" b="1" dirty="0" smtClean="0">
                <a:solidFill>
                  <a:srgbClr val="171717"/>
                </a:solidFill>
              </a:rPr>
              <a:t>Facebook </a:t>
            </a:r>
            <a:r>
              <a:rPr lang="id-ID" sz="3000" b="1" dirty="0" smtClean="0">
                <a:solidFill>
                  <a:srgbClr val="171717"/>
                </a:solidFill>
              </a:rPr>
              <a:t>Analytics</a:t>
            </a:r>
            <a:endParaRPr lang="en-US" sz="3000" b="1" dirty="0">
              <a:solidFill>
                <a:srgbClr val="171717"/>
              </a:solidFill>
            </a:endParaRPr>
          </a:p>
        </p:txBody>
      </p:sp>
      <p:sp>
        <p:nvSpPr>
          <p:cNvPr id="21510" name="Rectangle 4"/>
          <p:cNvSpPr>
            <a:spLocks noChangeArrowheads="1"/>
          </p:cNvSpPr>
          <p:nvPr/>
        </p:nvSpPr>
        <p:spPr bwMode="gray">
          <a:xfrm>
            <a:off x="3472873" y="5278438"/>
            <a:ext cx="2119890" cy="358775"/>
          </a:xfrm>
          <a:prstGeom prst="rect">
            <a:avLst/>
          </a:prstGeom>
          <a:noFill/>
          <a:ln w="9525">
            <a:noFill/>
            <a:miter lim="800000"/>
            <a:headEnd/>
            <a:tailEnd/>
          </a:ln>
        </p:spPr>
        <p:txBody>
          <a:bodyPr lIns="0" tIns="0" rIns="0" bIns="0" anchor="ctr"/>
          <a:lstStyle/>
          <a:p>
            <a:pPr algn="r" defTabSz="801688"/>
            <a:r>
              <a:rPr lang="id-ID" sz="1200" dirty="0" smtClean="0">
                <a:solidFill>
                  <a:srgbClr val="171717"/>
                </a:solidFill>
              </a:rPr>
              <a:t>Team DBN, SoHo Square</a:t>
            </a:r>
            <a:endParaRPr lang="en-US" sz="1200" dirty="0">
              <a:solidFill>
                <a:srgbClr val="171717"/>
              </a:solidFill>
            </a:endParaRPr>
          </a:p>
        </p:txBody>
      </p:sp>
      <p:pic>
        <p:nvPicPr>
          <p:cNvPr id="7" name="Picture 2" descr="http://www.shapecollage.com/blog/wp-content/uploads/2012/04/facebook-147.png"/>
          <p:cNvPicPr>
            <a:picLocks noChangeAspect="1" noChangeArrowheads="1"/>
          </p:cNvPicPr>
          <p:nvPr/>
        </p:nvPicPr>
        <p:blipFill>
          <a:blip r:embed="rId3"/>
          <a:srcRect/>
          <a:stretch>
            <a:fillRect/>
          </a:stretch>
        </p:blipFill>
        <p:spPr bwMode="auto">
          <a:xfrm>
            <a:off x="4359285" y="3980873"/>
            <a:ext cx="1156498" cy="11564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8"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d-ID" dirty="0" smtClean="0">
                <a:latin typeface="Arial" charset="0"/>
                <a:ea typeface="ＭＳ Ｐゴシック" charset="-128"/>
                <a:cs typeface="Arial" charset="0"/>
              </a:rPr>
              <a:t>A Digital Paradigm Shift</a:t>
            </a:r>
            <a:endParaRPr lang="da-DK" dirty="0" smtClean="0">
              <a:latin typeface="Arial" charset="0"/>
              <a:ea typeface="ＭＳ Ｐゴシック" charset="-128"/>
              <a:cs typeface="Arial" charset="0"/>
            </a:endParaRPr>
          </a:p>
        </p:txBody>
      </p:sp>
      <p:sp>
        <p:nvSpPr>
          <p:cNvPr id="41989"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id-ID" dirty="0" smtClean="0">
                <a:latin typeface="Arial" charset="0"/>
                <a:ea typeface="ＭＳ Ｐゴシック" charset="-128"/>
                <a:cs typeface="Arial" charset="0"/>
              </a:rPr>
              <a:t>Measuring Your Team’s Success</a:t>
            </a:r>
            <a:endParaRPr lang="da-DK" dirty="0" smtClean="0">
              <a:latin typeface="Arial" charset="0"/>
              <a:ea typeface="ＭＳ Ｐゴシック" charset="-128"/>
              <a:cs typeface="Arial" charset="0"/>
            </a:endParaRPr>
          </a:p>
        </p:txBody>
      </p:sp>
      <p:sp>
        <p:nvSpPr>
          <p:cNvPr id="9" name="Rektangel 32"/>
          <p:cNvSpPr>
            <a:spLocks noChangeArrowheads="1"/>
          </p:cNvSpPr>
          <p:nvPr/>
        </p:nvSpPr>
        <p:spPr bwMode="auto">
          <a:xfrm>
            <a:off x="4686300" y="3014631"/>
            <a:ext cx="3556000" cy="35401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10" name="Rektangel 51"/>
          <p:cNvSpPr>
            <a:spLocks noChangeArrowheads="1"/>
          </p:cNvSpPr>
          <p:nvPr/>
        </p:nvSpPr>
        <p:spPr bwMode="auto">
          <a:xfrm>
            <a:off x="4686300" y="3441668"/>
            <a:ext cx="3543300" cy="31369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1" name="Tekstboks 68"/>
          <p:cNvSpPr txBox="1">
            <a:spLocks noChangeArrowheads="1"/>
          </p:cNvSpPr>
          <p:nvPr/>
        </p:nvSpPr>
        <p:spPr bwMode="auto">
          <a:xfrm>
            <a:off x="5232400" y="3541681"/>
            <a:ext cx="2819400" cy="1615827"/>
          </a:xfrm>
          <a:prstGeom prst="rect">
            <a:avLst/>
          </a:prstGeom>
          <a:noFill/>
          <a:ln w="9525">
            <a:noFill/>
            <a:miter lim="800000"/>
            <a:headEnd/>
            <a:tailEnd/>
          </a:ln>
        </p:spPr>
        <p:txBody>
          <a:bodyPr>
            <a:spAutoFit/>
          </a:bodyPr>
          <a:lstStyle/>
          <a:p>
            <a:pPr algn="just">
              <a:defRPr/>
            </a:pPr>
            <a:r>
              <a:rPr lang="id-ID" sz="1100" dirty="0" smtClean="0">
                <a:solidFill>
                  <a:schemeClr val="bg2">
                    <a:lumMod val="50000"/>
                  </a:schemeClr>
                </a:solidFill>
                <a:latin typeface="Arial" pitchFamily="34" charset="0"/>
                <a:ea typeface="ＭＳ Ｐゴシック" pitchFamily="-97" charset="-128"/>
              </a:rPr>
              <a:t>Since the launch of the new Facebook Timeline format, new metrics have emerged to interpret advocacy.</a:t>
            </a:r>
          </a:p>
          <a:p>
            <a:pPr algn="just">
              <a:defRPr/>
            </a:pPr>
            <a:endParaRPr lang="id-ID" sz="1100" dirty="0" smtClean="0">
              <a:solidFill>
                <a:schemeClr val="bg2">
                  <a:lumMod val="50000"/>
                </a:schemeClr>
              </a:solidFill>
              <a:latin typeface="Arial" pitchFamily="34" charset="0"/>
              <a:ea typeface="ＭＳ Ｐゴシック" pitchFamily="-97" charset="-128"/>
            </a:endParaRPr>
          </a:p>
          <a:p>
            <a:pPr algn="just">
              <a:defRPr/>
            </a:pPr>
            <a:r>
              <a:rPr lang="id-ID" sz="1100" dirty="0" smtClean="0">
                <a:solidFill>
                  <a:schemeClr val="bg2">
                    <a:lumMod val="50000"/>
                  </a:schemeClr>
                </a:solidFill>
                <a:latin typeface="Arial" pitchFamily="34" charset="0"/>
                <a:ea typeface="ＭＳ Ｐゴシック" pitchFamily="-97" charset="-128"/>
              </a:rPr>
              <a:t>The “Talking About This” metric provides more in depth information on how fans interact with the page and its contents.</a:t>
            </a:r>
            <a:endParaRPr lang="da-DK" sz="1100" dirty="0" smtClean="0">
              <a:solidFill>
                <a:schemeClr val="bg2">
                  <a:lumMod val="50000"/>
                </a:schemeClr>
              </a:solidFill>
              <a:latin typeface="Arial" pitchFamily="34" charset="0"/>
              <a:ea typeface="ＭＳ Ｐゴシック" pitchFamily="-97" charset="-128"/>
            </a:endParaRPr>
          </a:p>
          <a:p>
            <a:pPr algn="just"/>
            <a:endParaRPr lang="da-DK" sz="1100" dirty="0">
              <a:solidFill>
                <a:schemeClr val="bg2">
                  <a:lumMod val="10000"/>
                </a:schemeClr>
              </a:solidFill>
            </a:endParaRPr>
          </a:p>
          <a:p>
            <a:pPr algn="just"/>
            <a:endParaRPr lang="da-DK" sz="1100" dirty="0"/>
          </a:p>
        </p:txBody>
      </p:sp>
      <p:sp>
        <p:nvSpPr>
          <p:cNvPr id="12" name="Rectangle 5"/>
          <p:cNvSpPr txBox="1">
            <a:spLocks noChangeArrowheads="1"/>
          </p:cNvSpPr>
          <p:nvPr/>
        </p:nvSpPr>
        <p:spPr bwMode="gray">
          <a:xfrm>
            <a:off x="4799013" y="3090831"/>
            <a:ext cx="1966912" cy="252412"/>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The New World</a:t>
            </a:r>
            <a:endParaRPr lang="en-US" sz="1200" b="1" dirty="0">
              <a:solidFill>
                <a:schemeClr val="tx2"/>
              </a:solidFill>
            </a:endParaRPr>
          </a:p>
        </p:txBody>
      </p:sp>
      <p:sp>
        <p:nvSpPr>
          <p:cNvPr id="13" name="Højrepil 75"/>
          <p:cNvSpPr/>
          <p:nvPr/>
        </p:nvSpPr>
        <p:spPr bwMode="auto">
          <a:xfrm>
            <a:off x="4318000" y="3591608"/>
            <a:ext cx="533400" cy="388041"/>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14" name="Rektangel 63"/>
          <p:cNvSpPr>
            <a:spLocks noChangeArrowheads="1"/>
          </p:cNvSpPr>
          <p:nvPr/>
        </p:nvSpPr>
        <p:spPr bwMode="auto">
          <a:xfrm>
            <a:off x="863600" y="3027331"/>
            <a:ext cx="3556000" cy="354012"/>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15" name="Rektangel 64"/>
          <p:cNvSpPr>
            <a:spLocks noChangeArrowheads="1"/>
          </p:cNvSpPr>
          <p:nvPr/>
        </p:nvSpPr>
        <p:spPr bwMode="auto">
          <a:xfrm>
            <a:off x="863600" y="3441668"/>
            <a:ext cx="3543300" cy="31369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6" name="Tekstboks 72"/>
          <p:cNvSpPr txBox="1">
            <a:spLocks noChangeArrowheads="1"/>
          </p:cNvSpPr>
          <p:nvPr/>
        </p:nvSpPr>
        <p:spPr bwMode="auto">
          <a:xfrm>
            <a:off x="1384300" y="3541681"/>
            <a:ext cx="2819400" cy="1446550"/>
          </a:xfrm>
          <a:prstGeom prst="rect">
            <a:avLst/>
          </a:prstGeom>
          <a:noFill/>
          <a:ln w="9525">
            <a:noFill/>
            <a:miter lim="800000"/>
            <a:headEnd/>
            <a:tailEnd/>
          </a:ln>
        </p:spPr>
        <p:txBody>
          <a:bodyPr>
            <a:spAutoFit/>
          </a:bodyPr>
          <a:lstStyle/>
          <a:p>
            <a:pPr algn="just">
              <a:defRPr/>
            </a:pPr>
            <a:r>
              <a:rPr lang="id-ID" sz="1100" dirty="0" smtClean="0">
                <a:solidFill>
                  <a:schemeClr val="bg2">
                    <a:lumMod val="50000"/>
                  </a:schemeClr>
                </a:solidFill>
                <a:latin typeface="Arial" pitchFamily="34" charset="0"/>
                <a:ea typeface="ＭＳ Ｐゴシック" pitchFamily="-97" charset="-128"/>
              </a:rPr>
              <a:t>The “Like” button has largely been the leading indicator for advocacy in the Facebook platform.</a:t>
            </a:r>
          </a:p>
          <a:p>
            <a:pPr algn="just">
              <a:defRPr/>
            </a:pPr>
            <a:endParaRPr lang="id-ID" sz="1100" dirty="0" smtClean="0">
              <a:solidFill>
                <a:schemeClr val="bg2">
                  <a:lumMod val="50000"/>
                </a:schemeClr>
              </a:solidFill>
              <a:latin typeface="Arial" pitchFamily="34" charset="0"/>
              <a:ea typeface="ＭＳ Ｐゴシック" pitchFamily="-97" charset="-128"/>
            </a:endParaRPr>
          </a:p>
          <a:p>
            <a:pPr algn="just">
              <a:defRPr/>
            </a:pPr>
            <a:r>
              <a:rPr lang="id-ID" sz="1100" dirty="0" smtClean="0">
                <a:solidFill>
                  <a:schemeClr val="bg2">
                    <a:lumMod val="50000"/>
                  </a:schemeClr>
                </a:solidFill>
                <a:latin typeface="Arial" pitchFamily="34" charset="0"/>
                <a:ea typeface="ＭＳ Ｐゴシック" pitchFamily="-97" charset="-128"/>
              </a:rPr>
              <a:t>Fans can easily click this button to show their friends that they approve of a certain page/comment/picture.</a:t>
            </a:r>
            <a:endParaRPr lang="da-DK" sz="1100" dirty="0">
              <a:solidFill>
                <a:schemeClr val="bg2">
                  <a:lumMod val="50000"/>
                </a:schemeClr>
              </a:solidFill>
              <a:latin typeface="Arial" pitchFamily="34" charset="0"/>
              <a:ea typeface="ＭＳ Ｐゴシック" pitchFamily="-97" charset="-128"/>
            </a:endParaRPr>
          </a:p>
          <a:p>
            <a:pPr algn="just">
              <a:defRPr/>
            </a:pPr>
            <a:endParaRPr lang="da-DK" sz="1100" dirty="0">
              <a:solidFill>
                <a:schemeClr val="bg2">
                  <a:lumMod val="50000"/>
                </a:schemeClr>
              </a:solidFill>
              <a:latin typeface="Arial" pitchFamily="34" charset="0"/>
              <a:ea typeface="ＭＳ Ｐゴシック" pitchFamily="-97" charset="-128"/>
            </a:endParaRPr>
          </a:p>
        </p:txBody>
      </p:sp>
      <p:sp>
        <p:nvSpPr>
          <p:cNvPr id="17" name="Rectangle 5"/>
          <p:cNvSpPr txBox="1">
            <a:spLocks noChangeArrowheads="1"/>
          </p:cNvSpPr>
          <p:nvPr/>
        </p:nvSpPr>
        <p:spPr bwMode="gray">
          <a:xfrm>
            <a:off x="950913" y="3090831"/>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accent1"/>
                </a:solidFill>
              </a:rPr>
              <a:t>The Old World</a:t>
            </a:r>
            <a:endParaRPr lang="en-US" sz="1200" b="1" dirty="0">
              <a:solidFill>
                <a:schemeClr val="accent1"/>
              </a:solidFill>
            </a:endParaRPr>
          </a:p>
        </p:txBody>
      </p:sp>
      <p:grpSp>
        <p:nvGrpSpPr>
          <p:cNvPr id="18" name="Gruppe 35"/>
          <p:cNvGrpSpPr>
            <a:grpSpLocks/>
          </p:cNvGrpSpPr>
          <p:nvPr/>
        </p:nvGrpSpPr>
        <p:grpSpPr bwMode="auto">
          <a:xfrm>
            <a:off x="952500" y="3614706"/>
            <a:ext cx="382588" cy="344487"/>
            <a:chOff x="952500" y="2801938"/>
            <a:chExt cx="382270" cy="344487"/>
          </a:xfrm>
        </p:grpSpPr>
        <p:sp>
          <p:nvSpPr>
            <p:cNvPr id="19" name="Rektangel 70"/>
            <p:cNvSpPr>
              <a:spLocks noChangeArrowheads="1"/>
            </p:cNvSpPr>
            <p:nvPr/>
          </p:nvSpPr>
          <p:spPr bwMode="auto">
            <a:xfrm>
              <a:off x="952500" y="2801938"/>
              <a:ext cx="344202" cy="344487"/>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20" name="Tekstboks 34"/>
            <p:cNvSpPr txBox="1">
              <a:spLocks noChangeArrowheads="1"/>
            </p:cNvSpPr>
            <p:nvPr/>
          </p:nvSpPr>
          <p:spPr bwMode="auto">
            <a:xfrm>
              <a:off x="1012775" y="2822575"/>
              <a:ext cx="321995" cy="276225"/>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1</a:t>
              </a:r>
            </a:p>
          </p:txBody>
        </p:sp>
      </p:grpSp>
      <p:grpSp>
        <p:nvGrpSpPr>
          <p:cNvPr id="21" name="Gruppe 37"/>
          <p:cNvGrpSpPr>
            <a:grpSpLocks/>
          </p:cNvGrpSpPr>
          <p:nvPr/>
        </p:nvGrpSpPr>
        <p:grpSpPr bwMode="auto">
          <a:xfrm>
            <a:off x="4800600" y="3614706"/>
            <a:ext cx="344488" cy="344487"/>
            <a:chOff x="4800600" y="2801938"/>
            <a:chExt cx="344488" cy="344487"/>
          </a:xfrm>
        </p:grpSpPr>
        <p:sp>
          <p:nvSpPr>
            <p:cNvPr id="22" name="Rektangel 65"/>
            <p:cNvSpPr>
              <a:spLocks noChangeArrowheads="1"/>
            </p:cNvSpPr>
            <p:nvPr/>
          </p:nvSpPr>
          <p:spPr bwMode="auto">
            <a:xfrm>
              <a:off x="4800600" y="2801938"/>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3" name="Tekstboks 36"/>
            <p:cNvSpPr txBox="1">
              <a:spLocks noChangeArrowheads="1"/>
            </p:cNvSpPr>
            <p:nvPr/>
          </p:nvSpPr>
          <p:spPr bwMode="auto">
            <a:xfrm>
              <a:off x="4814888" y="2838450"/>
              <a:ext cx="322262" cy="2762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a:latin typeface="Arial" pitchFamily="34" charset="0"/>
                  <a:ea typeface="ＭＳ Ｐゴシック" pitchFamily="-97" charset="-128"/>
                </a:rPr>
                <a:t>2</a:t>
              </a:r>
            </a:p>
          </p:txBody>
        </p:sp>
      </p:grpSp>
      <p:pic>
        <p:nvPicPr>
          <p:cNvPr id="25" name="Picture 2" descr="http://www.madtomatoe.com/wp-content/uploads/2011/03/Facebook-Like-Button-big.jpg"/>
          <p:cNvPicPr>
            <a:picLocks noChangeAspect="1" noChangeArrowheads="1"/>
          </p:cNvPicPr>
          <p:nvPr/>
        </p:nvPicPr>
        <p:blipFill>
          <a:blip r:embed="rId2"/>
          <a:srcRect/>
          <a:stretch>
            <a:fillRect/>
          </a:stretch>
        </p:blipFill>
        <p:spPr bwMode="auto">
          <a:xfrm>
            <a:off x="1762702" y="5200600"/>
            <a:ext cx="1719406" cy="833023"/>
          </a:xfrm>
          <a:prstGeom prst="rect">
            <a:avLst/>
          </a:prstGeom>
          <a:noFill/>
        </p:spPr>
      </p:pic>
      <p:pic>
        <p:nvPicPr>
          <p:cNvPr id="26" name="Picture 3"/>
          <p:cNvPicPr>
            <a:picLocks noChangeAspect="1" noChangeArrowheads="1"/>
          </p:cNvPicPr>
          <p:nvPr/>
        </p:nvPicPr>
        <p:blipFill>
          <a:blip r:embed="rId3"/>
          <a:srcRect/>
          <a:stretch>
            <a:fillRect/>
          </a:stretch>
        </p:blipFill>
        <p:spPr bwMode="auto">
          <a:xfrm>
            <a:off x="5378884" y="4895241"/>
            <a:ext cx="2378257" cy="1524288"/>
          </a:xfrm>
          <a:prstGeom prst="rect">
            <a:avLst/>
          </a:prstGeom>
          <a:noFill/>
          <a:ln w="9525">
            <a:noFill/>
            <a:miter lim="800000"/>
            <a:headEnd/>
            <a:tailEnd/>
          </a:ln>
        </p:spPr>
      </p:pic>
      <p:pic>
        <p:nvPicPr>
          <p:cNvPr id="27" name="Picture 2" descr="http://www.shapecollage.com/blog/wp-content/uploads/2012/04/facebook-147.png"/>
          <p:cNvPicPr>
            <a:picLocks noChangeAspect="1" noChangeArrowheads="1"/>
          </p:cNvPicPr>
          <p:nvPr/>
        </p:nvPicPr>
        <p:blipFill>
          <a:blip r:embed="rId4"/>
          <a:srcRect/>
          <a:stretch>
            <a:fillRect/>
          </a:stretch>
        </p:blipFill>
        <p:spPr bwMode="auto">
          <a:xfrm>
            <a:off x="6160656" y="914400"/>
            <a:ext cx="909782" cy="909782"/>
          </a:xfrm>
          <a:prstGeom prst="rect">
            <a:avLst/>
          </a:prstGeom>
          <a:noFill/>
        </p:spPr>
      </p:pic>
      <p:sp>
        <p:nvSpPr>
          <p:cNvPr id="24" name="Rektangel 31"/>
          <p:cNvSpPr>
            <a:spLocks noChangeArrowheads="1"/>
          </p:cNvSpPr>
          <p:nvPr/>
        </p:nvSpPr>
        <p:spPr bwMode="auto">
          <a:xfrm>
            <a:off x="2170543" y="2096654"/>
            <a:ext cx="4821383" cy="84051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0" name="Tekstboks 26"/>
          <p:cNvSpPr txBox="1">
            <a:spLocks noChangeArrowheads="1"/>
          </p:cNvSpPr>
          <p:nvPr/>
        </p:nvSpPr>
        <p:spPr bwMode="auto">
          <a:xfrm>
            <a:off x="2364507" y="2086227"/>
            <a:ext cx="4405745" cy="1031051"/>
          </a:xfrm>
          <a:prstGeom prst="rect">
            <a:avLst/>
          </a:prstGeom>
          <a:noFill/>
          <a:ln w="9525">
            <a:noFill/>
            <a:miter lim="800000"/>
            <a:headEnd/>
            <a:tailEnd/>
          </a:ln>
        </p:spPr>
        <p:txBody>
          <a:bodyPr wrap="square">
            <a:spAutoFit/>
          </a:bodyPr>
          <a:lstStyle/>
          <a:p>
            <a:pPr algn="just"/>
            <a:r>
              <a:rPr lang="id-ID" sz="1000" b="1" dirty="0" smtClean="0">
                <a:solidFill>
                  <a:schemeClr val="bg1"/>
                </a:solidFill>
              </a:rPr>
              <a:t>The public has generally found the new “People Talking About This” metric confusing and complicated.  This has left most Facebook users reluctant to use the metric at all.  Hopefully this research gives us some more perspective on what Facebook was trying to do when they launched it.</a:t>
            </a:r>
            <a:endParaRPr lang="da-DK" sz="1000" b="1" dirty="0">
              <a:solidFill>
                <a:schemeClr val="bg1"/>
              </a:solidFill>
            </a:endParaRPr>
          </a:p>
          <a:p>
            <a:pPr algn="just"/>
            <a:endParaRPr lang="da-DK" sz="1100"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gray">
          <a:xfrm>
            <a:off x="3387003" y="4583257"/>
            <a:ext cx="1538287" cy="358775"/>
          </a:xfrm>
          <a:prstGeom prst="rect">
            <a:avLst/>
          </a:prstGeom>
          <a:noFill/>
          <a:ln w="9525">
            <a:noFill/>
            <a:miter lim="800000"/>
            <a:headEnd/>
            <a:tailEnd/>
          </a:ln>
        </p:spPr>
        <p:txBody>
          <a:bodyPr lIns="0" tIns="0" rIns="0" bIns="0" anchor="ctr"/>
          <a:lstStyle/>
          <a:p>
            <a:pPr algn="r" defTabSz="801688"/>
            <a:r>
              <a:rPr lang="en-US" sz="1200">
                <a:solidFill>
                  <a:srgbClr val="171717"/>
                </a:solidFill>
              </a:rPr>
              <a:t>Your Logo</a:t>
            </a:r>
          </a:p>
        </p:txBody>
      </p:sp>
      <p:sp>
        <p:nvSpPr>
          <p:cNvPr id="25604" name="Rectangle 4"/>
          <p:cNvSpPr>
            <a:spLocks noChangeArrowheads="1"/>
          </p:cNvSpPr>
          <p:nvPr/>
        </p:nvSpPr>
        <p:spPr bwMode="gray">
          <a:xfrm>
            <a:off x="274349" y="893907"/>
            <a:ext cx="2237941" cy="334529"/>
          </a:xfrm>
          <a:prstGeom prst="rect">
            <a:avLst/>
          </a:prstGeom>
          <a:noFill/>
          <a:ln w="9525">
            <a:noFill/>
            <a:miter lim="800000"/>
            <a:headEnd/>
            <a:tailEnd/>
          </a:ln>
        </p:spPr>
        <p:txBody>
          <a:bodyPr lIns="0" tIns="0" rIns="0" bIns="0" anchor="ctr"/>
          <a:lstStyle/>
          <a:p>
            <a:pPr defTabSz="801688"/>
            <a:r>
              <a:rPr lang="id-ID" sz="2000" dirty="0" smtClean="0">
                <a:solidFill>
                  <a:srgbClr val="171717"/>
                </a:solidFill>
              </a:rPr>
              <a:t>Overview</a:t>
            </a:r>
            <a:endParaRPr lang="en-US" sz="2000" dirty="0">
              <a:solidFill>
                <a:srgbClr val="171717"/>
              </a:solidFill>
            </a:endParaRPr>
          </a:p>
          <a:p>
            <a:pPr defTabSz="801688"/>
            <a:endParaRPr lang="en-US" sz="2000" dirty="0">
              <a:solidFill>
                <a:srgbClr val="171717"/>
              </a:solidFill>
            </a:endParaRPr>
          </a:p>
        </p:txBody>
      </p:sp>
      <p:sp>
        <p:nvSpPr>
          <p:cNvPr id="25605" name="Rectangle 5"/>
          <p:cNvSpPr txBox="1">
            <a:spLocks noChangeArrowheads="1"/>
          </p:cNvSpPr>
          <p:nvPr/>
        </p:nvSpPr>
        <p:spPr bwMode="gray">
          <a:xfrm>
            <a:off x="274349" y="317645"/>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id-ID" sz="3000" b="1" dirty="0" smtClean="0">
                <a:solidFill>
                  <a:srgbClr val="171717"/>
                </a:solidFill>
              </a:rPr>
              <a:t>Key Metrics</a:t>
            </a:r>
            <a:endParaRPr lang="en-US" sz="3000" b="1" dirty="0">
              <a:solidFill>
                <a:srgbClr val="171717"/>
              </a:solidFill>
            </a:endParaRPr>
          </a:p>
        </p:txBody>
      </p:sp>
      <p:sp>
        <p:nvSpPr>
          <p:cNvPr id="34" name="Rektangel 33"/>
          <p:cNvSpPr>
            <a:spLocks noChangeArrowheads="1"/>
          </p:cNvSpPr>
          <p:nvPr/>
        </p:nvSpPr>
        <p:spPr bwMode="auto">
          <a:xfrm>
            <a:off x="577271" y="1237680"/>
            <a:ext cx="5140037" cy="3833084"/>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33" name="Picture 3"/>
          <p:cNvPicPr>
            <a:picLocks noChangeAspect="1" noChangeArrowheads="1"/>
          </p:cNvPicPr>
          <p:nvPr/>
        </p:nvPicPr>
        <p:blipFill>
          <a:blip r:embed="rId2"/>
          <a:srcRect/>
          <a:stretch>
            <a:fillRect/>
          </a:stretch>
        </p:blipFill>
        <p:spPr bwMode="auto">
          <a:xfrm>
            <a:off x="753358" y="1773389"/>
            <a:ext cx="4856480" cy="3112647"/>
          </a:xfrm>
          <a:prstGeom prst="rect">
            <a:avLst/>
          </a:prstGeom>
          <a:noFill/>
          <a:ln w="9525">
            <a:noFill/>
            <a:miter lim="800000"/>
            <a:headEnd/>
            <a:tailEnd/>
          </a:ln>
        </p:spPr>
      </p:pic>
      <p:sp>
        <p:nvSpPr>
          <p:cNvPr id="35" name="Rectangle 5"/>
          <p:cNvSpPr txBox="1">
            <a:spLocks noChangeArrowheads="1"/>
          </p:cNvSpPr>
          <p:nvPr/>
        </p:nvSpPr>
        <p:spPr bwMode="gray">
          <a:xfrm>
            <a:off x="799666" y="1363671"/>
            <a:ext cx="3994006" cy="391246"/>
          </a:xfrm>
          <a:prstGeom prst="rect">
            <a:avLst/>
          </a:prstGeom>
          <a:noFill/>
          <a:ln w="9525">
            <a:noFill/>
            <a:miter lim="800000"/>
            <a:headEnd/>
            <a:tailEnd/>
          </a:ln>
        </p:spPr>
        <p:txBody>
          <a:bodyPr lIns="0" rIns="0" anchor="ctr"/>
          <a:lstStyle/>
          <a:p>
            <a:pPr defTabSz="914400" eaLnBrk="0" hangingPunct="0">
              <a:lnSpc>
                <a:spcPct val="95000"/>
              </a:lnSpc>
            </a:pPr>
            <a:r>
              <a:rPr lang="id-ID" sz="1600" b="1" u="sng" dirty="0" smtClean="0">
                <a:solidFill>
                  <a:schemeClr val="tx2"/>
                </a:solidFill>
              </a:rPr>
              <a:t>Insights: Overview </a:t>
            </a:r>
            <a:endParaRPr lang="en-US" sz="1600" b="1" u="sng" dirty="0">
              <a:solidFill>
                <a:schemeClr val="tx2"/>
              </a:solidFill>
            </a:endParaRPr>
          </a:p>
        </p:txBody>
      </p:sp>
      <p:sp>
        <p:nvSpPr>
          <p:cNvPr id="53" name="Rektangel 31"/>
          <p:cNvSpPr>
            <a:spLocks noChangeArrowheads="1"/>
          </p:cNvSpPr>
          <p:nvPr/>
        </p:nvSpPr>
        <p:spPr bwMode="auto">
          <a:xfrm>
            <a:off x="614226" y="562726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54" name="Tekstboks 27"/>
          <p:cNvSpPr txBox="1">
            <a:spLocks noChangeArrowheads="1"/>
          </p:cNvSpPr>
          <p:nvPr/>
        </p:nvSpPr>
        <p:spPr bwMode="auto">
          <a:xfrm>
            <a:off x="1134926" y="5727273"/>
            <a:ext cx="2438400" cy="600164"/>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number of unique people who have clicked on your post.</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55" name="Gruppe 63"/>
          <p:cNvGrpSpPr>
            <a:grpSpLocks/>
          </p:cNvGrpSpPr>
          <p:nvPr/>
        </p:nvGrpSpPr>
        <p:grpSpPr bwMode="auto">
          <a:xfrm>
            <a:off x="614226" y="5243085"/>
            <a:ext cx="3027363" cy="307975"/>
            <a:chOff x="914400" y="2283460"/>
            <a:chExt cx="3027600" cy="307340"/>
          </a:xfrm>
        </p:grpSpPr>
        <p:sp>
          <p:nvSpPr>
            <p:cNvPr id="56"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7" name="Rectangle 5"/>
            <p:cNvSpPr txBox="1">
              <a:spLocks noChangeArrowheads="1"/>
            </p:cNvSpPr>
            <p:nvPr/>
          </p:nvSpPr>
          <p:spPr bwMode="gray">
            <a:xfrm>
              <a:off x="1001713" y="2316163"/>
              <a:ext cx="1893887"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Engaged Users</a:t>
              </a:r>
              <a:endParaRPr lang="en-US" sz="1200" b="1" dirty="0">
                <a:solidFill>
                  <a:schemeClr val="tx2"/>
                </a:solidFill>
              </a:endParaRPr>
            </a:p>
          </p:txBody>
        </p:sp>
      </p:grpSp>
      <p:grpSp>
        <p:nvGrpSpPr>
          <p:cNvPr id="59" name="Gruppe 60"/>
          <p:cNvGrpSpPr>
            <a:grpSpLocks/>
          </p:cNvGrpSpPr>
          <p:nvPr/>
        </p:nvGrpSpPr>
        <p:grpSpPr bwMode="auto">
          <a:xfrm>
            <a:off x="703126" y="5798710"/>
            <a:ext cx="344488" cy="346075"/>
            <a:chOff x="1003300" y="2838450"/>
            <a:chExt cx="344488" cy="346075"/>
          </a:xfrm>
        </p:grpSpPr>
        <p:sp>
          <p:nvSpPr>
            <p:cNvPr id="61"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62"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id-ID" sz="1200" kern="0" noProof="1" smtClean="0">
                  <a:solidFill>
                    <a:sysClr val="window" lastClr="FFFFFF"/>
                  </a:solidFill>
                  <a:latin typeface="Arial" pitchFamily="34" charset="0"/>
                  <a:ea typeface="ＭＳ Ｐゴシック" pitchFamily="-97" charset="-128"/>
                </a:rPr>
                <a:t>5</a:t>
              </a:r>
              <a:endParaRPr lang="da-DK" sz="1200" kern="0" noProof="1">
                <a:solidFill>
                  <a:sysClr val="window" lastClr="FFFFFF"/>
                </a:solidFill>
                <a:latin typeface="Arial" pitchFamily="34" charset="0"/>
                <a:ea typeface="ＭＳ Ｐゴシック" pitchFamily="-97" charset="-128"/>
              </a:endParaRPr>
            </a:p>
          </p:txBody>
        </p:sp>
      </p:grpSp>
      <p:sp>
        <p:nvSpPr>
          <p:cNvPr id="63" name="Rectangle 62"/>
          <p:cNvSpPr/>
          <p:nvPr/>
        </p:nvSpPr>
        <p:spPr>
          <a:xfrm>
            <a:off x="1551708" y="1801091"/>
            <a:ext cx="554182" cy="184727"/>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64" name="Rectangle 63"/>
          <p:cNvSpPr/>
          <p:nvPr/>
        </p:nvSpPr>
        <p:spPr>
          <a:xfrm>
            <a:off x="761999" y="1805709"/>
            <a:ext cx="554182" cy="184727"/>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66" name="Rectangle 65"/>
          <p:cNvSpPr/>
          <p:nvPr/>
        </p:nvSpPr>
        <p:spPr>
          <a:xfrm>
            <a:off x="3375889" y="1805710"/>
            <a:ext cx="623455" cy="170872"/>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67" name="Rectangle 66"/>
          <p:cNvSpPr/>
          <p:nvPr/>
        </p:nvSpPr>
        <p:spPr>
          <a:xfrm>
            <a:off x="2503054" y="1796472"/>
            <a:ext cx="822036" cy="189346"/>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68" name="Rectangle 67"/>
          <p:cNvSpPr/>
          <p:nvPr/>
        </p:nvSpPr>
        <p:spPr>
          <a:xfrm>
            <a:off x="3283526" y="4701308"/>
            <a:ext cx="577273" cy="143163"/>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69" name="Rectangle 68"/>
          <p:cNvSpPr/>
          <p:nvPr/>
        </p:nvSpPr>
        <p:spPr>
          <a:xfrm>
            <a:off x="4899890" y="4664365"/>
            <a:ext cx="309418" cy="189344"/>
          </a:xfrm>
          <a:prstGeom prst="rect">
            <a:avLst/>
          </a:prstGeom>
          <a:noFill/>
          <a:ln w="28575">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d-ID">
              <a:ln>
                <a:solidFill>
                  <a:srgbClr val="FF0000"/>
                </a:solidFill>
              </a:ln>
            </a:endParaRPr>
          </a:p>
        </p:txBody>
      </p:sp>
      <p:sp>
        <p:nvSpPr>
          <p:cNvPr id="78" name="Rektangel 31"/>
          <p:cNvSpPr>
            <a:spLocks noChangeArrowheads="1"/>
          </p:cNvSpPr>
          <p:nvPr/>
        </p:nvSpPr>
        <p:spPr bwMode="auto">
          <a:xfrm>
            <a:off x="3796153" y="563188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79" name="Tekstboks 27"/>
          <p:cNvSpPr txBox="1">
            <a:spLocks noChangeArrowheads="1"/>
          </p:cNvSpPr>
          <p:nvPr/>
        </p:nvSpPr>
        <p:spPr bwMode="auto">
          <a:xfrm>
            <a:off x="4316853" y="5630297"/>
            <a:ext cx="2438400" cy="938719"/>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percentage of people who have created a story from your page/post out of the total number of unique people who have seen it.  </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80" name="Gruppe 63"/>
          <p:cNvGrpSpPr>
            <a:grpSpLocks/>
          </p:cNvGrpSpPr>
          <p:nvPr/>
        </p:nvGrpSpPr>
        <p:grpSpPr bwMode="auto">
          <a:xfrm>
            <a:off x="3796153" y="5247705"/>
            <a:ext cx="3027363" cy="307975"/>
            <a:chOff x="914400" y="2283460"/>
            <a:chExt cx="3027600" cy="307340"/>
          </a:xfrm>
        </p:grpSpPr>
        <p:sp>
          <p:nvSpPr>
            <p:cNvPr id="81"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2" name="Rectangle 5"/>
            <p:cNvSpPr txBox="1">
              <a:spLocks noChangeArrowheads="1"/>
            </p:cNvSpPr>
            <p:nvPr/>
          </p:nvSpPr>
          <p:spPr bwMode="gray">
            <a:xfrm>
              <a:off x="1001713" y="2316163"/>
              <a:ext cx="1893887"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Virality</a:t>
              </a:r>
              <a:endParaRPr lang="en-US" sz="1200" b="1" dirty="0">
                <a:solidFill>
                  <a:schemeClr val="tx2"/>
                </a:solidFill>
              </a:endParaRPr>
            </a:p>
          </p:txBody>
        </p:sp>
      </p:grpSp>
      <p:grpSp>
        <p:nvGrpSpPr>
          <p:cNvPr id="83" name="Gruppe 60"/>
          <p:cNvGrpSpPr>
            <a:grpSpLocks/>
          </p:cNvGrpSpPr>
          <p:nvPr/>
        </p:nvGrpSpPr>
        <p:grpSpPr bwMode="auto">
          <a:xfrm>
            <a:off x="3885053" y="5803330"/>
            <a:ext cx="344488" cy="346075"/>
            <a:chOff x="1003300" y="2838450"/>
            <a:chExt cx="344488" cy="346075"/>
          </a:xfrm>
        </p:grpSpPr>
        <p:sp>
          <p:nvSpPr>
            <p:cNvPr id="84"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5"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id-ID" sz="1200" kern="0" noProof="1" smtClean="0">
                  <a:solidFill>
                    <a:sysClr val="window" lastClr="FFFFFF"/>
                  </a:solidFill>
                  <a:latin typeface="Arial" pitchFamily="34" charset="0"/>
                  <a:ea typeface="ＭＳ Ｐゴシック" pitchFamily="-97" charset="-128"/>
                </a:rPr>
                <a:t>6</a:t>
              </a:r>
              <a:endParaRPr lang="da-DK" sz="1200" kern="0" noProof="1">
                <a:solidFill>
                  <a:sysClr val="window" lastClr="FFFFFF"/>
                </a:solidFill>
                <a:latin typeface="Arial" pitchFamily="34" charset="0"/>
                <a:ea typeface="ＭＳ Ｐゴシック" pitchFamily="-97" charset="-128"/>
              </a:endParaRPr>
            </a:p>
          </p:txBody>
        </p:sp>
      </p:grpSp>
      <p:sp>
        <p:nvSpPr>
          <p:cNvPr id="86" name="Rektangel 31"/>
          <p:cNvSpPr>
            <a:spLocks noChangeArrowheads="1"/>
          </p:cNvSpPr>
          <p:nvPr/>
        </p:nvSpPr>
        <p:spPr bwMode="auto">
          <a:xfrm>
            <a:off x="5911282" y="598061"/>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87" name="Tekstboks 27"/>
          <p:cNvSpPr txBox="1">
            <a:spLocks noChangeArrowheads="1"/>
          </p:cNvSpPr>
          <p:nvPr/>
        </p:nvSpPr>
        <p:spPr bwMode="auto">
          <a:xfrm>
            <a:off x="6431982" y="698074"/>
            <a:ext cx="2438400" cy="600164"/>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number of unique people that like your page.</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88" name="Gruppe 63"/>
          <p:cNvGrpSpPr>
            <a:grpSpLocks/>
          </p:cNvGrpSpPr>
          <p:nvPr/>
        </p:nvGrpSpPr>
        <p:grpSpPr bwMode="auto">
          <a:xfrm>
            <a:off x="5911282" y="213886"/>
            <a:ext cx="3027363" cy="307975"/>
            <a:chOff x="914400" y="2283460"/>
            <a:chExt cx="3027600" cy="307340"/>
          </a:xfrm>
        </p:grpSpPr>
        <p:sp>
          <p:nvSpPr>
            <p:cNvPr id="89"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0" name="Rectangle 5"/>
            <p:cNvSpPr txBox="1">
              <a:spLocks noChangeArrowheads="1"/>
            </p:cNvSpPr>
            <p:nvPr/>
          </p:nvSpPr>
          <p:spPr bwMode="gray">
            <a:xfrm>
              <a:off x="1001713" y="2316163"/>
              <a:ext cx="1893887"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Total Likes</a:t>
              </a:r>
              <a:endParaRPr lang="en-US" sz="1200" b="1" dirty="0">
                <a:solidFill>
                  <a:schemeClr val="tx2"/>
                </a:solidFill>
              </a:endParaRPr>
            </a:p>
          </p:txBody>
        </p:sp>
      </p:grpSp>
      <p:grpSp>
        <p:nvGrpSpPr>
          <p:cNvPr id="91" name="Gruppe 60"/>
          <p:cNvGrpSpPr>
            <a:grpSpLocks/>
          </p:cNvGrpSpPr>
          <p:nvPr/>
        </p:nvGrpSpPr>
        <p:grpSpPr bwMode="auto">
          <a:xfrm>
            <a:off x="6000182" y="769511"/>
            <a:ext cx="344488" cy="346075"/>
            <a:chOff x="1003300" y="2838450"/>
            <a:chExt cx="344488" cy="346075"/>
          </a:xfrm>
        </p:grpSpPr>
        <p:sp>
          <p:nvSpPr>
            <p:cNvPr id="92"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3"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1</a:t>
              </a:r>
            </a:p>
          </p:txBody>
        </p:sp>
      </p:grpSp>
      <p:sp>
        <p:nvSpPr>
          <p:cNvPr id="94" name="Rektangel 31"/>
          <p:cNvSpPr>
            <a:spLocks noChangeArrowheads="1"/>
          </p:cNvSpPr>
          <p:nvPr/>
        </p:nvSpPr>
        <p:spPr bwMode="auto">
          <a:xfrm>
            <a:off x="5906670" y="1794128"/>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95" name="Tekstboks 27"/>
          <p:cNvSpPr txBox="1">
            <a:spLocks noChangeArrowheads="1"/>
          </p:cNvSpPr>
          <p:nvPr/>
        </p:nvSpPr>
        <p:spPr bwMode="auto">
          <a:xfrm>
            <a:off x="6427370" y="1894141"/>
            <a:ext cx="2438400" cy="769441"/>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number of unique people who were friends with people who liked your page as of 2 days ago.</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96" name="Gruppe 63"/>
          <p:cNvGrpSpPr>
            <a:grpSpLocks/>
          </p:cNvGrpSpPr>
          <p:nvPr/>
        </p:nvGrpSpPr>
        <p:grpSpPr bwMode="auto">
          <a:xfrm>
            <a:off x="5906670" y="1409953"/>
            <a:ext cx="3027363" cy="307975"/>
            <a:chOff x="914400" y="2283460"/>
            <a:chExt cx="3027600" cy="307340"/>
          </a:xfrm>
        </p:grpSpPr>
        <p:sp>
          <p:nvSpPr>
            <p:cNvPr id="97"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8" name="Rectangle 5"/>
            <p:cNvSpPr txBox="1">
              <a:spLocks noChangeArrowheads="1"/>
            </p:cNvSpPr>
            <p:nvPr/>
          </p:nvSpPr>
          <p:spPr bwMode="gray">
            <a:xfrm>
              <a:off x="1001713" y="2316163"/>
              <a:ext cx="1893887"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Friends of Fans</a:t>
              </a:r>
              <a:endParaRPr lang="en-US" sz="1200" b="1" dirty="0">
                <a:solidFill>
                  <a:schemeClr val="tx2"/>
                </a:solidFill>
              </a:endParaRPr>
            </a:p>
          </p:txBody>
        </p:sp>
      </p:grpSp>
      <p:grpSp>
        <p:nvGrpSpPr>
          <p:cNvPr id="99" name="Gruppe 60"/>
          <p:cNvGrpSpPr>
            <a:grpSpLocks/>
          </p:cNvGrpSpPr>
          <p:nvPr/>
        </p:nvGrpSpPr>
        <p:grpSpPr bwMode="auto">
          <a:xfrm>
            <a:off x="5995570" y="1965578"/>
            <a:ext cx="344488" cy="346075"/>
            <a:chOff x="1003300" y="2838450"/>
            <a:chExt cx="344488" cy="346075"/>
          </a:xfrm>
        </p:grpSpPr>
        <p:sp>
          <p:nvSpPr>
            <p:cNvPr id="100"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01"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id-ID" sz="1200" kern="0" noProof="1" smtClean="0">
                  <a:solidFill>
                    <a:sysClr val="window" lastClr="FFFFFF"/>
                  </a:solidFill>
                  <a:latin typeface="Arial" pitchFamily="34" charset="0"/>
                  <a:ea typeface="ＭＳ Ｐゴシック" pitchFamily="-97" charset="-128"/>
                </a:rPr>
                <a:t>2</a:t>
              </a:r>
              <a:endParaRPr lang="da-DK" sz="1200" kern="0" noProof="1">
                <a:solidFill>
                  <a:sysClr val="window" lastClr="FFFFFF"/>
                </a:solidFill>
                <a:latin typeface="Arial" pitchFamily="34" charset="0"/>
                <a:ea typeface="ＭＳ Ｐゴシック" pitchFamily="-97" charset="-128"/>
              </a:endParaRPr>
            </a:p>
          </p:txBody>
        </p:sp>
      </p:grpSp>
      <p:sp>
        <p:nvSpPr>
          <p:cNvPr id="102" name="Rektangel 31"/>
          <p:cNvSpPr>
            <a:spLocks noChangeArrowheads="1"/>
          </p:cNvSpPr>
          <p:nvPr/>
        </p:nvSpPr>
        <p:spPr bwMode="auto">
          <a:xfrm>
            <a:off x="5915906" y="3004043"/>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03" name="Tekstboks 27"/>
          <p:cNvSpPr txBox="1">
            <a:spLocks noChangeArrowheads="1"/>
          </p:cNvSpPr>
          <p:nvPr/>
        </p:nvSpPr>
        <p:spPr bwMode="auto">
          <a:xfrm>
            <a:off x="6436606" y="3057876"/>
            <a:ext cx="2438400" cy="769441"/>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number of </a:t>
            </a:r>
            <a:r>
              <a:rPr lang="id-ID" sz="1100" b="1" dirty="0" smtClean="0">
                <a:solidFill>
                  <a:schemeClr val="tx2">
                    <a:lumMod val="50000"/>
                  </a:schemeClr>
                </a:solidFill>
                <a:latin typeface="Arial" pitchFamily="34" charset="0"/>
                <a:ea typeface="ＭＳ Ｐゴシック" pitchFamily="-97" charset="-128"/>
              </a:rPr>
              <a:t>unique people</a:t>
            </a:r>
            <a:r>
              <a:rPr lang="id-ID" sz="1100" dirty="0" smtClean="0">
                <a:solidFill>
                  <a:schemeClr val="tx2">
                    <a:lumMod val="50000"/>
                  </a:schemeClr>
                </a:solidFill>
                <a:latin typeface="Arial" pitchFamily="34" charset="0"/>
                <a:ea typeface="ＭＳ Ｐゴシック" pitchFamily="-97" charset="-128"/>
              </a:rPr>
              <a:t> who have created a story</a:t>
            </a:r>
            <a:r>
              <a:rPr lang="id-ID" sz="1100" dirty="0" smtClean="0">
                <a:solidFill>
                  <a:srgbClr val="FF0000"/>
                </a:solidFill>
                <a:latin typeface="Arial" pitchFamily="34" charset="0"/>
                <a:ea typeface="ＭＳ Ｐゴシック" pitchFamily="-97" charset="-128"/>
              </a:rPr>
              <a:t>*</a:t>
            </a:r>
            <a:r>
              <a:rPr lang="id-ID" sz="1100" dirty="0" smtClean="0">
                <a:solidFill>
                  <a:schemeClr val="tx2">
                    <a:lumMod val="50000"/>
                  </a:schemeClr>
                </a:solidFill>
                <a:latin typeface="Arial" pitchFamily="34" charset="0"/>
                <a:ea typeface="ＭＳ Ｐゴシック" pitchFamily="-97" charset="-128"/>
              </a:rPr>
              <a:t> about your page between a 1 week period.</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104" name="Gruppe 63"/>
          <p:cNvGrpSpPr>
            <a:grpSpLocks/>
          </p:cNvGrpSpPr>
          <p:nvPr/>
        </p:nvGrpSpPr>
        <p:grpSpPr bwMode="auto">
          <a:xfrm>
            <a:off x="5915906" y="2619868"/>
            <a:ext cx="3027363" cy="307975"/>
            <a:chOff x="914400" y="2283460"/>
            <a:chExt cx="3027600" cy="307340"/>
          </a:xfrm>
        </p:grpSpPr>
        <p:sp>
          <p:nvSpPr>
            <p:cNvPr id="105"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06" name="Rectangle 5"/>
            <p:cNvSpPr txBox="1">
              <a:spLocks noChangeArrowheads="1"/>
            </p:cNvSpPr>
            <p:nvPr/>
          </p:nvSpPr>
          <p:spPr bwMode="gray">
            <a:xfrm>
              <a:off x="1001713" y="2316163"/>
              <a:ext cx="2854684"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People Talking About This</a:t>
              </a:r>
              <a:endParaRPr lang="en-US" sz="1200" b="1" dirty="0">
                <a:solidFill>
                  <a:schemeClr val="tx2"/>
                </a:solidFill>
              </a:endParaRPr>
            </a:p>
          </p:txBody>
        </p:sp>
      </p:grpSp>
      <p:grpSp>
        <p:nvGrpSpPr>
          <p:cNvPr id="107" name="Gruppe 60"/>
          <p:cNvGrpSpPr>
            <a:grpSpLocks/>
          </p:cNvGrpSpPr>
          <p:nvPr/>
        </p:nvGrpSpPr>
        <p:grpSpPr bwMode="auto">
          <a:xfrm>
            <a:off x="6004806" y="3175493"/>
            <a:ext cx="344488" cy="346075"/>
            <a:chOff x="1003300" y="2838450"/>
            <a:chExt cx="344488" cy="346075"/>
          </a:xfrm>
        </p:grpSpPr>
        <p:sp>
          <p:nvSpPr>
            <p:cNvPr id="108"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09"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id-ID" sz="1200" kern="0" noProof="1" smtClean="0">
                  <a:solidFill>
                    <a:sysClr val="window" lastClr="FFFFFF"/>
                  </a:solidFill>
                  <a:latin typeface="Arial" pitchFamily="34" charset="0"/>
                  <a:ea typeface="ＭＳ Ｐゴシック" pitchFamily="-97" charset="-128"/>
                </a:rPr>
                <a:t>3</a:t>
              </a:r>
              <a:endParaRPr lang="da-DK" sz="1200" kern="0" noProof="1">
                <a:solidFill>
                  <a:sysClr val="window" lastClr="FFFFFF"/>
                </a:solidFill>
                <a:latin typeface="Arial" pitchFamily="34" charset="0"/>
                <a:ea typeface="ＭＳ Ｐゴシック" pitchFamily="-97" charset="-128"/>
              </a:endParaRPr>
            </a:p>
          </p:txBody>
        </p:sp>
      </p:grpSp>
      <p:sp>
        <p:nvSpPr>
          <p:cNvPr id="110" name="Rektangel 31"/>
          <p:cNvSpPr>
            <a:spLocks noChangeArrowheads="1"/>
          </p:cNvSpPr>
          <p:nvPr/>
        </p:nvSpPr>
        <p:spPr bwMode="auto">
          <a:xfrm>
            <a:off x="5929753" y="4218715"/>
            <a:ext cx="3011047" cy="93517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11" name="Tekstboks 27"/>
          <p:cNvSpPr txBox="1">
            <a:spLocks noChangeArrowheads="1"/>
          </p:cNvSpPr>
          <p:nvPr/>
        </p:nvSpPr>
        <p:spPr bwMode="auto">
          <a:xfrm>
            <a:off x="6450453" y="4318729"/>
            <a:ext cx="2438400" cy="430887"/>
          </a:xfrm>
          <a:prstGeom prst="rect">
            <a:avLst/>
          </a:prstGeom>
          <a:noFill/>
          <a:ln w="9525">
            <a:noFill/>
            <a:miter lim="800000"/>
            <a:headEnd/>
            <a:tailEnd/>
          </a:ln>
        </p:spPr>
        <p:txBody>
          <a:bodyPr>
            <a:spAutoFit/>
          </a:bodyPr>
          <a:lstStyle/>
          <a:p>
            <a:pPr algn="just">
              <a:defRPr/>
            </a:pP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grpSp>
        <p:nvGrpSpPr>
          <p:cNvPr id="112" name="Gruppe 63"/>
          <p:cNvGrpSpPr>
            <a:grpSpLocks/>
          </p:cNvGrpSpPr>
          <p:nvPr/>
        </p:nvGrpSpPr>
        <p:grpSpPr bwMode="auto">
          <a:xfrm>
            <a:off x="5929753" y="3834541"/>
            <a:ext cx="3027363" cy="307975"/>
            <a:chOff x="914400" y="2283460"/>
            <a:chExt cx="3027600" cy="307340"/>
          </a:xfrm>
        </p:grpSpPr>
        <p:sp>
          <p:nvSpPr>
            <p:cNvPr id="113"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14" name="Rectangle 5"/>
            <p:cNvSpPr txBox="1">
              <a:spLocks noChangeArrowheads="1"/>
            </p:cNvSpPr>
            <p:nvPr/>
          </p:nvSpPr>
          <p:spPr bwMode="gray">
            <a:xfrm>
              <a:off x="1001713" y="2316163"/>
              <a:ext cx="1893887" cy="274637"/>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rPr>
                <a:t>Weekly Total Reach</a:t>
              </a:r>
              <a:endParaRPr lang="en-US" sz="1200" b="1" dirty="0">
                <a:solidFill>
                  <a:schemeClr val="tx2"/>
                </a:solidFill>
              </a:endParaRPr>
            </a:p>
          </p:txBody>
        </p:sp>
      </p:grpSp>
      <p:grpSp>
        <p:nvGrpSpPr>
          <p:cNvPr id="115" name="Gruppe 60"/>
          <p:cNvGrpSpPr>
            <a:grpSpLocks/>
          </p:cNvGrpSpPr>
          <p:nvPr/>
        </p:nvGrpSpPr>
        <p:grpSpPr bwMode="auto">
          <a:xfrm>
            <a:off x="6018653" y="4390166"/>
            <a:ext cx="344488" cy="346075"/>
            <a:chOff x="1003300" y="2838450"/>
            <a:chExt cx="344488" cy="346075"/>
          </a:xfrm>
        </p:grpSpPr>
        <p:sp>
          <p:nvSpPr>
            <p:cNvPr id="116"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17"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id-ID" sz="1200" kern="0" noProof="1" smtClean="0">
                  <a:solidFill>
                    <a:sysClr val="window" lastClr="FFFFFF"/>
                  </a:solidFill>
                  <a:latin typeface="Arial" pitchFamily="34" charset="0"/>
                  <a:ea typeface="ＭＳ Ｐゴシック" pitchFamily="-97" charset="-128"/>
                </a:rPr>
                <a:t>4</a:t>
              </a:r>
              <a:endParaRPr lang="da-DK" sz="1200" kern="0" noProof="1">
                <a:solidFill>
                  <a:sysClr val="window" lastClr="FFFFFF"/>
                </a:solidFill>
                <a:latin typeface="Arial" pitchFamily="34" charset="0"/>
                <a:ea typeface="ＭＳ Ｐゴシック" pitchFamily="-97" charset="-128"/>
              </a:endParaRPr>
            </a:p>
          </p:txBody>
        </p:sp>
      </p:grpSp>
      <p:sp>
        <p:nvSpPr>
          <p:cNvPr id="118" name="Rektangel 30"/>
          <p:cNvSpPr>
            <a:spLocks noChangeArrowheads="1"/>
          </p:cNvSpPr>
          <p:nvPr/>
        </p:nvSpPr>
        <p:spPr bwMode="auto">
          <a:xfrm>
            <a:off x="2586183" y="193964"/>
            <a:ext cx="3140362" cy="304800"/>
          </a:xfrm>
          <a:prstGeom prst="rect">
            <a:avLst/>
          </a:prstGeom>
          <a:gradFill rotWithShape="1">
            <a:gsLst>
              <a:gs pos="0">
                <a:srgbClr val="FFFFFF"/>
              </a:gs>
              <a:gs pos="999">
                <a:srgbClr val="FFFFFF"/>
              </a:gs>
              <a:gs pos="100000">
                <a:schemeClr val="bg2"/>
              </a:gs>
            </a:gsLst>
            <a:lin ang="5400000"/>
          </a:gradFill>
          <a:ln w="9525">
            <a:solidFill>
              <a:schemeClr val="bg2"/>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19" name="Rektangel 31"/>
          <p:cNvSpPr>
            <a:spLocks noChangeArrowheads="1"/>
          </p:cNvSpPr>
          <p:nvPr/>
        </p:nvSpPr>
        <p:spPr bwMode="auto">
          <a:xfrm>
            <a:off x="2595417" y="554182"/>
            <a:ext cx="3121891" cy="48952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121" name="Tekstboks 26"/>
          <p:cNvSpPr txBox="1">
            <a:spLocks noChangeArrowheads="1"/>
          </p:cNvSpPr>
          <p:nvPr/>
        </p:nvSpPr>
        <p:spPr bwMode="auto">
          <a:xfrm>
            <a:off x="2558473" y="506807"/>
            <a:ext cx="3121891" cy="754053"/>
          </a:xfrm>
          <a:prstGeom prst="rect">
            <a:avLst/>
          </a:prstGeom>
          <a:noFill/>
          <a:ln w="9525">
            <a:noFill/>
            <a:miter lim="800000"/>
            <a:headEnd/>
            <a:tailEnd/>
          </a:ln>
        </p:spPr>
        <p:txBody>
          <a:bodyPr wrap="square">
            <a:spAutoFit/>
          </a:bodyPr>
          <a:lstStyle/>
          <a:p>
            <a:pPr algn="just"/>
            <a:r>
              <a:rPr lang="en-US" sz="800" dirty="0" smtClean="0">
                <a:solidFill>
                  <a:schemeClr val="bg2"/>
                </a:solidFill>
              </a:rPr>
              <a:t>A</a:t>
            </a:r>
            <a:r>
              <a:rPr lang="id-ID" sz="800" dirty="0" smtClean="0">
                <a:solidFill>
                  <a:schemeClr val="bg2"/>
                </a:solidFill>
              </a:rPr>
              <a:t> story is created when someone likes your page/post, posts on your wall, comments on your post, responds to your event, mentions your page, tags your page in a photo, checks in at your place, or recommends your place.</a:t>
            </a:r>
            <a:endParaRPr lang="da-DK" sz="800" dirty="0">
              <a:solidFill>
                <a:schemeClr val="bg2"/>
              </a:solidFill>
            </a:endParaRPr>
          </a:p>
          <a:p>
            <a:pPr algn="just"/>
            <a:endParaRPr lang="da-DK" sz="1100" dirty="0">
              <a:solidFill>
                <a:schemeClr val="bg2"/>
              </a:solidFill>
            </a:endParaRPr>
          </a:p>
        </p:txBody>
      </p:sp>
      <p:sp>
        <p:nvSpPr>
          <p:cNvPr id="122" name="Rectangle 5"/>
          <p:cNvSpPr txBox="1">
            <a:spLocks noChangeArrowheads="1"/>
          </p:cNvSpPr>
          <p:nvPr/>
        </p:nvSpPr>
        <p:spPr bwMode="gray">
          <a:xfrm>
            <a:off x="2656177" y="253269"/>
            <a:ext cx="2137496" cy="199312"/>
          </a:xfrm>
          <a:prstGeom prst="rect">
            <a:avLst/>
          </a:prstGeom>
          <a:noFill/>
          <a:ln w="9525">
            <a:noFill/>
            <a:miter lim="800000"/>
            <a:headEnd/>
            <a:tailEnd/>
          </a:ln>
        </p:spPr>
        <p:txBody>
          <a:bodyPr lIns="0" rIns="0" anchor="ctr"/>
          <a:lstStyle/>
          <a:p>
            <a:pPr defTabSz="914400" eaLnBrk="0" hangingPunct="0">
              <a:lnSpc>
                <a:spcPct val="95000"/>
              </a:lnSpc>
              <a:defRPr/>
            </a:pPr>
            <a:r>
              <a:rPr lang="id-ID" sz="1200" b="1" dirty="0" smtClean="0">
                <a:solidFill>
                  <a:schemeClr val="bg2">
                    <a:lumMod val="10000"/>
                  </a:schemeClr>
                </a:solidFill>
                <a:latin typeface="Arial" pitchFamily="34" charset="0"/>
                <a:ea typeface="ＭＳ Ｐゴシック" pitchFamily="-97" charset="-128"/>
              </a:rPr>
              <a:t>Definition: Facebook Story</a:t>
            </a:r>
            <a:r>
              <a:rPr lang="id-ID" sz="1200" b="1" dirty="0" smtClean="0">
                <a:solidFill>
                  <a:srgbClr val="FF0000"/>
                </a:solidFill>
                <a:latin typeface="Arial" pitchFamily="34" charset="0"/>
                <a:ea typeface="ＭＳ Ｐゴシック" pitchFamily="-97" charset="-128"/>
              </a:rPr>
              <a:t>*</a:t>
            </a:r>
            <a:endParaRPr lang="en-US" sz="1200" b="1" dirty="0">
              <a:solidFill>
                <a:srgbClr val="FF0000"/>
              </a:solidFill>
              <a:latin typeface="Arial" pitchFamily="34" charset="0"/>
              <a:ea typeface="ＭＳ Ｐゴシック" pitchFamily="-97" charset="-128"/>
            </a:endParaRPr>
          </a:p>
        </p:txBody>
      </p:sp>
      <p:sp>
        <p:nvSpPr>
          <p:cNvPr id="124" name="Tekstboks 27"/>
          <p:cNvSpPr txBox="1">
            <a:spLocks noChangeArrowheads="1"/>
          </p:cNvSpPr>
          <p:nvPr/>
        </p:nvSpPr>
        <p:spPr bwMode="auto">
          <a:xfrm>
            <a:off x="6441228" y="4226273"/>
            <a:ext cx="2438400" cy="1107996"/>
          </a:xfrm>
          <a:prstGeom prst="rect">
            <a:avLst/>
          </a:prstGeom>
          <a:noFill/>
          <a:ln w="9525">
            <a:noFill/>
            <a:miter lim="800000"/>
            <a:headEnd/>
            <a:tailEnd/>
          </a:ln>
        </p:spPr>
        <p:txBody>
          <a:bodyPr>
            <a:spAutoFit/>
          </a:bodyPr>
          <a:lstStyle/>
          <a:p>
            <a:pPr algn="just">
              <a:defRPr/>
            </a:pPr>
            <a:r>
              <a:rPr lang="en-US" sz="1100" dirty="0" smtClean="0">
                <a:solidFill>
                  <a:schemeClr val="tx2">
                    <a:lumMod val="50000"/>
                  </a:schemeClr>
                </a:solidFill>
                <a:latin typeface="Arial" pitchFamily="34" charset="0"/>
                <a:ea typeface="ＭＳ Ｐゴシック" pitchFamily="-97" charset="-128"/>
              </a:rPr>
              <a:t>T</a:t>
            </a:r>
            <a:r>
              <a:rPr lang="id-ID" sz="1100" dirty="0" smtClean="0">
                <a:solidFill>
                  <a:schemeClr val="tx2">
                    <a:lumMod val="50000"/>
                  </a:schemeClr>
                </a:solidFill>
                <a:latin typeface="Arial" pitchFamily="34" charset="0"/>
                <a:ea typeface="ＭＳ Ｐゴシック" pitchFamily="-97" charset="-128"/>
              </a:rPr>
              <a:t>he number of unique people who have seen any content associated with your page including Ads and Sponsored stories between a 1 week period.</a:t>
            </a:r>
            <a:endParaRPr lang="da-DK" sz="1100" dirty="0">
              <a:solidFill>
                <a:schemeClr val="tx2">
                  <a:lumMod val="50000"/>
                </a:schemeClr>
              </a:solidFill>
              <a:latin typeface="Arial" pitchFamily="34" charset="0"/>
              <a:ea typeface="ＭＳ Ｐゴシック" pitchFamily="-97" charset="-128"/>
            </a:endParaRPr>
          </a:p>
          <a:p>
            <a:pPr algn="just">
              <a:defRPr/>
            </a:pPr>
            <a:endParaRPr lang="da-DK" sz="1100" dirty="0">
              <a:solidFill>
                <a:schemeClr val="tx2">
                  <a:lumMod val="50000"/>
                </a:schemeClr>
              </a:solidFill>
              <a:latin typeface="Arial" pitchFamily="34" charset="0"/>
              <a:ea typeface="ＭＳ Ｐゴシック" pitchFamily="-97"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6"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d-ID" dirty="0" smtClean="0">
                <a:latin typeface="Arial" charset="0"/>
                <a:ea typeface="ＭＳ Ｐゴシック" charset="-128"/>
                <a:cs typeface="Arial" charset="0"/>
              </a:rPr>
              <a:t>Public Perception</a:t>
            </a:r>
            <a:endParaRPr lang="da-DK" dirty="0" smtClean="0">
              <a:latin typeface="Arial" charset="0"/>
              <a:ea typeface="ＭＳ Ｐゴシック" charset="-128"/>
              <a:cs typeface="Arial" charset="0"/>
            </a:endParaRPr>
          </a:p>
        </p:txBody>
      </p:sp>
      <p:sp>
        <p:nvSpPr>
          <p:cNvPr id="38917" name="Pladsholder til tekst 18"/>
          <p:cNvSpPr>
            <a:spLocks noGrp="1"/>
          </p:cNvSpPr>
          <p:nvPr>
            <p:ph type="body" idx="13"/>
          </p:nvPr>
        </p:nvSpPr>
        <p:spPr bwMode="auto">
          <a:xfrm>
            <a:off x="244475" y="1517650"/>
            <a:ext cx="5730875" cy="3175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id-ID" dirty="0" smtClean="0">
                <a:latin typeface="Arial" charset="0"/>
                <a:ea typeface="ＭＳ Ｐゴシック" charset="-128"/>
                <a:cs typeface="Arial" charset="0"/>
              </a:rPr>
              <a:t>What Non-Admin Can See</a:t>
            </a:r>
            <a:endParaRPr lang="da-DK" dirty="0" smtClean="0">
              <a:latin typeface="Arial" charset="0"/>
              <a:ea typeface="ＭＳ Ｐゴシック" charset="-128"/>
              <a:cs typeface="Arial" charset="0"/>
            </a:endParaRPr>
          </a:p>
        </p:txBody>
      </p:sp>
      <p:grpSp>
        <p:nvGrpSpPr>
          <p:cNvPr id="32" name="Gruppe 23"/>
          <p:cNvGrpSpPr>
            <a:grpSpLocks/>
          </p:cNvGrpSpPr>
          <p:nvPr/>
        </p:nvGrpSpPr>
        <p:grpSpPr bwMode="auto">
          <a:xfrm>
            <a:off x="2384570" y="2332607"/>
            <a:ext cx="4260850" cy="3770312"/>
            <a:chOff x="3151188" y="2147888"/>
            <a:chExt cx="4260850" cy="3770312"/>
          </a:xfrm>
        </p:grpSpPr>
        <p:sp>
          <p:nvSpPr>
            <p:cNvPr id="33" name="Rektangel 27"/>
            <p:cNvSpPr>
              <a:spLocks noChangeArrowheads="1"/>
            </p:cNvSpPr>
            <p:nvPr/>
          </p:nvSpPr>
          <p:spPr bwMode="auto">
            <a:xfrm>
              <a:off x="3151188" y="2147888"/>
              <a:ext cx="4260850" cy="37703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4" name="Tekstboks 30"/>
            <p:cNvSpPr txBox="1">
              <a:spLocks noChangeArrowheads="1"/>
            </p:cNvSpPr>
            <p:nvPr/>
          </p:nvSpPr>
          <p:spPr bwMode="auto">
            <a:xfrm>
              <a:off x="3396672" y="2205904"/>
              <a:ext cx="3881581" cy="477054"/>
            </a:xfrm>
            <a:prstGeom prst="rect">
              <a:avLst/>
            </a:prstGeom>
            <a:noFill/>
            <a:ln w="9525">
              <a:noFill/>
              <a:miter lim="800000"/>
              <a:headEnd/>
              <a:tailEnd/>
            </a:ln>
          </p:spPr>
          <p:txBody>
            <a:bodyPr wrap="square">
              <a:spAutoFit/>
            </a:bodyPr>
            <a:lstStyle/>
            <a:p>
              <a:pPr algn="ctr">
                <a:defRPr/>
              </a:pPr>
              <a:r>
                <a:rPr lang="en-US" sz="1400" b="1" dirty="0" smtClean="0">
                  <a:solidFill>
                    <a:schemeClr val="accent1">
                      <a:lumMod val="10000"/>
                    </a:schemeClr>
                  </a:solidFill>
                  <a:latin typeface="Arial" pitchFamily="34" charset="0"/>
                  <a:ea typeface="ＭＳ Ｐゴシック" pitchFamily="-97" charset="-128"/>
                </a:rPr>
                <a:t>P</a:t>
              </a:r>
              <a:r>
                <a:rPr lang="id-ID" sz="1400" b="1" dirty="0" smtClean="0">
                  <a:solidFill>
                    <a:schemeClr val="accent1">
                      <a:lumMod val="10000"/>
                    </a:schemeClr>
                  </a:solidFill>
                  <a:latin typeface="Arial" pitchFamily="34" charset="0"/>
                  <a:ea typeface="ＭＳ Ｐゴシック" pitchFamily="-97" charset="-128"/>
                </a:rPr>
                <a:t>ublicly Available Insights Page</a:t>
              </a:r>
              <a:endParaRPr lang="da-DK" sz="1400" b="1" dirty="0">
                <a:solidFill>
                  <a:schemeClr val="accent1">
                    <a:lumMod val="10000"/>
                  </a:schemeClr>
                </a:solidFill>
                <a:latin typeface="Arial" pitchFamily="34" charset="0"/>
                <a:ea typeface="ＭＳ Ｐゴシック" pitchFamily="-97" charset="-128"/>
              </a:endParaRPr>
            </a:p>
            <a:p>
              <a:pPr algn="ctr">
                <a:defRPr/>
              </a:pPr>
              <a:endParaRPr lang="da-DK" sz="1100" dirty="0">
                <a:solidFill>
                  <a:schemeClr val="accent1">
                    <a:lumMod val="10000"/>
                  </a:schemeClr>
                </a:solidFill>
                <a:latin typeface="Arial" pitchFamily="34" charset="0"/>
                <a:ea typeface="ＭＳ Ｐゴシック" pitchFamily="-97" charset="-128"/>
              </a:endParaRPr>
            </a:p>
          </p:txBody>
        </p:sp>
      </p:grpSp>
      <p:sp>
        <p:nvSpPr>
          <p:cNvPr id="45" name="Højrepil 29"/>
          <p:cNvSpPr/>
          <p:nvPr/>
        </p:nvSpPr>
        <p:spPr bwMode="auto">
          <a:xfrm>
            <a:off x="1980950" y="5333276"/>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grpSp>
        <p:nvGrpSpPr>
          <p:cNvPr id="46" name="Gruppe 35"/>
          <p:cNvGrpSpPr>
            <a:grpSpLocks/>
          </p:cNvGrpSpPr>
          <p:nvPr/>
        </p:nvGrpSpPr>
        <p:grpSpPr bwMode="auto">
          <a:xfrm>
            <a:off x="540918" y="2340256"/>
            <a:ext cx="1346200" cy="3771900"/>
            <a:chOff x="1222375" y="2146300"/>
            <a:chExt cx="1346255" cy="3771900"/>
          </a:xfrm>
        </p:grpSpPr>
        <p:sp>
          <p:nvSpPr>
            <p:cNvPr id="47" name="Rektangel 36"/>
            <p:cNvSpPr>
              <a:spLocks noChangeArrowheads="1"/>
            </p:cNvSpPr>
            <p:nvPr/>
          </p:nvSpPr>
          <p:spPr bwMode="auto">
            <a:xfrm>
              <a:off x="1231900" y="4738688"/>
              <a:ext cx="1333554" cy="1179512"/>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48" name="Rektangel 38"/>
            <p:cNvSpPr>
              <a:spLocks noChangeArrowheads="1"/>
            </p:cNvSpPr>
            <p:nvPr/>
          </p:nvSpPr>
          <p:spPr bwMode="auto">
            <a:xfrm>
              <a:off x="1231900" y="3441700"/>
              <a:ext cx="1333554" cy="1179513"/>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9" name="Rektangel 40"/>
            <p:cNvSpPr>
              <a:spLocks noChangeArrowheads="1"/>
            </p:cNvSpPr>
            <p:nvPr/>
          </p:nvSpPr>
          <p:spPr bwMode="auto">
            <a:xfrm>
              <a:off x="1231900" y="2146300"/>
              <a:ext cx="1333554"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50" name="Text Box 52"/>
            <p:cNvSpPr txBox="1">
              <a:spLocks noChangeArrowheads="1"/>
            </p:cNvSpPr>
            <p:nvPr/>
          </p:nvSpPr>
          <p:spPr bwMode="gray">
            <a:xfrm>
              <a:off x="1222375" y="2527356"/>
              <a:ext cx="1346255" cy="461665"/>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Most Popular Week</a:t>
              </a:r>
              <a:endParaRPr lang="en-US" sz="1200" noProof="1">
                <a:solidFill>
                  <a:srgbClr val="171717"/>
                </a:solidFill>
              </a:endParaRPr>
            </a:p>
          </p:txBody>
        </p:sp>
        <p:sp>
          <p:nvSpPr>
            <p:cNvPr id="51" name="Text Box 52"/>
            <p:cNvSpPr txBox="1">
              <a:spLocks noChangeArrowheads="1"/>
            </p:cNvSpPr>
            <p:nvPr/>
          </p:nvSpPr>
          <p:spPr bwMode="gray">
            <a:xfrm>
              <a:off x="1222375" y="5084409"/>
              <a:ext cx="1346255" cy="461665"/>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chemeClr val="bg2"/>
                  </a:solidFill>
                </a:rPr>
                <a:t>Most Popular Age Group</a:t>
              </a:r>
              <a:endParaRPr lang="en-US" sz="1200" noProof="1">
                <a:solidFill>
                  <a:schemeClr val="bg2"/>
                </a:solidFill>
              </a:endParaRPr>
            </a:p>
          </p:txBody>
        </p:sp>
        <p:sp>
          <p:nvSpPr>
            <p:cNvPr id="52" name="Text Box 52"/>
            <p:cNvSpPr txBox="1">
              <a:spLocks noChangeArrowheads="1"/>
            </p:cNvSpPr>
            <p:nvPr/>
          </p:nvSpPr>
          <p:spPr bwMode="gray">
            <a:xfrm>
              <a:off x="1222375" y="3800097"/>
              <a:ext cx="1346255" cy="461665"/>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Most Popular City</a:t>
              </a:r>
              <a:endParaRPr lang="en-US" sz="1200" noProof="1">
                <a:solidFill>
                  <a:srgbClr val="171717"/>
                </a:solidFill>
              </a:endParaRPr>
            </a:p>
          </p:txBody>
        </p:sp>
      </p:grpSp>
      <p:sp>
        <p:nvSpPr>
          <p:cNvPr id="53" name="Højrepil 29"/>
          <p:cNvSpPr/>
          <p:nvPr/>
        </p:nvSpPr>
        <p:spPr bwMode="auto">
          <a:xfrm>
            <a:off x="2004041" y="4118742"/>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grpSp>
        <p:nvGrpSpPr>
          <p:cNvPr id="54" name="Gruppe 35"/>
          <p:cNvGrpSpPr>
            <a:grpSpLocks/>
          </p:cNvGrpSpPr>
          <p:nvPr/>
        </p:nvGrpSpPr>
        <p:grpSpPr bwMode="auto">
          <a:xfrm>
            <a:off x="7112338" y="2335638"/>
            <a:ext cx="1346200" cy="3771900"/>
            <a:chOff x="1222375" y="2146300"/>
            <a:chExt cx="1346255" cy="3771900"/>
          </a:xfrm>
        </p:grpSpPr>
        <p:sp>
          <p:nvSpPr>
            <p:cNvPr id="55" name="Rektangel 36"/>
            <p:cNvSpPr>
              <a:spLocks noChangeArrowheads="1"/>
            </p:cNvSpPr>
            <p:nvPr/>
          </p:nvSpPr>
          <p:spPr bwMode="auto">
            <a:xfrm>
              <a:off x="1231900" y="4738688"/>
              <a:ext cx="1333554" cy="1179512"/>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56" name="Rektangel 38"/>
            <p:cNvSpPr>
              <a:spLocks noChangeArrowheads="1"/>
            </p:cNvSpPr>
            <p:nvPr/>
          </p:nvSpPr>
          <p:spPr bwMode="auto">
            <a:xfrm>
              <a:off x="1231900" y="3441700"/>
              <a:ext cx="1333554" cy="1179513"/>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57" name="Rektangel 40"/>
            <p:cNvSpPr>
              <a:spLocks noChangeArrowheads="1"/>
            </p:cNvSpPr>
            <p:nvPr/>
          </p:nvSpPr>
          <p:spPr bwMode="auto">
            <a:xfrm>
              <a:off x="1231900" y="2146300"/>
              <a:ext cx="1333554"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58" name="Text Box 52"/>
            <p:cNvSpPr txBox="1">
              <a:spLocks noChangeArrowheads="1"/>
            </p:cNvSpPr>
            <p:nvPr/>
          </p:nvSpPr>
          <p:spPr bwMode="gray">
            <a:xfrm>
              <a:off x="1222375" y="2527356"/>
              <a:ext cx="1346255" cy="276999"/>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Total Likes</a:t>
              </a:r>
              <a:endParaRPr lang="en-US" sz="1200" noProof="1">
                <a:solidFill>
                  <a:srgbClr val="171717"/>
                </a:solidFill>
              </a:endParaRPr>
            </a:p>
          </p:txBody>
        </p:sp>
        <p:sp>
          <p:nvSpPr>
            <p:cNvPr id="59" name="Text Box 52"/>
            <p:cNvSpPr txBox="1">
              <a:spLocks noChangeArrowheads="1"/>
            </p:cNvSpPr>
            <p:nvPr/>
          </p:nvSpPr>
          <p:spPr bwMode="gray">
            <a:xfrm>
              <a:off x="1222375" y="5084409"/>
              <a:ext cx="1346255" cy="461665"/>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chemeClr val="bg2"/>
                  </a:solidFill>
                </a:rPr>
                <a:t>New Likes per Week</a:t>
              </a:r>
              <a:endParaRPr lang="en-US" sz="1200" noProof="1">
                <a:solidFill>
                  <a:schemeClr val="bg2"/>
                </a:solidFill>
              </a:endParaRPr>
            </a:p>
          </p:txBody>
        </p:sp>
        <p:sp>
          <p:nvSpPr>
            <p:cNvPr id="60" name="Text Box 52"/>
            <p:cNvSpPr txBox="1">
              <a:spLocks noChangeArrowheads="1"/>
            </p:cNvSpPr>
            <p:nvPr/>
          </p:nvSpPr>
          <p:spPr bwMode="gray">
            <a:xfrm>
              <a:off x="1222375" y="3800097"/>
              <a:ext cx="1346255" cy="461665"/>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People Talking About This</a:t>
              </a:r>
              <a:endParaRPr lang="en-US" sz="1200" noProof="1">
                <a:solidFill>
                  <a:srgbClr val="171717"/>
                </a:solidFill>
              </a:endParaRPr>
            </a:p>
          </p:txBody>
        </p:sp>
      </p:grpSp>
      <p:sp>
        <p:nvSpPr>
          <p:cNvPr id="61" name="Højrepil 29"/>
          <p:cNvSpPr/>
          <p:nvPr/>
        </p:nvSpPr>
        <p:spPr bwMode="auto">
          <a:xfrm>
            <a:off x="1999429" y="2774910"/>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2" name="Højrepil 29"/>
          <p:cNvSpPr/>
          <p:nvPr/>
        </p:nvSpPr>
        <p:spPr bwMode="auto">
          <a:xfrm rot="10800000">
            <a:off x="6529870" y="2788766"/>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3" name="Højrepil 29"/>
          <p:cNvSpPr/>
          <p:nvPr/>
        </p:nvSpPr>
        <p:spPr bwMode="auto">
          <a:xfrm rot="10800000">
            <a:off x="6525258" y="4031014"/>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4" name="Højrepil 29"/>
          <p:cNvSpPr/>
          <p:nvPr/>
        </p:nvSpPr>
        <p:spPr bwMode="auto">
          <a:xfrm rot="10800000">
            <a:off x="6520646" y="5328678"/>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pic>
        <p:nvPicPr>
          <p:cNvPr id="66" name="Picture 1"/>
          <p:cNvPicPr>
            <a:picLocks noChangeAspect="1" noChangeArrowheads="1"/>
          </p:cNvPicPr>
          <p:nvPr/>
        </p:nvPicPr>
        <p:blipFill>
          <a:blip r:embed="rId2"/>
          <a:srcRect/>
          <a:stretch>
            <a:fillRect/>
          </a:stretch>
        </p:blipFill>
        <p:spPr bwMode="auto">
          <a:xfrm>
            <a:off x="2593109" y="4211774"/>
            <a:ext cx="3865881" cy="1773382"/>
          </a:xfrm>
          <a:prstGeom prst="rect">
            <a:avLst/>
          </a:prstGeom>
          <a:noFill/>
          <a:ln w="9525">
            <a:noFill/>
            <a:miter lim="800000"/>
            <a:headEnd/>
            <a:tailEnd/>
          </a:ln>
        </p:spPr>
      </p:pic>
      <p:pic>
        <p:nvPicPr>
          <p:cNvPr id="67" name="Picture 2"/>
          <p:cNvPicPr>
            <a:picLocks noChangeAspect="1" noChangeArrowheads="1"/>
          </p:cNvPicPr>
          <p:nvPr/>
        </p:nvPicPr>
        <p:blipFill>
          <a:blip r:embed="rId3"/>
          <a:srcRect/>
          <a:stretch>
            <a:fillRect/>
          </a:stretch>
        </p:blipFill>
        <p:spPr bwMode="auto">
          <a:xfrm>
            <a:off x="2577285" y="2770903"/>
            <a:ext cx="3869697" cy="1352118"/>
          </a:xfrm>
          <a:prstGeom prst="rect">
            <a:avLst/>
          </a:prstGeom>
          <a:noFill/>
          <a:ln w="9525">
            <a:noFill/>
            <a:miter lim="800000"/>
            <a:headEnd/>
            <a:tailEnd/>
          </a:ln>
        </p:spPr>
      </p:pic>
      <p:cxnSp>
        <p:nvCxnSpPr>
          <p:cNvPr id="68" name="Straight Arrow Connector 67"/>
          <p:cNvCxnSpPr/>
          <p:nvPr/>
        </p:nvCxnSpPr>
        <p:spPr>
          <a:xfrm flipH="1" flipV="1">
            <a:off x="5329382" y="3999339"/>
            <a:ext cx="147782" cy="184727"/>
          </a:xfrm>
          <a:prstGeom prst="straightConnector1">
            <a:avLst/>
          </a:prstGeom>
          <a:ln w="9525">
            <a:solidFill>
              <a:srgbClr val="FF0000"/>
            </a:solidFill>
            <a:tailEnd type="arrow"/>
          </a:ln>
        </p:spPr>
        <p:style>
          <a:lnRef idx="1">
            <a:schemeClr val="accent6"/>
          </a:lnRef>
          <a:fillRef idx="0">
            <a:schemeClr val="accent6"/>
          </a:fillRef>
          <a:effectRef idx="0">
            <a:schemeClr val="accent6"/>
          </a:effectRef>
          <a:fontRef idx="minor">
            <a:schemeClr val="tx1"/>
          </a:fontRef>
        </p:style>
      </p:cxnSp>
      <p:sp>
        <p:nvSpPr>
          <p:cNvPr id="69" name="TextBox 68"/>
          <p:cNvSpPr txBox="1"/>
          <p:nvPr/>
        </p:nvSpPr>
        <p:spPr>
          <a:xfrm>
            <a:off x="5412510" y="4110176"/>
            <a:ext cx="535709" cy="338554"/>
          </a:xfrm>
          <a:prstGeom prst="rect">
            <a:avLst/>
          </a:prstGeom>
          <a:noFill/>
        </p:spPr>
        <p:txBody>
          <a:bodyPr wrap="square" rtlCol="0">
            <a:spAutoFit/>
          </a:bodyPr>
          <a:lstStyle/>
          <a:p>
            <a:r>
              <a:rPr lang="id-ID" sz="800" dirty="0" smtClean="0">
                <a:solidFill>
                  <a:srgbClr val="FF0000"/>
                </a:solidFill>
              </a:rPr>
              <a:t>Click here</a:t>
            </a:r>
            <a:endParaRPr lang="id-ID" sz="800" dirty="0">
              <a:solidFill>
                <a:srgbClr val="FF0000"/>
              </a:solidFill>
            </a:endParaRPr>
          </a:p>
        </p:txBody>
      </p:sp>
      <p:pic>
        <p:nvPicPr>
          <p:cNvPr id="70" name="Picture 2" descr="http://www.shapecollage.com/blog/wp-content/uploads/2012/04/facebook-147.png"/>
          <p:cNvPicPr>
            <a:picLocks noChangeAspect="1" noChangeArrowheads="1"/>
          </p:cNvPicPr>
          <p:nvPr/>
        </p:nvPicPr>
        <p:blipFill>
          <a:blip r:embed="rId4"/>
          <a:srcRect/>
          <a:stretch>
            <a:fillRect/>
          </a:stretch>
        </p:blipFill>
        <p:spPr bwMode="auto">
          <a:xfrm>
            <a:off x="6160656" y="914400"/>
            <a:ext cx="909782" cy="9097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0962" name="Gruppe 17"/>
          <p:cNvGrpSpPr>
            <a:grpSpLocks/>
          </p:cNvGrpSpPr>
          <p:nvPr/>
        </p:nvGrpSpPr>
        <p:grpSpPr bwMode="auto">
          <a:xfrm>
            <a:off x="4623877" y="2313273"/>
            <a:ext cx="2467696" cy="5571982"/>
            <a:chOff x="6304829" y="2220913"/>
            <a:chExt cx="2467696" cy="5571982"/>
          </a:xfrm>
        </p:grpSpPr>
        <p:grpSp>
          <p:nvGrpSpPr>
            <p:cNvPr id="40982" name="Gruppe 47"/>
            <p:cNvGrpSpPr>
              <a:grpSpLocks/>
            </p:cNvGrpSpPr>
            <p:nvPr/>
          </p:nvGrpSpPr>
          <p:grpSpPr bwMode="auto">
            <a:xfrm>
              <a:off x="6304829" y="2220913"/>
              <a:ext cx="2467696" cy="4383091"/>
              <a:chOff x="6304829" y="2220913"/>
              <a:chExt cx="2467696" cy="4383091"/>
            </a:xfrm>
          </p:grpSpPr>
          <p:sp>
            <p:nvSpPr>
              <p:cNvPr id="31" name="Rektangel 30"/>
              <p:cNvSpPr>
                <a:spLocks noChangeArrowheads="1"/>
              </p:cNvSpPr>
              <p:nvPr/>
            </p:nvSpPr>
            <p:spPr bwMode="auto">
              <a:xfrm>
                <a:off x="6332538" y="2220913"/>
                <a:ext cx="2439987" cy="242887"/>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sp>
            <p:nvSpPr>
              <p:cNvPr id="32" name="Rektangel 31"/>
              <p:cNvSpPr>
                <a:spLocks noChangeArrowheads="1"/>
              </p:cNvSpPr>
              <p:nvPr/>
            </p:nvSpPr>
            <p:spPr bwMode="auto">
              <a:xfrm>
                <a:off x="6304829" y="2514600"/>
                <a:ext cx="2432050" cy="4089404"/>
              </a:xfrm>
              <a:prstGeom prst="rect">
                <a:avLst/>
              </a:prstGeom>
              <a:gradFill rotWithShape="1">
                <a:gsLst>
                  <a:gs pos="0">
                    <a:srgbClr val="E6E6E6"/>
                  </a:gs>
                  <a:gs pos="49001">
                    <a:srgbClr val="FFFFFF"/>
                  </a:gs>
                  <a:gs pos="100000">
                    <a:srgbClr val="FFFFFF"/>
                  </a:gs>
                </a:gsLst>
                <a:lin ang="16200000"/>
              </a:gradFill>
              <a:ln w="9525">
                <a:solidFill>
                  <a:srgbClr val="E1E1E1"/>
                </a:solidFill>
                <a:miter lim="800000"/>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Arial"/>
                  <a:cs typeface="ＭＳ Ｐゴシック" charset="-128"/>
                </a:endParaRPr>
              </a:p>
            </p:txBody>
          </p:sp>
          <p:sp>
            <p:nvSpPr>
              <p:cNvPr id="40986" name="Rectangle 5"/>
              <p:cNvSpPr txBox="1">
                <a:spLocks noChangeArrowheads="1"/>
              </p:cNvSpPr>
              <p:nvPr/>
            </p:nvSpPr>
            <p:spPr bwMode="gray">
              <a:xfrm>
                <a:off x="6410325" y="2273300"/>
                <a:ext cx="1833563" cy="153988"/>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cs typeface="Arial" charset="0"/>
                  </a:rPr>
                  <a:t>Analysis</a:t>
                </a:r>
                <a:endParaRPr lang="en-US" sz="1200" b="1" dirty="0">
                  <a:solidFill>
                    <a:schemeClr val="tx2"/>
                  </a:solidFill>
                  <a:cs typeface="Arial" charset="0"/>
                </a:endParaRPr>
              </a:p>
            </p:txBody>
          </p:sp>
        </p:grpSp>
        <p:sp>
          <p:nvSpPr>
            <p:cNvPr id="40983" name="Tekstboks 27"/>
            <p:cNvSpPr txBox="1">
              <a:spLocks noChangeArrowheads="1"/>
            </p:cNvSpPr>
            <p:nvPr/>
          </p:nvSpPr>
          <p:spPr bwMode="auto">
            <a:xfrm>
              <a:off x="6577445" y="2622249"/>
              <a:ext cx="1935163" cy="5170646"/>
            </a:xfrm>
            <a:prstGeom prst="rect">
              <a:avLst/>
            </a:prstGeom>
            <a:noFill/>
            <a:ln w="9525">
              <a:noFill/>
              <a:miter lim="800000"/>
              <a:headEnd/>
              <a:tailEnd/>
            </a:ln>
          </p:spPr>
          <p:txBody>
            <a:bodyPr wrap="square">
              <a:spAutoFit/>
            </a:bodyPr>
            <a:lstStyle/>
            <a:p>
              <a:pPr algn="ctr"/>
              <a:r>
                <a:rPr lang="id-ID" sz="1100" dirty="0" smtClean="0">
                  <a:solidFill>
                    <a:srgbClr val="171717"/>
                  </a:solidFill>
                  <a:cs typeface="Arial" charset="0"/>
                </a:rPr>
                <a:t>A fundamental difference between the 2 metrics is the time frame; “Like” is based on sum total at any given time and “Talking About This” is based on a week long period </a:t>
              </a:r>
            </a:p>
            <a:p>
              <a:pPr algn="ctr"/>
              <a:endParaRPr lang="id-ID" sz="1100" dirty="0" smtClean="0">
                <a:solidFill>
                  <a:srgbClr val="171717"/>
                </a:solidFill>
                <a:cs typeface="Arial" charset="0"/>
              </a:endParaRPr>
            </a:p>
            <a:p>
              <a:endParaRPr lang="en-US" sz="1100" dirty="0">
                <a:solidFill>
                  <a:srgbClr val="171717"/>
                </a:solidFill>
                <a:cs typeface="Arial" charset="0"/>
              </a:endParaRPr>
            </a:p>
            <a:p>
              <a:pPr algn="ctr"/>
              <a:r>
                <a:rPr lang="id-ID" sz="1100" dirty="0" smtClean="0">
                  <a:solidFill>
                    <a:srgbClr val="171717"/>
                  </a:solidFill>
                  <a:cs typeface="Arial" charset="0"/>
                </a:rPr>
                <a:t>“</a:t>
              </a:r>
              <a:r>
                <a:rPr lang="en-US" sz="1100" dirty="0" smtClean="0">
                  <a:solidFill>
                    <a:srgbClr val="171717"/>
                  </a:solidFill>
                  <a:cs typeface="Arial" charset="0"/>
                </a:rPr>
                <a:t>T</a:t>
              </a:r>
              <a:r>
                <a:rPr lang="id-ID" sz="1100" dirty="0" smtClean="0">
                  <a:solidFill>
                    <a:srgbClr val="171717"/>
                  </a:solidFill>
                  <a:cs typeface="Arial" charset="0"/>
                </a:rPr>
                <a:t>alking About This” covers much more interactive touch points than “Like”</a:t>
              </a:r>
            </a:p>
            <a:p>
              <a:pPr algn="ctr"/>
              <a:endParaRPr lang="id-ID" sz="1100" dirty="0" smtClean="0">
                <a:solidFill>
                  <a:srgbClr val="171717"/>
                </a:solidFill>
                <a:cs typeface="Arial" charset="0"/>
              </a:endParaRPr>
            </a:p>
            <a:p>
              <a:pPr algn="ctr"/>
              <a:endParaRPr lang="id-ID" sz="1100" dirty="0" smtClean="0">
                <a:solidFill>
                  <a:srgbClr val="171717"/>
                </a:solidFill>
                <a:cs typeface="Arial" charset="0"/>
              </a:endParaRPr>
            </a:p>
            <a:p>
              <a:pPr algn="ctr"/>
              <a:r>
                <a:rPr lang="id-ID" sz="1100" dirty="0" smtClean="0">
                  <a:solidFill>
                    <a:srgbClr val="171717"/>
                  </a:solidFill>
                  <a:cs typeface="Arial" charset="0"/>
                </a:rPr>
                <a:t>The one touch point that is similar to both is when fans like your </a:t>
              </a:r>
              <a:r>
                <a:rPr lang="id-ID" sz="1100" dirty="0" smtClean="0">
                  <a:solidFill>
                    <a:srgbClr val="171717"/>
                  </a:solidFill>
                  <a:cs typeface="Arial" charset="0"/>
                </a:rPr>
                <a:t>page</a:t>
              </a:r>
            </a:p>
            <a:p>
              <a:pPr algn="ctr"/>
              <a:endParaRPr lang="id-ID" sz="1100" dirty="0" smtClean="0">
                <a:solidFill>
                  <a:srgbClr val="171717"/>
                </a:solidFill>
                <a:cs typeface="Arial" charset="0"/>
              </a:endParaRPr>
            </a:p>
            <a:p>
              <a:pPr algn="ctr"/>
              <a:r>
                <a:rPr lang="id-ID" sz="1100" dirty="0" smtClean="0">
                  <a:solidFill>
                    <a:srgbClr val="171717"/>
                  </a:solidFill>
                  <a:cs typeface="Arial" charset="0"/>
                </a:rPr>
                <a:t>“Talking About This” will tally both advocacy AND opposition, whereas “Like” only tallies advocacy</a:t>
              </a:r>
              <a:endParaRPr lang="id-ID" sz="1100" dirty="0" smtClean="0">
                <a:solidFill>
                  <a:srgbClr val="171717"/>
                </a:solidFill>
                <a:cs typeface="Arial" charset="0"/>
              </a:endParaRPr>
            </a:p>
            <a:p>
              <a:pPr algn="ctr"/>
              <a:endParaRPr lang="id-ID" sz="1100" dirty="0" smtClean="0">
                <a:solidFill>
                  <a:srgbClr val="171717"/>
                </a:solidFill>
                <a:cs typeface="Arial" charset="0"/>
              </a:endParaRPr>
            </a:p>
            <a:p>
              <a:pPr algn="ctr"/>
              <a:endParaRPr lang="id-ID" sz="1100" dirty="0" smtClean="0">
                <a:solidFill>
                  <a:srgbClr val="171717"/>
                </a:solidFill>
                <a:cs typeface="Arial" charset="0"/>
              </a:endParaRPr>
            </a:p>
            <a:p>
              <a:pPr algn="ctr"/>
              <a:endParaRPr lang="id-ID" sz="1100" dirty="0" smtClean="0">
                <a:solidFill>
                  <a:srgbClr val="171717"/>
                </a:solidFill>
                <a:cs typeface="Arial" charset="0"/>
              </a:endParaRPr>
            </a:p>
            <a:p>
              <a:pPr algn="ctr"/>
              <a:endParaRPr lang="id-ID" sz="1100" dirty="0" smtClean="0">
                <a:solidFill>
                  <a:srgbClr val="171717"/>
                </a:solidFill>
                <a:cs typeface="Arial" charset="0"/>
              </a:endParaRPr>
            </a:p>
            <a:p>
              <a:pPr algn="ctr"/>
              <a:endParaRPr lang="en-US" sz="1100" dirty="0">
                <a:solidFill>
                  <a:srgbClr val="171717"/>
                </a:solidFill>
                <a:cs typeface="Arial" charset="0"/>
              </a:endParaRPr>
            </a:p>
            <a:p>
              <a:endParaRPr lang="en-US" sz="1100" dirty="0">
                <a:solidFill>
                  <a:srgbClr val="171717"/>
                </a:solidFill>
                <a:cs typeface="Arial" charset="0"/>
              </a:endParaRPr>
            </a:p>
            <a:p>
              <a:r>
                <a:rPr lang="en-US" sz="1100" dirty="0">
                  <a:solidFill>
                    <a:srgbClr val="171717"/>
                  </a:solidFill>
                  <a:cs typeface="Arial" charset="0"/>
                </a:rPr>
                <a:t> </a:t>
              </a:r>
              <a:endParaRPr lang="da-DK" sz="1100" dirty="0">
                <a:cs typeface="Arial" charset="0"/>
              </a:endParaRPr>
            </a:p>
            <a:p>
              <a:endParaRPr lang="da-DK" sz="1100" dirty="0">
                <a:cs typeface="Arial" charset="0"/>
              </a:endParaRPr>
            </a:p>
          </p:txBody>
        </p:sp>
      </p:grpSp>
      <p:sp>
        <p:nvSpPr>
          <p:cNvPr id="40965" name="Titel 16"/>
          <p:cNvSpPr>
            <a:spLocks noGrp="1"/>
          </p:cNvSpPr>
          <p:nvPr>
            <p:ph type="title"/>
          </p:nvPr>
        </p:nvSpPr>
        <p:spPr bwMode="auto">
          <a:xfrm>
            <a:off x="103912" y="833438"/>
            <a:ext cx="45847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d-ID" dirty="0" smtClean="0">
                <a:solidFill>
                  <a:schemeClr val="bg1"/>
                </a:solidFill>
                <a:latin typeface="Arial" charset="0"/>
                <a:ea typeface="ＭＳ Ｐゴシック" charset="-128"/>
                <a:cs typeface="Arial" charset="0"/>
              </a:rPr>
              <a:t>Metric Relationship</a:t>
            </a:r>
            <a:endParaRPr lang="da-DK" dirty="0" smtClean="0">
              <a:solidFill>
                <a:schemeClr val="bg1"/>
              </a:solidFill>
              <a:latin typeface="Arial" charset="0"/>
              <a:ea typeface="ＭＳ Ｐゴシック" charset="-128"/>
              <a:cs typeface="Arial" charset="0"/>
            </a:endParaRPr>
          </a:p>
        </p:txBody>
      </p:sp>
      <p:sp>
        <p:nvSpPr>
          <p:cNvPr id="40966" name="Pladsholder til tekst 18"/>
          <p:cNvSpPr>
            <a:spLocks noGrp="1"/>
          </p:cNvSpPr>
          <p:nvPr>
            <p:ph type="body" idx="13"/>
          </p:nvPr>
        </p:nvSpPr>
        <p:spPr bwMode="auto">
          <a:xfrm>
            <a:off x="177800" y="1364676"/>
            <a:ext cx="6489700" cy="70427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da-DK" dirty="0" smtClean="0">
                <a:solidFill>
                  <a:schemeClr val="accent1"/>
                </a:solidFill>
                <a:latin typeface="Arial" charset="0"/>
                <a:ea typeface="ＭＳ Ｐゴシック" charset="-128"/>
                <a:cs typeface="Arial" charset="0"/>
              </a:rPr>
              <a:t> </a:t>
            </a:r>
            <a:r>
              <a:rPr lang="id-ID" dirty="0" smtClean="0">
                <a:solidFill>
                  <a:schemeClr val="accent1"/>
                </a:solidFill>
                <a:latin typeface="Arial" charset="0"/>
                <a:ea typeface="ＭＳ Ｐゴシック" charset="-128"/>
                <a:cs typeface="Arial" charset="0"/>
              </a:rPr>
              <a:t>Differences &amp; Simmilarities between</a:t>
            </a:r>
          </a:p>
          <a:p>
            <a:pPr eaLnBrk="1" hangingPunct="1"/>
            <a:r>
              <a:rPr lang="id-ID" dirty="0" smtClean="0">
                <a:solidFill>
                  <a:schemeClr val="accent1"/>
                </a:solidFill>
                <a:latin typeface="Arial" charset="0"/>
                <a:ea typeface="ＭＳ Ｐゴシック" charset="-128"/>
                <a:cs typeface="Arial" charset="0"/>
              </a:rPr>
              <a:t>“Like” and “Talking About This”</a:t>
            </a:r>
            <a:endParaRPr lang="da-DK" dirty="0" smtClean="0">
              <a:solidFill>
                <a:schemeClr val="accent1"/>
              </a:solidFill>
              <a:latin typeface="Arial" charset="0"/>
              <a:ea typeface="ＭＳ Ｐゴシック" charset="-128"/>
              <a:cs typeface="Arial" charset="0"/>
            </a:endParaRPr>
          </a:p>
        </p:txBody>
      </p:sp>
      <p:grpSp>
        <p:nvGrpSpPr>
          <p:cNvPr id="40967" name="Group 26"/>
          <p:cNvGrpSpPr>
            <a:grpSpLocks/>
          </p:cNvGrpSpPr>
          <p:nvPr/>
        </p:nvGrpSpPr>
        <p:grpSpPr bwMode="auto">
          <a:xfrm>
            <a:off x="79560" y="2290618"/>
            <a:ext cx="4261571" cy="4006129"/>
            <a:chOff x="2845003" y="1954619"/>
            <a:chExt cx="3492500" cy="3492500"/>
          </a:xfrm>
        </p:grpSpPr>
        <p:sp>
          <p:nvSpPr>
            <p:cNvPr id="29" name="Freeform 6"/>
            <p:cNvSpPr>
              <a:spLocks noEditPoints="1"/>
            </p:cNvSpPr>
            <p:nvPr/>
          </p:nvSpPr>
          <p:spPr bwMode="gray">
            <a:xfrm rot="5400000">
              <a:off x="2845003" y="1954619"/>
              <a:ext cx="3492500" cy="3492500"/>
            </a:xfrm>
            <a:custGeom>
              <a:avLst/>
              <a:gdLst/>
              <a:ahLst/>
              <a:cxnLst>
                <a:cxn ang="0">
                  <a:pos x="292" y="0"/>
                </a:cxn>
                <a:cxn ang="0">
                  <a:pos x="0" y="293"/>
                </a:cxn>
                <a:cxn ang="0">
                  <a:pos x="292" y="585"/>
                </a:cxn>
                <a:cxn ang="0">
                  <a:pos x="585" y="293"/>
                </a:cxn>
                <a:cxn ang="0">
                  <a:pos x="292" y="0"/>
                </a:cxn>
                <a:cxn ang="0">
                  <a:pos x="292" y="539"/>
                </a:cxn>
                <a:cxn ang="0">
                  <a:pos x="46" y="293"/>
                </a:cxn>
                <a:cxn ang="0">
                  <a:pos x="292" y="46"/>
                </a:cxn>
                <a:cxn ang="0">
                  <a:pos x="539" y="293"/>
                </a:cxn>
                <a:cxn ang="0">
                  <a:pos x="292" y="539"/>
                </a:cxn>
              </a:cxnLst>
              <a:rect l="0" t="0" r="r" b="b"/>
              <a:pathLst>
                <a:path w="585" h="585">
                  <a:moveTo>
                    <a:pt x="292" y="0"/>
                  </a:moveTo>
                  <a:cubicBezTo>
                    <a:pt x="131" y="0"/>
                    <a:pt x="0" y="131"/>
                    <a:pt x="0" y="293"/>
                  </a:cubicBezTo>
                  <a:cubicBezTo>
                    <a:pt x="0" y="454"/>
                    <a:pt x="131" y="585"/>
                    <a:pt x="292" y="585"/>
                  </a:cubicBezTo>
                  <a:cubicBezTo>
                    <a:pt x="454" y="585"/>
                    <a:pt x="585" y="454"/>
                    <a:pt x="585" y="293"/>
                  </a:cubicBezTo>
                  <a:cubicBezTo>
                    <a:pt x="585" y="131"/>
                    <a:pt x="454" y="0"/>
                    <a:pt x="292" y="0"/>
                  </a:cubicBezTo>
                  <a:close/>
                  <a:moveTo>
                    <a:pt x="292" y="539"/>
                  </a:moveTo>
                  <a:cubicBezTo>
                    <a:pt x="156" y="539"/>
                    <a:pt x="46" y="429"/>
                    <a:pt x="46" y="293"/>
                  </a:cubicBezTo>
                  <a:cubicBezTo>
                    <a:pt x="46" y="156"/>
                    <a:pt x="156" y="46"/>
                    <a:pt x="292" y="46"/>
                  </a:cubicBezTo>
                  <a:cubicBezTo>
                    <a:pt x="429" y="46"/>
                    <a:pt x="539" y="156"/>
                    <a:pt x="539" y="293"/>
                  </a:cubicBezTo>
                  <a:cubicBezTo>
                    <a:pt x="539" y="429"/>
                    <a:pt x="429" y="539"/>
                    <a:pt x="292" y="539"/>
                  </a:cubicBezTo>
                  <a:close/>
                </a:path>
              </a:pathLst>
            </a:custGeom>
            <a:gradFill>
              <a:gsLst>
                <a:gs pos="0">
                  <a:schemeClr val="accent1">
                    <a:lumMod val="10000"/>
                  </a:schemeClr>
                </a:gs>
                <a:gs pos="100000">
                  <a:schemeClr val="accent1">
                    <a:lumMod val="25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dirty="0">
                <a:solidFill>
                  <a:srgbClr val="FFFFFF"/>
                </a:solidFill>
                <a:latin typeface="Arial" pitchFamily="34" charset="0"/>
                <a:ea typeface="ＭＳ Ｐゴシック" charset="-128"/>
                <a:cs typeface="ＭＳ Ｐゴシック" charset="-128"/>
              </a:endParaRPr>
            </a:p>
          </p:txBody>
        </p:sp>
        <p:grpSp>
          <p:nvGrpSpPr>
            <p:cNvPr id="40975" name="Grupper 14"/>
            <p:cNvGrpSpPr>
              <a:grpSpLocks/>
            </p:cNvGrpSpPr>
            <p:nvPr/>
          </p:nvGrpSpPr>
          <p:grpSpPr bwMode="auto">
            <a:xfrm rot="5400000">
              <a:off x="3182144" y="2283619"/>
              <a:ext cx="2803525" cy="2795587"/>
              <a:chOff x="3179762" y="2281238"/>
              <a:chExt cx="2803525" cy="2795587"/>
            </a:xfrm>
          </p:grpSpPr>
          <p:sp>
            <p:nvSpPr>
              <p:cNvPr id="40" name="Freeform 8"/>
              <p:cNvSpPr>
                <a:spLocks/>
              </p:cNvSpPr>
              <p:nvPr/>
            </p:nvSpPr>
            <p:spPr bwMode="gray">
              <a:xfrm>
                <a:off x="3176993" y="2284211"/>
                <a:ext cx="1357313" cy="2795588"/>
              </a:xfrm>
              <a:custGeom>
                <a:avLst/>
                <a:gdLst/>
                <a:ahLst/>
                <a:cxnLst>
                  <a:cxn ang="0">
                    <a:pos x="0" y="234"/>
                  </a:cxn>
                  <a:cxn ang="0">
                    <a:pos x="227" y="468"/>
                  </a:cxn>
                  <a:cxn ang="0">
                    <a:pos x="227" y="357"/>
                  </a:cxn>
                  <a:cxn ang="0">
                    <a:pos x="111" y="234"/>
                  </a:cxn>
                  <a:cxn ang="0">
                    <a:pos x="227" y="112"/>
                  </a:cxn>
                  <a:cxn ang="0">
                    <a:pos x="227" y="0"/>
                  </a:cxn>
                  <a:cxn ang="0">
                    <a:pos x="0" y="234"/>
                  </a:cxn>
                </a:cxnLst>
                <a:rect l="0" t="0" r="r" b="b"/>
                <a:pathLst>
                  <a:path w="227" h="468">
                    <a:moveTo>
                      <a:pt x="0" y="234"/>
                    </a:moveTo>
                    <a:cubicBezTo>
                      <a:pt x="0" y="361"/>
                      <a:pt x="101" y="465"/>
                      <a:pt x="227" y="468"/>
                    </a:cubicBezTo>
                    <a:cubicBezTo>
                      <a:pt x="227" y="357"/>
                      <a:pt x="227" y="357"/>
                      <a:pt x="227" y="357"/>
                    </a:cubicBezTo>
                    <a:cubicBezTo>
                      <a:pt x="163" y="354"/>
                      <a:pt x="111" y="300"/>
                      <a:pt x="111" y="234"/>
                    </a:cubicBezTo>
                    <a:cubicBezTo>
                      <a:pt x="111" y="169"/>
                      <a:pt x="163" y="115"/>
                      <a:pt x="227" y="112"/>
                    </a:cubicBezTo>
                    <a:cubicBezTo>
                      <a:pt x="227" y="0"/>
                      <a:pt x="227" y="0"/>
                      <a:pt x="227" y="0"/>
                    </a:cubicBezTo>
                    <a:cubicBezTo>
                      <a:pt x="101" y="4"/>
                      <a:pt x="0" y="107"/>
                      <a:pt x="0" y="234"/>
                    </a:cubicBezTo>
                    <a:close/>
                  </a:path>
                </a:pathLst>
              </a:custGeom>
              <a:gradFill rotWithShape="1">
                <a:gsLst>
                  <a:gs pos="0">
                    <a:schemeClr val="bg2">
                      <a:lumMod val="90000"/>
                    </a:schemeClr>
                  </a:gs>
                  <a:gs pos="100000">
                    <a:schemeClr val="bg2"/>
                  </a:gs>
                </a:gsLst>
                <a:lin ang="10800000" scaled="0"/>
              </a:gradFill>
              <a:ln w="3175" cap="flat" cmpd="sng">
                <a:solidFill>
                  <a:schemeClr val="bg2">
                    <a:lumMod val="75000"/>
                  </a:schemeClr>
                </a:solidFill>
                <a:prstDash val="solid"/>
                <a:round/>
                <a:headEnd type="none" w="med" len="med"/>
                <a:tailEnd type="none" w="med" len="med"/>
              </a:ln>
              <a:effectLst/>
            </p:spPr>
            <p:txBody>
              <a:bodyPr/>
              <a:lstStyle/>
              <a:p>
                <a:pPr>
                  <a:defRPr/>
                </a:pPr>
                <a:endParaRPr lang="en-US" dirty="0">
                  <a:latin typeface="Arial" pitchFamily="34" charset="0"/>
                  <a:cs typeface="ＭＳ Ｐゴシック" charset="-128"/>
                </a:endParaRPr>
              </a:p>
            </p:txBody>
          </p:sp>
          <p:sp>
            <p:nvSpPr>
              <p:cNvPr id="41" name="Freeform 9"/>
              <p:cNvSpPr>
                <a:spLocks/>
              </p:cNvSpPr>
              <p:nvPr/>
            </p:nvSpPr>
            <p:spPr bwMode="gray">
              <a:xfrm>
                <a:off x="4623206" y="2284210"/>
                <a:ext cx="1357312" cy="2795588"/>
              </a:xfrm>
              <a:custGeom>
                <a:avLst/>
                <a:gdLst/>
                <a:ahLst/>
                <a:cxnLst>
                  <a:cxn ang="0">
                    <a:pos x="115" y="234"/>
                  </a:cxn>
                  <a:cxn ang="0">
                    <a:pos x="0" y="357"/>
                  </a:cxn>
                  <a:cxn ang="0">
                    <a:pos x="0" y="468"/>
                  </a:cxn>
                  <a:cxn ang="0">
                    <a:pos x="227" y="234"/>
                  </a:cxn>
                  <a:cxn ang="0">
                    <a:pos x="0" y="0"/>
                  </a:cxn>
                  <a:cxn ang="0">
                    <a:pos x="0" y="112"/>
                  </a:cxn>
                  <a:cxn ang="0">
                    <a:pos x="115" y="234"/>
                  </a:cxn>
                </a:cxnLst>
                <a:rect l="0" t="0" r="r" b="b"/>
                <a:pathLst>
                  <a:path w="227" h="468">
                    <a:moveTo>
                      <a:pt x="115" y="234"/>
                    </a:moveTo>
                    <a:cubicBezTo>
                      <a:pt x="115" y="300"/>
                      <a:pt x="64" y="353"/>
                      <a:pt x="0" y="357"/>
                    </a:cubicBezTo>
                    <a:cubicBezTo>
                      <a:pt x="0" y="468"/>
                      <a:pt x="0" y="468"/>
                      <a:pt x="0" y="468"/>
                    </a:cubicBezTo>
                    <a:cubicBezTo>
                      <a:pt x="126" y="465"/>
                      <a:pt x="227" y="361"/>
                      <a:pt x="227" y="234"/>
                    </a:cubicBezTo>
                    <a:cubicBezTo>
                      <a:pt x="227" y="108"/>
                      <a:pt x="126" y="4"/>
                      <a:pt x="0" y="0"/>
                    </a:cubicBezTo>
                    <a:cubicBezTo>
                      <a:pt x="0" y="112"/>
                      <a:pt x="0" y="112"/>
                      <a:pt x="0" y="112"/>
                    </a:cubicBezTo>
                    <a:cubicBezTo>
                      <a:pt x="64" y="115"/>
                      <a:pt x="115" y="169"/>
                      <a:pt x="115" y="234"/>
                    </a:cubicBezTo>
                    <a:close/>
                  </a:path>
                </a:pathLst>
              </a:custGeom>
              <a:gradFill rotWithShape="1">
                <a:gsLst>
                  <a:gs pos="100000">
                    <a:srgbClr val="1F88C8"/>
                  </a:gs>
                  <a:gs pos="0">
                    <a:srgbClr val="60DCEB"/>
                  </a:gs>
                </a:gsLst>
                <a:lin ang="240000" scaled="0"/>
              </a:gradFill>
              <a:ln w="3175" cap="flat" cmpd="sng">
                <a:solidFill>
                  <a:schemeClr val="bg2">
                    <a:lumMod val="75000"/>
                  </a:schemeClr>
                </a:solidFill>
                <a:prstDash val="solid"/>
                <a:round/>
                <a:headEnd type="none" w="med" len="med"/>
                <a:tailEnd type="none" w="med" len="med"/>
              </a:ln>
              <a:effectLst/>
            </p:spPr>
            <p:txBody>
              <a:bodyPr/>
              <a:lstStyle/>
              <a:p>
                <a:pPr>
                  <a:defRPr/>
                </a:pPr>
                <a:endParaRPr lang="en-US" u="sng" dirty="0">
                  <a:latin typeface="Arial" pitchFamily="34" charset="0"/>
                  <a:cs typeface="ＭＳ Ｐゴシック" charset="-128"/>
                </a:endParaRPr>
              </a:p>
            </p:txBody>
          </p:sp>
        </p:grpSp>
        <p:sp>
          <p:nvSpPr>
            <p:cNvPr id="33" name="Ellipse 18"/>
            <p:cNvSpPr/>
            <p:nvPr/>
          </p:nvSpPr>
          <p:spPr bwMode="auto">
            <a:xfrm>
              <a:off x="3581603" y="2356256"/>
              <a:ext cx="2070100" cy="1530350"/>
            </a:xfrm>
            <a:prstGeom prst="ellipse">
              <a:avLst/>
            </a:prstGeom>
            <a:gradFill flip="none" rotWithShape="1">
              <a:gsLst>
                <a:gs pos="0">
                  <a:schemeClr val="tx2">
                    <a:lumMod val="40000"/>
                    <a:lumOff val="60000"/>
                    <a:alpha val="0"/>
                  </a:schemeClr>
                </a:gs>
                <a:gs pos="100000">
                  <a:schemeClr val="bg1">
                    <a:alpha val="77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pitchFamily="34" charset="0"/>
                <a:ea typeface="ＭＳ Ｐゴシック" charset="-128"/>
                <a:cs typeface="ＭＳ Ｐゴシック" charset="-128"/>
              </a:endParaRPr>
            </a:p>
          </p:txBody>
        </p:sp>
        <p:grpSp>
          <p:nvGrpSpPr>
            <p:cNvPr id="40977" name="Grupper 13"/>
            <p:cNvGrpSpPr>
              <a:grpSpLocks/>
            </p:cNvGrpSpPr>
            <p:nvPr/>
          </p:nvGrpSpPr>
          <p:grpSpPr bwMode="auto">
            <a:xfrm>
              <a:off x="3941761" y="3041649"/>
              <a:ext cx="1279525" cy="1279525"/>
              <a:chOff x="5957565" y="2822022"/>
              <a:chExt cx="974510" cy="974510"/>
            </a:xfrm>
          </p:grpSpPr>
          <p:sp>
            <p:nvSpPr>
              <p:cNvPr id="35" name="Ellipse 11"/>
              <p:cNvSpPr>
                <a:spLocks noChangeArrowheads="1"/>
              </p:cNvSpPr>
              <p:nvPr/>
            </p:nvSpPr>
            <p:spPr bwMode="auto">
              <a:xfrm>
                <a:off x="5957720" y="2822332"/>
                <a:ext cx="974510" cy="974510"/>
              </a:xfrm>
              <a:prstGeom prst="ellipse">
                <a:avLst/>
              </a:prstGeom>
              <a:gradFill rotWithShape="1">
                <a:gsLst>
                  <a:gs pos="0">
                    <a:srgbClr val="353637"/>
                  </a:gs>
                  <a:gs pos="100000">
                    <a:srgbClr val="151616"/>
                  </a:gs>
                </a:gsLst>
                <a:path path="shape">
                  <a:fillToRect l="50000" t="50000" r="50000" b="50000"/>
                </a:path>
              </a:gradFill>
              <a:ln w="9525">
                <a:solidFill>
                  <a:srgbClr val="191919"/>
                </a:solidFill>
                <a:round/>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Arial" pitchFamily="34" charset="0"/>
                  <a:cs typeface="ＭＳ Ｐゴシック" charset="-128"/>
                </a:endParaRPr>
              </a:p>
            </p:txBody>
          </p:sp>
          <p:sp>
            <p:nvSpPr>
              <p:cNvPr id="37" name="Ellipse 12"/>
              <p:cNvSpPr/>
              <p:nvPr/>
            </p:nvSpPr>
            <p:spPr>
              <a:xfrm>
                <a:off x="6079837" y="2859814"/>
                <a:ext cx="714560" cy="528363"/>
              </a:xfrm>
              <a:prstGeom prst="ellipse">
                <a:avLst/>
              </a:prstGeom>
              <a:gradFill flip="none" rotWithShape="1">
                <a:gsLst>
                  <a:gs pos="0">
                    <a:schemeClr val="tx2">
                      <a:lumMod val="40000"/>
                      <a:lumOff val="60000"/>
                      <a:alpha val="0"/>
                    </a:schemeClr>
                  </a:gs>
                  <a:gs pos="100000">
                    <a:schemeClr val="bg1">
                      <a:alpha val="77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pitchFamily="34" charset="0"/>
                  <a:ea typeface="ＭＳ Ｐゴシック" charset="-128"/>
                  <a:cs typeface="ＭＳ Ｐゴシック" charset="-128"/>
                </a:endParaRPr>
              </a:p>
            </p:txBody>
          </p:sp>
        </p:grpSp>
      </p:grpSp>
      <p:sp>
        <p:nvSpPr>
          <p:cNvPr id="40968" name="TextBox 24"/>
          <p:cNvSpPr txBox="1">
            <a:spLocks noChangeArrowheads="1"/>
          </p:cNvSpPr>
          <p:nvPr/>
        </p:nvSpPr>
        <p:spPr bwMode="auto">
          <a:xfrm>
            <a:off x="1680485" y="2289609"/>
            <a:ext cx="1053523" cy="307777"/>
          </a:xfrm>
          <a:prstGeom prst="rect">
            <a:avLst/>
          </a:prstGeom>
          <a:noFill/>
          <a:ln w="9525">
            <a:noFill/>
            <a:miter lim="800000"/>
            <a:headEnd/>
            <a:tailEnd/>
          </a:ln>
        </p:spPr>
        <p:txBody>
          <a:bodyPr wrap="square">
            <a:spAutoFit/>
          </a:bodyPr>
          <a:lstStyle/>
          <a:p>
            <a:pPr algn="ctr"/>
            <a:r>
              <a:rPr lang="id-ID" sz="1400" dirty="0" smtClean="0">
                <a:solidFill>
                  <a:schemeClr val="tx2"/>
                </a:solidFill>
              </a:rPr>
              <a:t>Advocacy</a:t>
            </a:r>
            <a:endParaRPr lang="da-DK" sz="1400" dirty="0">
              <a:solidFill>
                <a:schemeClr val="tx2"/>
              </a:solidFill>
            </a:endParaRPr>
          </a:p>
        </p:txBody>
      </p:sp>
      <p:sp>
        <p:nvSpPr>
          <p:cNvPr id="40969" name="Tekstboks 23"/>
          <p:cNvSpPr txBox="1">
            <a:spLocks noChangeArrowheads="1"/>
          </p:cNvSpPr>
          <p:nvPr/>
        </p:nvSpPr>
        <p:spPr bwMode="auto">
          <a:xfrm>
            <a:off x="1588984" y="3697866"/>
            <a:ext cx="1308100" cy="369887"/>
          </a:xfrm>
          <a:prstGeom prst="rect">
            <a:avLst/>
          </a:prstGeom>
          <a:noFill/>
          <a:ln w="9525">
            <a:noFill/>
            <a:miter lim="800000"/>
            <a:headEnd/>
            <a:tailEnd/>
          </a:ln>
        </p:spPr>
        <p:txBody>
          <a:bodyPr>
            <a:spAutoFit/>
          </a:bodyPr>
          <a:lstStyle/>
          <a:p>
            <a:pPr algn="ctr"/>
            <a:r>
              <a:rPr lang="id-ID" dirty="0" smtClean="0"/>
              <a:t>Similarities</a:t>
            </a:r>
            <a:endParaRPr lang="da-DK" dirty="0"/>
          </a:p>
        </p:txBody>
      </p:sp>
      <p:sp>
        <p:nvSpPr>
          <p:cNvPr id="40970" name="TextBox 23"/>
          <p:cNvSpPr txBox="1">
            <a:spLocks noChangeArrowheads="1"/>
          </p:cNvSpPr>
          <p:nvPr/>
        </p:nvSpPr>
        <p:spPr bwMode="auto">
          <a:xfrm>
            <a:off x="1786700" y="2686635"/>
            <a:ext cx="884238" cy="307975"/>
          </a:xfrm>
          <a:prstGeom prst="rect">
            <a:avLst/>
          </a:prstGeom>
          <a:noFill/>
          <a:ln w="9525">
            <a:noFill/>
            <a:miter lim="800000"/>
            <a:headEnd/>
            <a:tailEnd/>
          </a:ln>
        </p:spPr>
        <p:txBody>
          <a:bodyPr>
            <a:spAutoFit/>
          </a:bodyPr>
          <a:lstStyle/>
          <a:p>
            <a:pPr algn="ctr"/>
            <a:r>
              <a:rPr lang="id-ID" sz="1400" b="1" dirty="0" smtClean="0">
                <a:solidFill>
                  <a:srgbClr val="151616"/>
                </a:solidFill>
              </a:rPr>
              <a:t>“Like”</a:t>
            </a:r>
            <a:endParaRPr lang="da-DK" sz="1400" b="1" dirty="0">
              <a:solidFill>
                <a:srgbClr val="151616"/>
              </a:solidFill>
            </a:endParaRPr>
          </a:p>
        </p:txBody>
      </p:sp>
      <p:sp>
        <p:nvSpPr>
          <p:cNvPr id="40971" name="TextBox 25"/>
          <p:cNvSpPr txBox="1">
            <a:spLocks noChangeArrowheads="1"/>
          </p:cNvSpPr>
          <p:nvPr/>
        </p:nvSpPr>
        <p:spPr bwMode="auto">
          <a:xfrm>
            <a:off x="1256193" y="5590003"/>
            <a:ext cx="1967344" cy="307777"/>
          </a:xfrm>
          <a:prstGeom prst="rect">
            <a:avLst/>
          </a:prstGeom>
          <a:noFill/>
          <a:ln w="9525">
            <a:noFill/>
            <a:miter lim="800000"/>
            <a:headEnd/>
            <a:tailEnd/>
          </a:ln>
        </p:spPr>
        <p:txBody>
          <a:bodyPr wrap="square">
            <a:spAutoFit/>
          </a:bodyPr>
          <a:lstStyle/>
          <a:p>
            <a:pPr algn="ctr"/>
            <a:r>
              <a:rPr lang="id-ID" sz="1400" b="1" dirty="0" smtClean="0">
                <a:solidFill>
                  <a:srgbClr val="151616"/>
                </a:solidFill>
              </a:rPr>
              <a:t>“Talking About This”</a:t>
            </a:r>
            <a:endParaRPr lang="da-DK" sz="1400" b="1" dirty="0">
              <a:solidFill>
                <a:srgbClr val="151616"/>
              </a:solidFill>
            </a:endParaRPr>
          </a:p>
        </p:txBody>
      </p:sp>
      <p:pic>
        <p:nvPicPr>
          <p:cNvPr id="25" name="Picture 2" descr="http://www.shapecollage.com/blog/wp-content/uploads/2012/04/facebook-147.png"/>
          <p:cNvPicPr>
            <a:picLocks noChangeAspect="1" noChangeArrowheads="1"/>
          </p:cNvPicPr>
          <p:nvPr/>
        </p:nvPicPr>
        <p:blipFill>
          <a:blip r:embed="rId2"/>
          <a:srcRect/>
          <a:stretch>
            <a:fillRect/>
          </a:stretch>
        </p:blipFill>
        <p:spPr bwMode="auto">
          <a:xfrm>
            <a:off x="6160656" y="914400"/>
            <a:ext cx="909782" cy="909782"/>
          </a:xfrm>
          <a:prstGeom prst="rect">
            <a:avLst/>
          </a:prstGeom>
          <a:noFill/>
        </p:spPr>
      </p:pic>
      <p:sp>
        <p:nvSpPr>
          <p:cNvPr id="26" name="TextBox 24"/>
          <p:cNvSpPr txBox="1">
            <a:spLocks noChangeArrowheads="1"/>
          </p:cNvSpPr>
          <p:nvPr/>
        </p:nvSpPr>
        <p:spPr bwMode="auto">
          <a:xfrm>
            <a:off x="1694339" y="4095318"/>
            <a:ext cx="1053523"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chemeClr val="tx2"/>
                </a:solidFill>
              </a:rPr>
              <a:t>Like your page</a:t>
            </a:r>
            <a:endParaRPr lang="da-DK" sz="1000" dirty="0">
              <a:solidFill>
                <a:schemeClr val="tx2"/>
              </a:solidFill>
            </a:endParaRPr>
          </a:p>
        </p:txBody>
      </p:sp>
      <p:sp>
        <p:nvSpPr>
          <p:cNvPr id="27" name="TextBox 25"/>
          <p:cNvSpPr txBox="1">
            <a:spLocks noChangeArrowheads="1"/>
          </p:cNvSpPr>
          <p:nvPr/>
        </p:nvSpPr>
        <p:spPr bwMode="auto">
          <a:xfrm>
            <a:off x="392594" y="4356953"/>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Post on your wall</a:t>
            </a:r>
            <a:endParaRPr lang="da-DK" sz="1000" dirty="0">
              <a:solidFill>
                <a:srgbClr val="151616"/>
              </a:solidFill>
            </a:endParaRPr>
          </a:p>
        </p:txBody>
      </p:sp>
      <p:sp>
        <p:nvSpPr>
          <p:cNvPr id="28" name="TextBox 25"/>
          <p:cNvSpPr txBox="1">
            <a:spLocks noChangeArrowheads="1"/>
          </p:cNvSpPr>
          <p:nvPr/>
        </p:nvSpPr>
        <p:spPr bwMode="auto">
          <a:xfrm>
            <a:off x="508053" y="4712555"/>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Comment on your post</a:t>
            </a:r>
            <a:endParaRPr lang="da-DK" sz="1000" dirty="0">
              <a:solidFill>
                <a:srgbClr val="151616"/>
              </a:solidFill>
            </a:endParaRPr>
          </a:p>
        </p:txBody>
      </p:sp>
      <p:sp>
        <p:nvSpPr>
          <p:cNvPr id="30" name="TextBox 25"/>
          <p:cNvSpPr txBox="1">
            <a:spLocks noChangeArrowheads="1"/>
          </p:cNvSpPr>
          <p:nvPr/>
        </p:nvSpPr>
        <p:spPr bwMode="auto">
          <a:xfrm>
            <a:off x="2960306" y="4329245"/>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Respond to your event</a:t>
            </a:r>
            <a:endParaRPr lang="da-DK" sz="1000" dirty="0">
              <a:solidFill>
                <a:srgbClr val="151616"/>
              </a:solidFill>
            </a:endParaRPr>
          </a:p>
        </p:txBody>
      </p:sp>
      <p:sp>
        <p:nvSpPr>
          <p:cNvPr id="34" name="TextBox 25"/>
          <p:cNvSpPr txBox="1">
            <a:spLocks noChangeArrowheads="1"/>
          </p:cNvSpPr>
          <p:nvPr/>
        </p:nvSpPr>
        <p:spPr bwMode="auto">
          <a:xfrm>
            <a:off x="2821758" y="4661756"/>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Recommend you</a:t>
            </a:r>
            <a:endParaRPr lang="da-DK" sz="1000" dirty="0">
              <a:solidFill>
                <a:srgbClr val="151616"/>
              </a:solidFill>
            </a:endParaRPr>
          </a:p>
        </p:txBody>
      </p:sp>
      <p:sp>
        <p:nvSpPr>
          <p:cNvPr id="36" name="TextBox 25"/>
          <p:cNvSpPr txBox="1">
            <a:spLocks noChangeArrowheads="1"/>
          </p:cNvSpPr>
          <p:nvPr/>
        </p:nvSpPr>
        <p:spPr bwMode="auto">
          <a:xfrm>
            <a:off x="2276812" y="4985029"/>
            <a:ext cx="1482426"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Check in/recommend your place</a:t>
            </a:r>
            <a:endParaRPr lang="da-DK" sz="1000" dirty="0">
              <a:solidFill>
                <a:srgbClr val="151616"/>
              </a:solidFill>
            </a:endParaRPr>
          </a:p>
        </p:txBody>
      </p:sp>
      <p:sp>
        <p:nvSpPr>
          <p:cNvPr id="38" name="TextBox 25"/>
          <p:cNvSpPr txBox="1">
            <a:spLocks noChangeArrowheads="1"/>
          </p:cNvSpPr>
          <p:nvPr/>
        </p:nvSpPr>
        <p:spPr bwMode="auto">
          <a:xfrm>
            <a:off x="762071" y="5058919"/>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Tags you in a photo</a:t>
            </a:r>
            <a:endParaRPr lang="da-DK" sz="1000" dirty="0">
              <a:solidFill>
                <a:srgbClr val="151616"/>
              </a:solidFill>
            </a:endParaRPr>
          </a:p>
        </p:txBody>
      </p:sp>
      <p:grpSp>
        <p:nvGrpSpPr>
          <p:cNvPr id="44" name="Grupper 32"/>
          <p:cNvGrpSpPr>
            <a:grpSpLocks/>
          </p:cNvGrpSpPr>
          <p:nvPr/>
        </p:nvGrpSpPr>
        <p:grpSpPr bwMode="auto">
          <a:xfrm>
            <a:off x="7183156" y="2798616"/>
            <a:ext cx="1619105" cy="535709"/>
            <a:chOff x="2400934" y="2133600"/>
            <a:chExt cx="5219066" cy="1205943"/>
          </a:xfrm>
        </p:grpSpPr>
        <p:sp>
          <p:nvSpPr>
            <p:cNvPr id="45" name="Rektangel 24"/>
            <p:cNvSpPr/>
            <p:nvPr/>
          </p:nvSpPr>
          <p:spPr>
            <a:xfrm>
              <a:off x="2400934" y="2133600"/>
              <a:ext cx="5219066" cy="1205943"/>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46" name="Tekstboks 26"/>
            <p:cNvSpPr txBox="1">
              <a:spLocks noChangeArrowheads="1"/>
            </p:cNvSpPr>
            <p:nvPr/>
          </p:nvSpPr>
          <p:spPr bwMode="auto">
            <a:xfrm>
              <a:off x="2514602" y="2344309"/>
              <a:ext cx="5016080" cy="731903"/>
            </a:xfrm>
            <a:prstGeom prst="rect">
              <a:avLst/>
            </a:prstGeom>
            <a:noFill/>
            <a:ln w="9525">
              <a:noFill/>
              <a:miter lim="800000"/>
              <a:headEnd/>
              <a:tailEnd/>
            </a:ln>
          </p:spPr>
          <p:txBody>
            <a:bodyPr wrap="square">
              <a:spAutoFit/>
            </a:bodyPr>
            <a:lstStyle/>
            <a:p>
              <a:r>
                <a:rPr lang="id-ID" sz="1000" dirty="0" smtClean="0">
                  <a:solidFill>
                    <a:schemeClr val="accent4"/>
                  </a:solidFill>
                </a:rPr>
                <a:t>Consider the time frame of the activity of interest </a:t>
              </a:r>
              <a:endParaRPr lang="da-DK" sz="1000" dirty="0">
                <a:solidFill>
                  <a:schemeClr val="accent4"/>
                </a:solidFill>
              </a:endParaRPr>
            </a:p>
            <a:p>
              <a:endParaRPr lang="da-DK" sz="1100" dirty="0">
                <a:solidFill>
                  <a:srgbClr val="171717"/>
                </a:solidFill>
              </a:endParaRPr>
            </a:p>
          </p:txBody>
        </p:sp>
      </p:grpSp>
      <p:sp>
        <p:nvSpPr>
          <p:cNvPr id="47" name="Rektangel 24"/>
          <p:cNvSpPr/>
          <p:nvPr/>
        </p:nvSpPr>
        <p:spPr bwMode="auto">
          <a:xfrm>
            <a:off x="7187780" y="3569828"/>
            <a:ext cx="1619105" cy="938169"/>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48" name="Rektangel 24"/>
          <p:cNvSpPr/>
          <p:nvPr/>
        </p:nvSpPr>
        <p:spPr bwMode="auto">
          <a:xfrm>
            <a:off x="7187780" y="4724329"/>
            <a:ext cx="1619105" cy="678962"/>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50" name="Tekstboks 26"/>
          <p:cNvSpPr txBox="1">
            <a:spLocks noChangeArrowheads="1"/>
          </p:cNvSpPr>
          <p:nvPr/>
        </p:nvSpPr>
        <p:spPr bwMode="auto">
          <a:xfrm>
            <a:off x="7232274" y="3625350"/>
            <a:ext cx="1556133" cy="1031051"/>
          </a:xfrm>
          <a:prstGeom prst="rect">
            <a:avLst/>
          </a:prstGeom>
          <a:noFill/>
          <a:ln w="9525">
            <a:noFill/>
            <a:miter lim="800000"/>
            <a:headEnd/>
            <a:tailEnd/>
          </a:ln>
        </p:spPr>
        <p:txBody>
          <a:bodyPr wrap="square">
            <a:spAutoFit/>
          </a:bodyPr>
          <a:lstStyle/>
          <a:p>
            <a:r>
              <a:rPr lang="id-ID" sz="1000" dirty="0" smtClean="0">
                <a:solidFill>
                  <a:schemeClr val="accent4"/>
                </a:solidFill>
              </a:rPr>
              <a:t>Irrelevant posts/comments/tags and “not attending” events do not contribute to advocacy</a:t>
            </a:r>
            <a:endParaRPr lang="da-DK" sz="1000" dirty="0">
              <a:solidFill>
                <a:schemeClr val="accent4"/>
              </a:solidFill>
            </a:endParaRPr>
          </a:p>
          <a:p>
            <a:endParaRPr lang="da-DK" sz="1100" dirty="0">
              <a:solidFill>
                <a:srgbClr val="171717"/>
              </a:solidFill>
            </a:endParaRPr>
          </a:p>
        </p:txBody>
      </p:sp>
      <p:sp>
        <p:nvSpPr>
          <p:cNvPr id="51" name="Rektangel 30"/>
          <p:cNvSpPr>
            <a:spLocks noChangeArrowheads="1"/>
          </p:cNvSpPr>
          <p:nvPr/>
        </p:nvSpPr>
        <p:spPr bwMode="auto">
          <a:xfrm>
            <a:off x="7185897" y="2317891"/>
            <a:ext cx="1625600" cy="242887"/>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sp>
        <p:nvSpPr>
          <p:cNvPr id="53" name="Rectangle 5"/>
          <p:cNvSpPr txBox="1">
            <a:spLocks noChangeArrowheads="1"/>
          </p:cNvSpPr>
          <p:nvPr/>
        </p:nvSpPr>
        <p:spPr bwMode="gray">
          <a:xfrm>
            <a:off x="7245787" y="2361041"/>
            <a:ext cx="1177781" cy="151249"/>
          </a:xfrm>
          <a:prstGeom prst="rect">
            <a:avLst/>
          </a:prstGeom>
          <a:noFill/>
          <a:ln w="9525">
            <a:noFill/>
            <a:miter lim="800000"/>
            <a:headEnd/>
            <a:tailEnd/>
          </a:ln>
        </p:spPr>
        <p:txBody>
          <a:bodyPr lIns="0" rIns="0" anchor="ctr"/>
          <a:lstStyle/>
          <a:p>
            <a:pPr defTabSz="914400" eaLnBrk="0" hangingPunct="0">
              <a:lnSpc>
                <a:spcPct val="95000"/>
              </a:lnSpc>
            </a:pPr>
            <a:r>
              <a:rPr lang="id-ID" sz="1200" b="1" dirty="0" smtClean="0">
                <a:solidFill>
                  <a:schemeClr val="tx2"/>
                </a:solidFill>
                <a:cs typeface="Arial" charset="0"/>
              </a:rPr>
              <a:t>Keep in mind...</a:t>
            </a:r>
            <a:endParaRPr lang="en-US" sz="1200" b="1" dirty="0">
              <a:solidFill>
                <a:schemeClr val="tx2"/>
              </a:solidFill>
              <a:cs typeface="Arial" charset="0"/>
            </a:endParaRPr>
          </a:p>
        </p:txBody>
      </p:sp>
      <p:sp>
        <p:nvSpPr>
          <p:cNvPr id="54" name="Tekstboks 26"/>
          <p:cNvSpPr txBox="1">
            <a:spLocks noChangeArrowheads="1"/>
          </p:cNvSpPr>
          <p:nvPr/>
        </p:nvSpPr>
        <p:spPr bwMode="auto">
          <a:xfrm>
            <a:off x="7223037" y="4770658"/>
            <a:ext cx="1556133" cy="723275"/>
          </a:xfrm>
          <a:prstGeom prst="rect">
            <a:avLst/>
          </a:prstGeom>
          <a:noFill/>
          <a:ln w="9525">
            <a:noFill/>
            <a:miter lim="800000"/>
            <a:headEnd/>
            <a:tailEnd/>
          </a:ln>
        </p:spPr>
        <p:txBody>
          <a:bodyPr wrap="square">
            <a:spAutoFit/>
          </a:bodyPr>
          <a:lstStyle/>
          <a:p>
            <a:r>
              <a:rPr lang="id-ID" sz="1000" dirty="0" smtClean="0">
                <a:solidFill>
                  <a:schemeClr val="accent4"/>
                </a:solidFill>
              </a:rPr>
              <a:t>There is overlapping data (1 weeks worth of “Like”s)</a:t>
            </a:r>
            <a:endParaRPr lang="da-DK" sz="1000" dirty="0">
              <a:solidFill>
                <a:schemeClr val="accent4"/>
              </a:solidFill>
            </a:endParaRPr>
          </a:p>
          <a:p>
            <a:endParaRPr lang="da-DK" sz="1100" dirty="0">
              <a:solidFill>
                <a:srgbClr val="171717"/>
              </a:solidFill>
            </a:endParaRPr>
          </a:p>
        </p:txBody>
      </p:sp>
      <p:sp>
        <p:nvSpPr>
          <p:cNvPr id="42" name="Rektangel 24"/>
          <p:cNvSpPr/>
          <p:nvPr/>
        </p:nvSpPr>
        <p:spPr bwMode="auto">
          <a:xfrm>
            <a:off x="7183168" y="5671024"/>
            <a:ext cx="1619105" cy="91450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49" name="Tekstboks 26"/>
          <p:cNvSpPr txBox="1">
            <a:spLocks noChangeArrowheads="1"/>
          </p:cNvSpPr>
          <p:nvPr/>
        </p:nvSpPr>
        <p:spPr bwMode="auto">
          <a:xfrm>
            <a:off x="7218425" y="5708118"/>
            <a:ext cx="1556133" cy="1031051"/>
          </a:xfrm>
          <a:prstGeom prst="rect">
            <a:avLst/>
          </a:prstGeom>
          <a:noFill/>
          <a:ln w="9525">
            <a:noFill/>
            <a:miter lim="800000"/>
            <a:headEnd/>
            <a:tailEnd/>
          </a:ln>
        </p:spPr>
        <p:txBody>
          <a:bodyPr wrap="square">
            <a:spAutoFit/>
          </a:bodyPr>
          <a:lstStyle/>
          <a:p>
            <a:r>
              <a:rPr lang="id-ID" sz="1000" dirty="0" smtClean="0">
                <a:solidFill>
                  <a:schemeClr val="accent4"/>
                </a:solidFill>
              </a:rPr>
              <a:t>High “Talking About This” count could also mean people are spreading bad word of mouth</a:t>
            </a:r>
            <a:endParaRPr lang="da-DK" sz="1000" dirty="0">
              <a:solidFill>
                <a:schemeClr val="accent4"/>
              </a:solidFill>
            </a:endParaRPr>
          </a:p>
          <a:p>
            <a:endParaRPr lang="da-DK" sz="1100" dirty="0">
              <a:solidFill>
                <a:srgbClr val="171717"/>
              </a:solidFill>
            </a:endParaRPr>
          </a:p>
        </p:txBody>
      </p:sp>
      <p:sp>
        <p:nvSpPr>
          <p:cNvPr id="52" name="TextBox 25"/>
          <p:cNvSpPr txBox="1">
            <a:spLocks noChangeArrowheads="1"/>
          </p:cNvSpPr>
          <p:nvPr/>
        </p:nvSpPr>
        <p:spPr bwMode="auto">
          <a:xfrm>
            <a:off x="1671831" y="4500119"/>
            <a:ext cx="1112975" cy="246221"/>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chemeClr val="bg1"/>
                </a:solidFill>
              </a:rPr>
              <a:t>Like your post</a:t>
            </a:r>
            <a:endParaRPr lang="da-DK" sz="1000" dirty="0">
              <a:solidFill>
                <a:schemeClr val="bg1"/>
              </a:solidFill>
            </a:endParaRPr>
          </a:p>
        </p:txBody>
      </p:sp>
      <p:sp>
        <p:nvSpPr>
          <p:cNvPr id="55" name="TextBox 25"/>
          <p:cNvSpPr txBox="1">
            <a:spLocks noChangeArrowheads="1"/>
          </p:cNvSpPr>
          <p:nvPr/>
        </p:nvSpPr>
        <p:spPr bwMode="auto">
          <a:xfrm>
            <a:off x="1270048" y="5299061"/>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Share your post</a:t>
            </a:r>
            <a:endParaRPr lang="da-DK" sz="1000" dirty="0">
              <a:solidFill>
                <a:srgbClr val="151616"/>
              </a:solidFill>
            </a:endParaRPr>
          </a:p>
        </p:txBody>
      </p:sp>
      <p:sp>
        <p:nvSpPr>
          <p:cNvPr id="56" name="TextBox 25"/>
          <p:cNvSpPr txBox="1">
            <a:spLocks noChangeArrowheads="1"/>
          </p:cNvSpPr>
          <p:nvPr/>
        </p:nvSpPr>
        <p:spPr bwMode="auto">
          <a:xfrm>
            <a:off x="1985863" y="5294109"/>
            <a:ext cx="1112975" cy="400110"/>
          </a:xfrm>
          <a:prstGeom prst="rect">
            <a:avLst/>
          </a:prstGeom>
          <a:noFill/>
          <a:ln w="9525">
            <a:noFill/>
            <a:miter lim="800000"/>
            <a:headEnd/>
            <a:tailEnd/>
          </a:ln>
        </p:spPr>
        <p:txBody>
          <a:bodyPr wrap="square">
            <a:spAutoFit/>
          </a:bodyPr>
          <a:lstStyle/>
          <a:p>
            <a:pPr algn="ctr">
              <a:buFont typeface="Arial" pitchFamily="34" charset="0"/>
              <a:buChar char="•"/>
            </a:pPr>
            <a:r>
              <a:rPr lang="id-ID" sz="1000" dirty="0" smtClean="0">
                <a:solidFill>
                  <a:srgbClr val="151616"/>
                </a:solidFill>
              </a:rPr>
              <a:t>Answer a question</a:t>
            </a:r>
            <a:endParaRPr lang="da-DK" sz="1000" dirty="0">
              <a:solidFill>
                <a:srgbClr val="15161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6"/>
          <p:cNvSpPr txBox="1">
            <a:spLocks/>
          </p:cNvSpPr>
          <p:nvPr/>
        </p:nvSpPr>
        <p:spPr bwMode="auto">
          <a:xfrm>
            <a:off x="177800" y="833438"/>
            <a:ext cx="5872018" cy="563562"/>
          </a:xfrm>
          <a:prstGeom prst="rect">
            <a:avLst/>
          </a:prstGeom>
          <a:noFill/>
          <a:ln w="9525">
            <a:noFill/>
            <a:miter lim="800000"/>
            <a:headEnd/>
            <a:tailEnd/>
          </a:ln>
        </p:spPr>
        <p:txBody>
          <a:bodyPr/>
          <a:lstStyle/>
          <a:p>
            <a:r>
              <a:rPr lang="id-ID" sz="3200" dirty="0" smtClean="0"/>
              <a:t>People Talking About This</a:t>
            </a:r>
            <a:endParaRPr lang="da-DK" sz="3200" dirty="0"/>
          </a:p>
        </p:txBody>
      </p:sp>
      <p:sp>
        <p:nvSpPr>
          <p:cNvPr id="39939" name="Pladsholder til tekst 18"/>
          <p:cNvSpPr txBox="1">
            <a:spLocks/>
          </p:cNvSpPr>
          <p:nvPr/>
        </p:nvSpPr>
        <p:spPr bwMode="auto">
          <a:xfrm>
            <a:off x="177800" y="1447800"/>
            <a:ext cx="6489700" cy="358775"/>
          </a:xfrm>
          <a:prstGeom prst="rect">
            <a:avLst/>
          </a:prstGeom>
          <a:noFill/>
          <a:ln w="9525">
            <a:noFill/>
            <a:miter lim="800000"/>
            <a:headEnd/>
            <a:tailEnd/>
          </a:ln>
        </p:spPr>
        <p:txBody>
          <a:bodyPr anchor="b"/>
          <a:lstStyle/>
          <a:p>
            <a:pPr>
              <a:spcBef>
                <a:spcPct val="20000"/>
              </a:spcBef>
              <a:buFont typeface="Arial" charset="0"/>
              <a:buNone/>
            </a:pPr>
            <a:r>
              <a:rPr lang="id-ID" sz="2400" b="1" dirty="0" smtClean="0"/>
              <a:t>Summary &amp; Concluding Insights</a:t>
            </a:r>
            <a:endParaRPr lang="da-DK" sz="2400" b="1" dirty="0"/>
          </a:p>
        </p:txBody>
      </p:sp>
      <p:grpSp>
        <p:nvGrpSpPr>
          <p:cNvPr id="10" name="Grupper 32"/>
          <p:cNvGrpSpPr>
            <a:grpSpLocks/>
          </p:cNvGrpSpPr>
          <p:nvPr/>
        </p:nvGrpSpPr>
        <p:grpSpPr bwMode="auto">
          <a:xfrm>
            <a:off x="2629622" y="2382982"/>
            <a:ext cx="5218112" cy="2355274"/>
            <a:chOff x="2400934" y="2133600"/>
            <a:chExt cx="5219066" cy="1205943"/>
          </a:xfrm>
        </p:grpSpPr>
        <p:sp>
          <p:nvSpPr>
            <p:cNvPr id="11" name="Rektangel 24"/>
            <p:cNvSpPr/>
            <p:nvPr/>
          </p:nvSpPr>
          <p:spPr>
            <a:xfrm>
              <a:off x="2400934" y="2133600"/>
              <a:ext cx="5219066" cy="120594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2" name="Tekstboks 26"/>
            <p:cNvSpPr txBox="1">
              <a:spLocks noChangeArrowheads="1"/>
            </p:cNvSpPr>
            <p:nvPr/>
          </p:nvSpPr>
          <p:spPr bwMode="auto">
            <a:xfrm>
              <a:off x="2496123" y="2133601"/>
              <a:ext cx="4951529" cy="1084697"/>
            </a:xfrm>
            <a:prstGeom prst="rect">
              <a:avLst/>
            </a:prstGeom>
            <a:noFill/>
            <a:ln w="9525">
              <a:noFill/>
              <a:miter lim="800000"/>
              <a:headEnd/>
              <a:tailEnd/>
            </a:ln>
          </p:spPr>
          <p:txBody>
            <a:bodyPr wrap="square">
              <a:spAutoFit/>
            </a:bodyPr>
            <a:lstStyle/>
            <a:p>
              <a:pPr>
                <a:lnSpc>
                  <a:spcPct val="150000"/>
                </a:lnSpc>
                <a:buFont typeface="Arial" pitchFamily="34" charset="0"/>
                <a:buChar char="•"/>
              </a:pPr>
              <a:r>
                <a:rPr lang="en-US" sz="1100" dirty="0" smtClean="0">
                  <a:solidFill>
                    <a:srgbClr val="171717"/>
                  </a:solidFill>
                </a:rPr>
                <a:t>7</a:t>
              </a:r>
              <a:r>
                <a:rPr lang="id-ID" sz="1100" dirty="0" smtClean="0">
                  <a:solidFill>
                    <a:srgbClr val="171717"/>
                  </a:solidFill>
                </a:rPr>
                <a:t> day time period, ending 2 days prior to current date</a:t>
              </a:r>
            </a:p>
            <a:p>
              <a:pPr>
                <a:lnSpc>
                  <a:spcPct val="150000"/>
                </a:lnSpc>
                <a:buFont typeface="Arial" pitchFamily="34" charset="0"/>
                <a:buChar char="•"/>
              </a:pPr>
              <a:r>
                <a:rPr lang="id-ID" sz="1100" dirty="0" smtClean="0">
                  <a:solidFill>
                    <a:srgbClr val="171717"/>
                  </a:solidFill>
                </a:rPr>
                <a:t>There are 13 </a:t>
              </a:r>
              <a:r>
                <a:rPr lang="id-ID" sz="1100" dirty="0" smtClean="0">
                  <a:solidFill>
                    <a:srgbClr val="171717"/>
                  </a:solidFill>
                </a:rPr>
                <a:t>different ways </a:t>
              </a:r>
              <a:r>
                <a:rPr lang="id-ID" sz="1100" dirty="0" smtClean="0">
                  <a:solidFill>
                    <a:srgbClr val="171717"/>
                  </a:solidFill>
                </a:rPr>
                <a:t>a user can tally into the PTAT </a:t>
              </a:r>
              <a:r>
                <a:rPr lang="id-ID" sz="1100" dirty="0" smtClean="0">
                  <a:solidFill>
                    <a:srgbClr val="171717"/>
                  </a:solidFill>
                </a:rPr>
                <a:t>count</a:t>
              </a:r>
              <a:endParaRPr lang="id-ID" sz="1100" dirty="0" smtClean="0">
                <a:solidFill>
                  <a:srgbClr val="171717"/>
                </a:solidFill>
              </a:endParaRPr>
            </a:p>
            <a:p>
              <a:pPr>
                <a:lnSpc>
                  <a:spcPct val="150000"/>
                </a:lnSpc>
                <a:buFont typeface="Arial" pitchFamily="34" charset="0"/>
                <a:buChar char="•"/>
              </a:pPr>
              <a:r>
                <a:rPr lang="id-ID" sz="1100" dirty="0" smtClean="0">
                  <a:solidFill>
                    <a:srgbClr val="171717"/>
                  </a:solidFill>
                </a:rPr>
                <a:t>Plain text mentions don’t affect PTAT; only if users use @ or check in on mobile</a:t>
              </a:r>
            </a:p>
            <a:p>
              <a:pPr>
                <a:lnSpc>
                  <a:spcPct val="150000"/>
                </a:lnSpc>
                <a:buFont typeface="Arial" pitchFamily="34" charset="0"/>
                <a:buChar char="•"/>
              </a:pPr>
              <a:r>
                <a:rPr lang="id-ID" sz="1100" dirty="0" smtClean="0">
                  <a:solidFill>
                    <a:srgbClr val="171717"/>
                  </a:solidFill>
                </a:rPr>
                <a:t>PTAT uses unique tallies, therefore it doesn’t measure total engagement.  It counts each person once evenen if he/she talks about the page ALOT.</a:t>
              </a:r>
            </a:p>
            <a:p>
              <a:pPr>
                <a:lnSpc>
                  <a:spcPct val="150000"/>
                </a:lnSpc>
                <a:buFont typeface="Arial" pitchFamily="34" charset="0"/>
                <a:buChar char="•"/>
              </a:pPr>
              <a:r>
                <a:rPr lang="id-ID" sz="1100" dirty="0" smtClean="0">
                  <a:solidFill>
                    <a:srgbClr val="171717"/>
                  </a:solidFill>
                </a:rPr>
                <a:t>Individual posts have a PTAT count which can only be seen on an admin account.</a:t>
              </a:r>
            </a:p>
            <a:p>
              <a:endParaRPr lang="da-DK" sz="1100" dirty="0">
                <a:solidFill>
                  <a:srgbClr val="171717"/>
                </a:solidFill>
              </a:endParaRPr>
            </a:p>
          </p:txBody>
        </p:sp>
      </p:grpSp>
      <p:grpSp>
        <p:nvGrpSpPr>
          <p:cNvPr id="13" name="Grupper 34"/>
          <p:cNvGrpSpPr>
            <a:grpSpLocks/>
          </p:cNvGrpSpPr>
          <p:nvPr/>
        </p:nvGrpSpPr>
        <p:grpSpPr bwMode="auto">
          <a:xfrm>
            <a:off x="2611145" y="4858869"/>
            <a:ext cx="5218112" cy="2208297"/>
            <a:chOff x="2511790" y="3397112"/>
            <a:chExt cx="5219066" cy="2363309"/>
          </a:xfrm>
        </p:grpSpPr>
        <p:sp>
          <p:nvSpPr>
            <p:cNvPr id="14" name="Rektangel 25"/>
            <p:cNvSpPr/>
            <p:nvPr/>
          </p:nvSpPr>
          <p:spPr>
            <a:xfrm>
              <a:off x="2511790" y="3406417"/>
              <a:ext cx="5219066" cy="195717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5" name="Tekstboks 28"/>
            <p:cNvSpPr txBox="1">
              <a:spLocks noChangeArrowheads="1"/>
            </p:cNvSpPr>
            <p:nvPr/>
          </p:nvSpPr>
          <p:spPr bwMode="auto">
            <a:xfrm>
              <a:off x="2541572" y="3397112"/>
              <a:ext cx="4933795" cy="2363309"/>
            </a:xfrm>
            <a:prstGeom prst="rect">
              <a:avLst/>
            </a:prstGeom>
            <a:noFill/>
            <a:ln w="9525">
              <a:noFill/>
              <a:miter lim="800000"/>
              <a:headEnd/>
              <a:tailEnd/>
            </a:ln>
          </p:spPr>
          <p:txBody>
            <a:bodyPr wrap="square">
              <a:spAutoFit/>
            </a:bodyPr>
            <a:lstStyle/>
            <a:p>
              <a:pPr>
                <a:lnSpc>
                  <a:spcPct val="150000"/>
                </a:lnSpc>
                <a:buFont typeface="Arial" pitchFamily="34" charset="0"/>
                <a:buChar char="•"/>
              </a:pPr>
              <a:r>
                <a:rPr lang="en-US" sz="1100" dirty="0" smtClean="0">
                  <a:solidFill>
                    <a:srgbClr val="171717"/>
                  </a:solidFill>
                </a:rPr>
                <a:t>P</a:t>
              </a:r>
              <a:r>
                <a:rPr lang="id-ID" sz="1100" dirty="0" smtClean="0">
                  <a:solidFill>
                    <a:srgbClr val="171717"/>
                  </a:solidFill>
                </a:rPr>
                <a:t>TAT metric was designed to measure interactions beyond (and including) a Facebook “Like”.</a:t>
              </a:r>
            </a:p>
            <a:p>
              <a:pPr>
                <a:lnSpc>
                  <a:spcPct val="150000"/>
                </a:lnSpc>
                <a:buFont typeface="Arial" pitchFamily="34" charset="0"/>
                <a:buChar char="•"/>
              </a:pPr>
              <a:r>
                <a:rPr lang="id-ID" sz="1100" dirty="0" smtClean="0">
                  <a:solidFill>
                    <a:srgbClr val="171717"/>
                  </a:solidFill>
                </a:rPr>
                <a:t>It also goes beyond a metric of the page; also able to measure individual posts as well.</a:t>
              </a:r>
            </a:p>
            <a:p>
              <a:pPr>
                <a:lnSpc>
                  <a:spcPct val="150000"/>
                </a:lnSpc>
                <a:buFont typeface="Arial" pitchFamily="34" charset="0"/>
                <a:buChar char="•"/>
              </a:pPr>
              <a:r>
                <a:rPr lang="id-ID" sz="1100" dirty="0" smtClean="0">
                  <a:solidFill>
                    <a:srgbClr val="171717"/>
                  </a:solidFill>
                </a:rPr>
                <a:t>Pages focused on gaining likes without an engagement strategy will fall behind because there is now more than one button measured that gages advocacy.</a:t>
              </a:r>
            </a:p>
            <a:p>
              <a:endParaRPr lang="da-DK" sz="1100" dirty="0">
                <a:solidFill>
                  <a:srgbClr val="171717"/>
                </a:solidFill>
              </a:endParaRPr>
            </a:p>
            <a:p>
              <a:endParaRPr lang="da-DK" sz="1100" dirty="0">
                <a:solidFill>
                  <a:srgbClr val="171717"/>
                </a:solidFill>
              </a:endParaRPr>
            </a:p>
          </p:txBody>
        </p:sp>
      </p:grpSp>
      <p:grpSp>
        <p:nvGrpSpPr>
          <p:cNvPr id="20" name="Gruppe 39"/>
          <p:cNvGrpSpPr>
            <a:grpSpLocks/>
          </p:cNvGrpSpPr>
          <p:nvPr/>
        </p:nvGrpSpPr>
        <p:grpSpPr bwMode="auto">
          <a:xfrm>
            <a:off x="1139249" y="2247904"/>
            <a:ext cx="1364672" cy="4162138"/>
            <a:chOff x="1213139" y="2146300"/>
            <a:chExt cx="1364727" cy="2474913"/>
          </a:xfrm>
        </p:grpSpPr>
        <p:sp>
          <p:nvSpPr>
            <p:cNvPr id="23" name="Rektangel 4"/>
            <p:cNvSpPr>
              <a:spLocks noChangeArrowheads="1"/>
            </p:cNvSpPr>
            <p:nvPr/>
          </p:nvSpPr>
          <p:spPr bwMode="auto">
            <a:xfrm>
              <a:off x="1231900" y="3890754"/>
              <a:ext cx="1333554" cy="730459"/>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24" name="Højrepil 6"/>
            <p:cNvSpPr/>
            <p:nvPr/>
          </p:nvSpPr>
          <p:spPr bwMode="auto">
            <a:xfrm rot="5400000">
              <a:off x="1627286" y="3484669"/>
              <a:ext cx="485775" cy="354027"/>
            </a:xfrm>
            <a:prstGeom prst="rightArrow">
              <a:avLst>
                <a:gd name="adj1" fmla="val 50000"/>
                <a:gd name="adj2" fmla="val 82469"/>
              </a:avLst>
            </a:prstGeom>
            <a:gradFill flip="none" rotWithShape="1">
              <a:gsLst>
                <a:gs pos="0">
                  <a:srgbClr val="002060"/>
                </a:gs>
                <a:gs pos="100000">
                  <a:srgbClr val="1F88C8"/>
                </a:gs>
              </a:gsLst>
              <a:lin ang="2700000" scaled="1"/>
              <a:tileRect/>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sz="1400" b="1" kern="0" noProof="1">
                  <a:solidFill>
                    <a:sysClr val="window" lastClr="FFFFFF"/>
                  </a:solidFill>
                  <a:latin typeface="Arial" pitchFamily="34" charset="0"/>
                  <a:ea typeface="ＭＳ Ｐゴシック" pitchFamily="-97" charset="-128"/>
                </a:rPr>
                <a:t> </a:t>
              </a:r>
            </a:p>
          </p:txBody>
        </p:sp>
        <p:sp>
          <p:nvSpPr>
            <p:cNvPr id="25" name="Rektangel 3"/>
            <p:cNvSpPr>
              <a:spLocks noChangeArrowheads="1"/>
            </p:cNvSpPr>
            <p:nvPr/>
          </p:nvSpPr>
          <p:spPr bwMode="auto">
            <a:xfrm>
              <a:off x="1231900" y="2146300"/>
              <a:ext cx="1333554" cy="1480829"/>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26" name="Text Box 52"/>
            <p:cNvSpPr txBox="1">
              <a:spLocks noChangeArrowheads="1"/>
            </p:cNvSpPr>
            <p:nvPr/>
          </p:nvSpPr>
          <p:spPr bwMode="gray">
            <a:xfrm>
              <a:off x="1213139" y="2708598"/>
              <a:ext cx="1346255" cy="182534"/>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Summary</a:t>
              </a:r>
              <a:endParaRPr lang="en-US" sz="1200" noProof="1">
                <a:solidFill>
                  <a:srgbClr val="171717"/>
                </a:solidFill>
              </a:endParaRPr>
            </a:p>
          </p:txBody>
        </p:sp>
        <p:sp>
          <p:nvSpPr>
            <p:cNvPr id="28" name="Text Box 52"/>
            <p:cNvSpPr txBox="1">
              <a:spLocks noChangeArrowheads="1"/>
            </p:cNvSpPr>
            <p:nvPr/>
          </p:nvSpPr>
          <p:spPr bwMode="gray">
            <a:xfrm>
              <a:off x="1231611" y="4107659"/>
              <a:ext cx="1346255" cy="304223"/>
            </a:xfrm>
            <a:prstGeom prst="rect">
              <a:avLst/>
            </a:prstGeom>
            <a:noFill/>
            <a:ln w="9525">
              <a:noFill/>
              <a:miter lim="800000"/>
              <a:headEnd/>
              <a:tailEnd/>
            </a:ln>
          </p:spPr>
          <p:txBody>
            <a:bodyPr>
              <a:spAutoFit/>
            </a:bodyPr>
            <a:lstStyle/>
            <a:p>
              <a:pPr algn="ctr" defTabSz="801688">
                <a:spcBef>
                  <a:spcPct val="20000"/>
                </a:spcBef>
              </a:pPr>
              <a:r>
                <a:rPr lang="id-ID" sz="1200" noProof="1" smtClean="0">
                  <a:solidFill>
                    <a:srgbClr val="171717"/>
                  </a:solidFill>
                </a:rPr>
                <a:t>What does this mean?</a:t>
              </a:r>
              <a:endParaRPr lang="en-US" sz="1200" noProof="1">
                <a:solidFill>
                  <a:srgbClr val="171717"/>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itel 16"/>
          <p:cNvSpPr txBox="1">
            <a:spLocks/>
          </p:cNvSpPr>
          <p:nvPr/>
        </p:nvSpPr>
        <p:spPr bwMode="auto">
          <a:xfrm>
            <a:off x="177800" y="833438"/>
            <a:ext cx="4584700" cy="563562"/>
          </a:xfrm>
          <a:prstGeom prst="rect">
            <a:avLst/>
          </a:prstGeom>
          <a:noFill/>
          <a:ln w="9525">
            <a:noFill/>
            <a:miter lim="800000"/>
            <a:headEnd/>
            <a:tailEnd/>
          </a:ln>
        </p:spPr>
        <p:txBody>
          <a:bodyPr/>
          <a:lstStyle/>
          <a:p>
            <a:r>
              <a:rPr lang="id-ID" sz="3200" dirty="0" smtClean="0"/>
              <a:t>Facebook Metrics</a:t>
            </a:r>
            <a:endParaRPr lang="da-DK" sz="3200" dirty="0"/>
          </a:p>
        </p:txBody>
      </p:sp>
      <p:sp>
        <p:nvSpPr>
          <p:cNvPr id="39939" name="Pladsholder til tekst 18"/>
          <p:cNvSpPr txBox="1">
            <a:spLocks/>
          </p:cNvSpPr>
          <p:nvPr/>
        </p:nvSpPr>
        <p:spPr bwMode="auto">
          <a:xfrm>
            <a:off x="177800" y="1447800"/>
            <a:ext cx="6489700" cy="358775"/>
          </a:xfrm>
          <a:prstGeom prst="rect">
            <a:avLst/>
          </a:prstGeom>
          <a:noFill/>
          <a:ln w="9525">
            <a:noFill/>
            <a:miter lim="800000"/>
            <a:headEnd/>
            <a:tailEnd/>
          </a:ln>
        </p:spPr>
        <p:txBody>
          <a:bodyPr anchor="b"/>
          <a:lstStyle/>
          <a:p>
            <a:pPr>
              <a:spcBef>
                <a:spcPct val="20000"/>
              </a:spcBef>
              <a:buFont typeface="Arial" charset="0"/>
              <a:buNone/>
            </a:pPr>
            <a:r>
              <a:rPr lang="id-ID" sz="2400" b="1" dirty="0" smtClean="0"/>
              <a:t>Potentential </a:t>
            </a:r>
            <a:r>
              <a:rPr lang="da-DK" sz="2400" b="1" dirty="0" smtClean="0"/>
              <a:t>Progress </a:t>
            </a:r>
            <a:r>
              <a:rPr lang="id-ID" sz="2400" b="1" dirty="0" smtClean="0"/>
              <a:t>C</a:t>
            </a:r>
            <a:r>
              <a:rPr lang="da-DK" sz="2400" b="1" dirty="0" smtClean="0"/>
              <a:t>hart</a:t>
            </a:r>
            <a:endParaRPr lang="da-DK" sz="2400" b="1" dirty="0"/>
          </a:p>
        </p:txBody>
      </p:sp>
      <p:graphicFrame>
        <p:nvGraphicFramePr>
          <p:cNvPr id="17" name="Diagram 16"/>
          <p:cNvGraphicFramePr/>
          <p:nvPr/>
        </p:nvGraphicFramePr>
        <p:xfrm>
          <a:off x="1205860" y="2019171"/>
          <a:ext cx="6053667" cy="403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34108" y="3131128"/>
            <a:ext cx="2068942" cy="1443152"/>
          </a:xfrm>
          <a:prstGeom prst="rect">
            <a:avLst/>
          </a:prstGeom>
          <a:noFill/>
        </p:spPr>
        <p:txBody>
          <a:bodyPr wrap="square" rtlCol="0">
            <a:spAutoFit/>
          </a:bodyPr>
          <a:lstStyle/>
          <a:p>
            <a:pPr algn="ctr">
              <a:lnSpc>
                <a:spcPct val="150000"/>
              </a:lnSpc>
              <a:buFont typeface="Arial" pitchFamily="34" charset="0"/>
              <a:buChar char="•"/>
            </a:pPr>
            <a:r>
              <a:rPr lang="id-ID" sz="1200" dirty="0" smtClean="0">
                <a:solidFill>
                  <a:schemeClr val="bg1">
                    <a:lumMod val="10000"/>
                  </a:schemeClr>
                </a:solidFill>
              </a:rPr>
              <a:t>1 button</a:t>
            </a:r>
          </a:p>
          <a:p>
            <a:pPr algn="ctr">
              <a:lnSpc>
                <a:spcPct val="150000"/>
              </a:lnSpc>
              <a:buFont typeface="Arial" pitchFamily="34" charset="0"/>
              <a:buChar char="•"/>
            </a:pPr>
            <a:r>
              <a:rPr lang="id-ID" sz="1200" dirty="0" smtClean="0">
                <a:solidFill>
                  <a:schemeClr val="bg1">
                    <a:lumMod val="10000"/>
                  </a:schemeClr>
                </a:solidFill>
              </a:rPr>
              <a:t>M</a:t>
            </a:r>
            <a:r>
              <a:rPr lang="id-ID" sz="1200" dirty="0" smtClean="0">
                <a:solidFill>
                  <a:schemeClr val="bg1">
                    <a:lumMod val="10000"/>
                  </a:schemeClr>
                </a:solidFill>
              </a:rPr>
              <a:t>easures pure advocacy</a:t>
            </a:r>
          </a:p>
          <a:p>
            <a:pPr algn="ctr">
              <a:lnSpc>
                <a:spcPct val="150000"/>
              </a:lnSpc>
              <a:buFont typeface="Arial" pitchFamily="34" charset="0"/>
              <a:buChar char="•"/>
            </a:pPr>
            <a:r>
              <a:rPr lang="id-ID" sz="1200" dirty="0" smtClean="0">
                <a:solidFill>
                  <a:schemeClr val="bg1">
                    <a:lumMod val="10000"/>
                  </a:schemeClr>
                </a:solidFill>
              </a:rPr>
              <a:t>Sum total/individual posts</a:t>
            </a:r>
          </a:p>
          <a:p>
            <a:pPr algn="ctr">
              <a:lnSpc>
                <a:spcPct val="150000"/>
              </a:lnSpc>
              <a:buFont typeface="Arial" pitchFamily="34" charset="0"/>
              <a:buChar char="•"/>
            </a:pPr>
            <a:r>
              <a:rPr lang="id-ID" sz="1200" dirty="0" smtClean="0">
                <a:solidFill>
                  <a:schemeClr val="bg1">
                    <a:lumMod val="10000"/>
                  </a:schemeClr>
                </a:solidFill>
              </a:rPr>
              <a:t>No plain text recognition</a:t>
            </a:r>
          </a:p>
          <a:p>
            <a:pPr algn="ctr">
              <a:lnSpc>
                <a:spcPct val="150000"/>
              </a:lnSpc>
            </a:pPr>
            <a:endParaRPr lang="id-ID" sz="1200" dirty="0">
              <a:solidFill>
                <a:schemeClr val="bg1">
                  <a:lumMod val="10000"/>
                </a:schemeClr>
              </a:solidFill>
            </a:endParaRPr>
          </a:p>
        </p:txBody>
      </p:sp>
      <p:sp>
        <p:nvSpPr>
          <p:cNvPr id="8" name="TextBox 7"/>
          <p:cNvSpPr txBox="1"/>
          <p:nvPr/>
        </p:nvSpPr>
        <p:spPr>
          <a:xfrm>
            <a:off x="2498433" y="4530444"/>
            <a:ext cx="2101277" cy="1754326"/>
          </a:xfrm>
          <a:prstGeom prst="rect">
            <a:avLst/>
          </a:prstGeom>
          <a:noFill/>
        </p:spPr>
        <p:txBody>
          <a:bodyPr wrap="square" rtlCol="0">
            <a:spAutoFit/>
          </a:bodyPr>
          <a:lstStyle/>
          <a:p>
            <a:pPr algn="ctr">
              <a:lnSpc>
                <a:spcPct val="150000"/>
              </a:lnSpc>
              <a:buFont typeface="Arial" pitchFamily="34" charset="0"/>
              <a:buChar char="•"/>
            </a:pPr>
            <a:r>
              <a:rPr lang="id-ID" sz="1200" dirty="0" smtClean="0">
                <a:solidFill>
                  <a:schemeClr val="bg1">
                    <a:lumMod val="10000"/>
                  </a:schemeClr>
                </a:solidFill>
              </a:rPr>
              <a:t>13 buttons</a:t>
            </a:r>
          </a:p>
          <a:p>
            <a:pPr algn="ctr">
              <a:lnSpc>
                <a:spcPct val="150000"/>
              </a:lnSpc>
              <a:buFont typeface="Arial" pitchFamily="34" charset="0"/>
              <a:buChar char="•"/>
            </a:pPr>
            <a:r>
              <a:rPr lang="id-ID" sz="1200" dirty="0" smtClean="0">
                <a:solidFill>
                  <a:schemeClr val="bg1">
                    <a:lumMod val="10000"/>
                  </a:schemeClr>
                </a:solidFill>
              </a:rPr>
              <a:t>Measures advocacy and opposition</a:t>
            </a:r>
          </a:p>
          <a:p>
            <a:pPr algn="ctr">
              <a:lnSpc>
                <a:spcPct val="150000"/>
              </a:lnSpc>
              <a:buFont typeface="Arial" pitchFamily="34" charset="0"/>
              <a:buChar char="•"/>
            </a:pPr>
            <a:r>
              <a:rPr lang="id-ID" sz="1200" dirty="0" smtClean="0">
                <a:solidFill>
                  <a:schemeClr val="bg1">
                    <a:lumMod val="10000"/>
                  </a:schemeClr>
                </a:solidFill>
              </a:rPr>
              <a:t>7 day period/individual posts</a:t>
            </a:r>
          </a:p>
          <a:p>
            <a:pPr algn="ctr">
              <a:lnSpc>
                <a:spcPct val="150000"/>
              </a:lnSpc>
              <a:buFont typeface="Arial" pitchFamily="34" charset="0"/>
              <a:buChar char="•"/>
            </a:pPr>
            <a:r>
              <a:rPr lang="id-ID" sz="1200" dirty="0" smtClean="0">
                <a:solidFill>
                  <a:schemeClr val="bg1">
                    <a:lumMod val="10000"/>
                  </a:schemeClr>
                </a:solidFill>
              </a:rPr>
              <a:t>No plain text recognition</a:t>
            </a:r>
            <a:endParaRPr lang="id-ID" sz="1200" dirty="0">
              <a:solidFill>
                <a:schemeClr val="bg1">
                  <a:lumMod val="10000"/>
                </a:schemeClr>
              </a:solidFill>
            </a:endParaRPr>
          </a:p>
        </p:txBody>
      </p:sp>
      <p:sp>
        <p:nvSpPr>
          <p:cNvPr id="9" name="TextBox 8"/>
          <p:cNvSpPr txBox="1"/>
          <p:nvPr/>
        </p:nvSpPr>
        <p:spPr>
          <a:xfrm>
            <a:off x="5070761" y="3999348"/>
            <a:ext cx="2595419" cy="1443152"/>
          </a:xfrm>
          <a:prstGeom prst="rect">
            <a:avLst/>
          </a:prstGeom>
          <a:noFill/>
        </p:spPr>
        <p:txBody>
          <a:bodyPr wrap="square" rtlCol="0">
            <a:spAutoFit/>
          </a:bodyPr>
          <a:lstStyle/>
          <a:p>
            <a:pPr algn="ctr">
              <a:lnSpc>
                <a:spcPct val="150000"/>
              </a:lnSpc>
              <a:buFont typeface="Arial" pitchFamily="34" charset="0"/>
              <a:buChar char="•"/>
            </a:pPr>
            <a:r>
              <a:rPr lang="id-ID" sz="1200" dirty="0" smtClean="0">
                <a:solidFill>
                  <a:schemeClr val="bg1">
                    <a:lumMod val="10000"/>
                  </a:schemeClr>
                </a:solidFill>
              </a:rPr>
              <a:t>All relevant buttons</a:t>
            </a:r>
          </a:p>
          <a:p>
            <a:pPr algn="ctr">
              <a:lnSpc>
                <a:spcPct val="150000"/>
              </a:lnSpc>
              <a:buFont typeface="Arial" pitchFamily="34" charset="0"/>
              <a:buChar char="•"/>
            </a:pPr>
            <a:r>
              <a:rPr lang="id-ID" sz="1200" dirty="0" smtClean="0">
                <a:solidFill>
                  <a:schemeClr val="bg1">
                    <a:lumMod val="10000"/>
                  </a:schemeClr>
                </a:solidFill>
              </a:rPr>
              <a:t>Measures advocacy OR opposition?</a:t>
            </a:r>
          </a:p>
          <a:p>
            <a:pPr algn="ctr">
              <a:lnSpc>
                <a:spcPct val="150000"/>
              </a:lnSpc>
              <a:buFont typeface="Arial" pitchFamily="34" charset="0"/>
              <a:buChar char="•"/>
            </a:pPr>
            <a:r>
              <a:rPr lang="id-ID" sz="1200" dirty="0" smtClean="0">
                <a:solidFill>
                  <a:schemeClr val="bg1">
                    <a:lumMod val="10000"/>
                  </a:schemeClr>
                </a:solidFill>
              </a:rPr>
              <a:t>7 day period/individual posts</a:t>
            </a:r>
          </a:p>
          <a:p>
            <a:pPr algn="ctr">
              <a:lnSpc>
                <a:spcPct val="150000"/>
              </a:lnSpc>
              <a:buFont typeface="Arial" pitchFamily="34" charset="0"/>
              <a:buChar char="•"/>
            </a:pPr>
            <a:r>
              <a:rPr lang="id-ID" sz="1200" dirty="0" smtClean="0">
                <a:solidFill>
                  <a:schemeClr val="bg1">
                    <a:lumMod val="10000"/>
                  </a:schemeClr>
                </a:solidFill>
              </a:rPr>
              <a:t>Plain text recognition?</a:t>
            </a:r>
            <a:endParaRPr lang="id-ID" sz="1200" dirty="0">
              <a:solidFill>
                <a:schemeClr val="bg1">
                  <a:lumMod val="1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hop_Teamwork">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626E48-2633-4046-AC88-6732CA3FC9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Slideshop_Teamwork</Template>
  <TotalTime>262</TotalTime>
  <Words>821</Words>
  <Application>Microsoft Office PowerPoint</Application>
  <PresentationFormat>On-screen Show (4:3)</PresentationFormat>
  <Paragraphs>126</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Slideshop_Teamwork</vt:lpstr>
      <vt:lpstr>1_Kontortema</vt:lpstr>
      <vt:lpstr>Slide 1</vt:lpstr>
      <vt:lpstr>A Digital Paradigm Shift</vt:lpstr>
      <vt:lpstr>Slide 3</vt:lpstr>
      <vt:lpstr>Public Perception</vt:lpstr>
      <vt:lpstr>Metric Relationship</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ridzki.syahputera</dc:creator>
  <cp:lastModifiedBy>ridzki.syahputera</cp:lastModifiedBy>
  <cp:revision>47</cp:revision>
  <dcterms:created xsi:type="dcterms:W3CDTF">2012-10-09T07:43:10Z</dcterms:created>
  <dcterms:modified xsi:type="dcterms:W3CDTF">2012-10-10T04:40:30Z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TC018754749991</vt:lpwstr>
  </property>
</Properties>
</file>