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3" r:id="rId2"/>
    <p:sldId id="295" r:id="rId3"/>
    <p:sldId id="344" r:id="rId4"/>
    <p:sldId id="423" r:id="rId5"/>
    <p:sldId id="421" r:id="rId6"/>
    <p:sldId id="420" r:id="rId7"/>
    <p:sldId id="419" r:id="rId8"/>
    <p:sldId id="422" r:id="rId9"/>
    <p:sldId id="418" r:id="rId10"/>
    <p:sldId id="425" r:id="rId11"/>
    <p:sldId id="303" r:id="rId12"/>
    <p:sldId id="435" r:id="rId13"/>
    <p:sldId id="445" r:id="rId14"/>
    <p:sldId id="436" r:id="rId15"/>
    <p:sldId id="438" r:id="rId16"/>
    <p:sldId id="440" r:id="rId17"/>
    <p:sldId id="443" r:id="rId18"/>
    <p:sldId id="424" r:id="rId19"/>
    <p:sldId id="305" r:id="rId20"/>
    <p:sldId id="304" r:id="rId21"/>
    <p:sldId id="413" r:id="rId22"/>
    <p:sldId id="44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3171"/>
  </p:normalViewPr>
  <p:slideViewPr>
    <p:cSldViewPr>
      <p:cViewPr varScale="1">
        <p:scale>
          <a:sx n="105" d="100"/>
          <a:sy n="105" d="100"/>
        </p:scale>
        <p:origin x="6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etachitnev/Desktop/RUSSIAN%20200%20SURVE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9C-BD45-B010-358D8712D87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9C-BD45-B010-358D8712D87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79C-BD45-B010-358D8712D87B}"/>
              </c:ext>
            </c:extLst>
          </c:dPt>
          <c:val>
            <c:numRef>
              <c:f>Sheet2!$C$47:$C$49</c:f>
              <c:numCache>
                <c:formatCode>General</c:formatCode>
                <c:ptCount val="3"/>
                <c:pt idx="0">
                  <c:v>14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79C-BD45-B010-358D8712D8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F67A-36A0-FE47-BE1D-052716D60A2E}" type="datetimeFigureOut">
              <a:rPr lang="en-US" smtClean="0"/>
              <a:t>2/27/21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44701-51C4-5A46-8023-42F8582F9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4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0C4D6-4A8C-4690-A8A7-F528800A3AB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3030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0C4D6-4A8C-4690-A8A7-F528800A3AB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54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4701-51C4-5A46-8023-42F8582F9F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4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44701-51C4-5A46-8023-42F8582F9F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5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143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07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75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08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17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13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64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674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639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768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4E5A3-4E90-4C97-89E4-3E33196EF61C}" type="datetimeFigureOut">
              <a:rPr lang="en-CA" smtClean="0"/>
              <a:t>2021-02-27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7000-0BC2-47AF-91AB-7BD43905FE8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66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hvancouver.com/grenvill-ajlend-granville-island-2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hvancouver.com/1306-2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bc.ca/russcourse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1">
                <a:lumMod val="9000"/>
                <a:lumOff val="91000"/>
                <a:alpha val="31000"/>
              </a:schemeClr>
            </a:gs>
            <a:gs pos="98937">
              <a:srgbClr val="C9D8EB"/>
            </a:gs>
            <a:gs pos="97875">
              <a:srgbClr val="C7D7EA"/>
            </a:gs>
            <a:gs pos="95750">
              <a:srgbClr val="C4D5E9"/>
            </a:gs>
            <a:gs pos="91500">
              <a:srgbClr val="BDD0E6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958-C619-41B1-A4F6-7DED0705D1C2}" type="slidenum">
              <a:rPr lang="en-CA" smtClean="0"/>
              <a:t>1</a:t>
            </a:fld>
            <a:endParaRPr lang="en-CA" dirty="0"/>
          </a:p>
        </p:txBody>
      </p:sp>
      <p:sp>
        <p:nvSpPr>
          <p:cNvPr id="4" name="AutoShape 4" descr="data:image/jpeg;base64,/9j/4AAQSkZJRgABAQAAAQABAAD/2wCEAAkGBxQHBhUSBxQUERIUFxgXExgVFhoYGBQXGBUYFxgUFhUYHCosGx4oHh8XLTEhJyotLjEvFyIzODMsNygxLjcBCgoKDg0OGxAQGzclICQ3LywuKzQ3Ny8sKy8sLDcsLC0sLywtLCwsLCwsLy0sLC8sLCwsLCwsLCwsLCwsLCwsLP/AABEIAKABOgMBEQACEQEDEQH/xAAcAAEBAAIDAQEAAAAAAAAAAAAABwUGAQIECAP/xABJEAABAwADCQwGCAQHAQAAAAAAAQIDBAURBgcSFyExU5LSNDZBUVRhcXJzorGyEyI1gZGhJDJCUmKTwdEVM7PCFCMlY4KDoxb/xAAaAQEAAgMBAAAAAAAAAAAAAAAABAUCAwYB/8QAMhEBAAECAQoGAgICAwEAAAAAAAECA1EEBRETFTEyUqHREiEzcYHBQZE08GGxIiPx4f/aAAwDAQACEQMRAD8ArV09etueq5JpWLIivRljVRFyoq25egwrq8MaUjJsnm/X4InQ1XGlFyeTWaa9fGCfsivmgxpRcnk1mjXxgbIr5oMaUXJ5NZo18YGyK+aDGlFyeTWaNfGBsivmgxpRcnk1mjXxgbIr5oMaUXJ5NZo18YGyK+aDGlFyeTWaNfGBsivmgxpRcnk1mjXxgbIr5oMaUXJ5NZo18YGyK+aDGlFyeTWaNfGBsivmgxpRcnk1mjXxgbIr5oMaUXJ5NZo18YGyK+aDGlFyeTWaNfGBsivmgxpRcnk1mjXxgbIr5oMaUXJ5NZo18YGyK+aDGlFyeTWaNfGBsivmgxpRcnk1mjXxgbIr5oMaUXJ5NZo18YGyK+aDGlFyeTWaNfGBsivmgxpRcnk1mjXxgbIr5oMaUXJ5NZo18YGyK+aDGlFyeTWaNfGBsivmgxpRcnk1mjXxgbIr5oMaUXJ5NZo18YGyK+aDGlFyeTWaNfGBsivmgxpRcnk1mjXxgbIr5oMaUXJ5NZo18YGyK+aDGlFyeTWaNfGBsivmgxpRcnk1mjXxgbIr5oMaUXJ5NZo18YGyK+aDGlFyeTWaNfGBsivmgxpRcnk1mjXxgbIr5oMaUXJ5NZo18YGyK+aDGlFyeTWaNfGBsivmgxpRcnk1mjXxgbIr5oMaUXJ5NZo18YGyK+aDGlFyeTWaNfGBsivmhnblLrWXSzSNhjdH6NGquEqLbhK5MlnQZ0XIqRMqyOrJ4iZnTpbIbENpd9jey3tmeV5pvcKyzV6/wkRFdEAAAAAAAAAAAAAAAAAAAAAAAAAAAAAAAAAAAAAAAAAAoV57dlJ6sXi832N8qfPHDR8/SnklRtLvsb2W9szyvNN7hWWavX+EiIrogAAAAAAAAAAAAAAAAAAAAAAAAAAAAAAAAAAAAAAAAAFCvPbspPVi8Xm+xvlT544aPn6U8kqNpd9jey3tmeV5pvcKyzV6/wAJERXRAAAAAAAAAAAAAAAAAAAAAAAAAAAAAAAAAAAAAAAAAAKFee3ZSerF4vN9jfKnzxw0fP0p5JUbS77G9lvbM8rzTe4Vlmr1/hIiK6IAAAAAAAAAAAAAAAAAAAAAAAAAAAAAAAAAAAAAAAAABQrz27KT1YvF5vsb5U+eOGj5+lPJKjaXfY3st7Znleab3Css1ev8JERXRAAAAAAAAAAAAAAAAAAAAAAAAAAAAAAAAAAAAAAAAAAKFee3ZSerF4vN9jfKnzxw0fP0p5JUbS77G9lvbM8rzTe4Vlmr1/hIiK6IAAAAAAAAAAAAAAAAAAAAAAAAAAAAAAAAAAAAAAAAABQrz27KT1YvF5vsb5U+eOGj5+lPJKjaXfY3st7Znleab3Css1ev8JERXRAAAAAAAAAAAAAAAAAAAAAAAAAAAAAAAAAAAAAAAAAAKFee3ZSerF4vN9jfKnzxw0fP0p5JUbS77G9lvbM8rzTe4Vlmr1/hIiK6IAAAAAAAAAAAAAAAAAAAAAAAAAAAAAAAAAAAAAAAAABQrz27KT1YvF5vsb5U+eOGj5+lPJKjaXfY3st7Znleab3Css1ev8JERXRAAAAAAAAAAAAAAAAAAA5Y1ZHo2NFc5cyIlqr0ImcEzERpllYbmKZOy2OjTWc7Fb8nWGfgqwR6srsU764/vs6Ui52l0ZLZqNMicaRucnvVqLYeeCrB7TlVmrdXH77sa5MF6o7IqZ0XOnShi3x5xphwB+1GoclKt/wscklmfAY51lua3BTJw/A9iJncxqrpp4piPd+q1XOmeCb8p+yPDODHXW+aP3DhatmTPDN+W/8AYeGcDW2+aP3Dj+HTaGX8t/7Dwzga23zR+4crVsyRq5YZsFEVXL6J9iImVVVbMic48M4Gtt6dHij9w8p42O8ELqRKjaO1z3LbY1rVc5bEtWxqZVyIvwPYjS8qqimNMzoh6P4XPhWegmt4vRPt+Fg8M4MNdb5o/cPM9ixvVsiK1yKqKipYqKmRUVFzLzHjOJiY0w6h6AAPRFQJZosKGKVzfvNjcrcmdMJEsPdEsJuUROiaoifd1pFDkorUWlRyRo76qvY5ttmezCTLwfETExve0101cMxPs/E8ZKFee3ZSerF4vN9jfKnzxw0fP0p5JUbS77G9lvbM8rzTe4Vlmr1/hIiK6IAAAAAAAAAAAAAAAAAMhUNUPrys2w0XIq5XOXMxqZ3r8snCqohlTTNU6Gm/fps0TXV/6sVCq+iXHVWrlwY2oiYcjsr3rxKqJavM1PchLiKaIc3XcvZXc0b8I/Ef3FhpL59FZLYyOdyfeRrEt50RX2/Gww19KVGab0x5zH9+GYqm7Oh1pIjYZcB65myJgKq8SKuRV5kUzpuUyjXchv2o0zT5f482HvrUiOCpGtexjpZHo1jnNRXMa31nOaq5uBP+ZhemNCRmumqbszE+UdcEmIroVEvOv+kUlPwxL85CRY/KmzvHlRPv9KVLK2GNXTKjWpnVVsROlVJCliJmdEPN/FYNNF+Y39zzxQz1VfLLsysYXr6ksa9D2r+o0w8m3XG+JY67F2HcnSViW3/Kfm4rMvyMa+GW7JP5FGnGEJITq2duFfgXX0Zfxqnxjcn6mdvihEy6NOT1/wB/K6E1yz53rOT0tZyu+9JI74vVSBO92NqNFumP8R/p5jxmAAK3ellw7nHov2ZnJ8WMd+pKs8Lns606L0TjHdiL8TvpFGTmlX5xmN/8JGZ48q59vtOyOuVCvPbspPVi8Xm+xvlT544aPn6U8kqNpd9jey3tmeV5pvcKyzV6/wAJERXRAAAAAAAAAAAAAAAAABUb0VBRlXTTqnrPfgJ1WNRfFy/BCTYjy0qHO1yZrpowjT+2Kvu0tz64ihX6jY8NE43Oc5qr7kanxUxvz5xCRmmiNXVX+dOhoZoWwqWplA9FJp0lLhYylPc9sSKkaOW3BR1lqIvFkTJzHszMsKbdFEzNMaNO95zxm3+9A6ys50442fJy/ub7G+VRnfgp95bhfB3nUjob/UabbvBKuyD+RT/fwh9hDdRpMFOIPdLlnqW4GS3PZkt6Q8nz3gGbuK32UbtP7VM7fFCLlv8AHr9l2JrlXzhI7DkVU4VVfipXuziNERDqHoAAqd6Bf9InT/dt/wDNpJsbpUOd/Up9vtjb8K/TqN1JPMwxv74bs0cNfx9p8aFwoV57dlJ6sXi832N8qfPHDR8/SnklRtLvsb2W9szyvNN7hWWavX+EiIrogAAAAAAAAAAAAAAAAAq16OlpJUssX2mS4Vn4XtSxfijvgSrE+WhQZ2o0XYqxj/T3Xf3LLX9FbJQrPTxW2Iq2JI1cqst4FtzLmz8dp7do8UeTVkGVxYqmKuGeiQUqjPolIVlLa6N7c7XJYqe5fEizGje6KiumuPFTOmH5HjIAAb7eh9rT9m3zm+xvlU539On3blfB3nT9DP6jDbd4JVuQfyKf7+EQIbqAAAAzVxW+yjdp/apnb4oRct/j1+y7k1yr5sj/AJadCFe7Wd7sHgAAqN5/2ZP2ieRCTY3Sos7+pT7fbHX4PaNH6j/M0xv74bs0cFfvCfmhbqFee3ZSerF4vN9jfKnzxw0fP0p5JUbS77G9lvbM8rzTe4Vlmr1/hIiK6IAAAAAAAAAAAAAAAAAMpc5Xb6grNJqNlTM9qrYj2rnTmXiXg+RlRVNM6WjKcnpv0eGficFoqG6GCvqPhUF/rInrMXI9nS39UyEymuKtzmb+TXLM6K4+fxL9q2qaCuIMGsY2yJwKuRzeq5Mqe4VUxVvY2r9y1OmidCdXQXtpKNa+pXembnwH2I9Oq7M75e80VWZjcucnzrTV5XY0f5/DRJY1hlVsyK1zVscjkVFReJUXMaFrExMaYdQ9b7eh9rT9m3zm+xvlU539On3UmtKvZWtAdDTEVWPswkRVRcioudOdEJExExolSW7lVuqK6d8Nexd0H7kn5r/3NeppTdp5Rj0gS93QUXLG9f8Atf8AuNTS82nlGPSGs3xrn6NUlVRfwyJGOdJYrsJzlVEY5bLXKvDZ8DXdoimPJOzdlN29cq8c6fL7aAaFuzVxe+ujdongpnb4oRst/j1+y7k1yj5sj/lp0IV7tZ3uweAACo3n/Zk/aJ5EJNjdKhzv6lPt9sdfg9o0fqP8zTG/vhvzRwV+8J+aFuoV57dlJ6sXi832N8qfPHDR8/SnklRtLvsb2W9szyvNN7hWWavX+EiIrogAAAAAAAAAAAAAAAAAAd4ZXQSo6ByscmZzVVFToVMw0vJiKo0TGmG51FfHnoVja0RKQzjyNkT35ne+zpN1N6Y3qy/mu3X52/8AjPRSajr2GvaNh1c/Cs+s1cjmLxObwdOZbMiqSKaoqjyUt/J7lmrRXDDXeXMNrmrXSwNRKRG1VaqZ3omVY3cfNxL0qYXKPFGn8pOQ5XNmvwzwz0/yjKLamQiOlb7eh9rT9m3zm+xvlU539On3bzdnT5KsualloTsCRuDgrYi2WyNRcjkVMyqbrkzFOmFVkdum5eppq3T2S3/7yn6f/wAotgja2pfbOybl6z3d47v6cxcsrXdMbP0RBrank5tyefx1eSv7q56/orY6wSOxjsJFY1UW2xUsW1ypZl4jyq5NUebZYyO3YqmqjT5+X98mDMEpmbjN9dG7RPBTO3xQjZb/AB6/ZeCa5R82R/y06EK92s73YPAABUbz/syftE8iEmxulQ539Sn2+2Ovwe0KP1H+Zpjf3w35o4a/hPzQt1CvPbspPVi8Xm+xvlT544aPn6U8kqNpd9jey3tmeV5pvcKyzV6/wkRFdEAAAAAAAAAAAAAAAAAAAAA91SVo+pazZPRlVFavrJ99lvrMXmVPnYvAZU1eGdLVfs03qJon+y+gkypkJzkHzrTGoymPSP6qPcidCOWz5ECd7sqJmaYmcIbveg9rT9m3zm6xvlV534KfeW43xN50/wDw/qsNt3hlW5v/AJFPz/pESG6gAAAMvcg7AupoyrpWp8chnb4oRssjTYr9l6JrlHzhLH6KVWuztVUX3LYV8uzpnTES6h6AAKtehjVtSTOXMs1ic9kbP3JNjcoM7T/20x/j7lhL70mFXMLeKJV1nqn9pjf3wk5oj/rqn/LRDQtlCvPbspPVi8Xm+xvlT544aPn6U8kqNpd9jey3tmeV5pvcKyzV6/wkRFdEAAAAAAAAAAAAAAAAAG1RXEzUu5qKlUD13uRyvj4cHCVGuYvDkRFs58nEbdVM06YV85woovTbr8oj892ryMWKRWyorXJkVHIqKi8SouY1J8TExph1D1m7kbn31/WjWtavoWuRZncCNTKrbfvLms57TO3R4pRcrymmxbmfzO6FeurrhKjqOSVy+vZgxp96Ryeqn6rzIpKrq8MaXO5LYm9din9+yDJkQhOsb/efT/UqQv8Ats8ym+xvlUZ34KPeW33wktuOn6Gf1WG27wSrs3/yKf7+ERIbqAAAA/WiUhaJS2SRfWje17elrkcnzQ9idE6WNdMVUzTP58v2+gqrp7K0q9k1EW1j0tTm42rzotqL0E6J0xpchct1W65oq3wnF3NxMqU59IqdvpGPVXPY36zHLlcrU+0irlsTLavER7lqdOmF1kOX0eGLdydExuloD2rG9WyIrXJnRUsVOlFNC3idMaYcWgZaobnZ69mRKCxcDhkcljGp1uFeZLVM6aJq3I9/KrdmP+U+eH5WuoaqZUlVMgo+VGplVc7nKtrnL0qS6afDGhzF+9VeuTXV+Ucu4rRK3ulkfCtrG2RsXjRmdU5lcrrOZUIlyrTU6TIbM2rERO+fP9//ABgTBLUK89uyk9WLxeb7G+VPnjho+fpTySo2l32N7Le2Z5Xmm9wrLNXr/CREV0QAAAAAAAAAAAAAAAAdIFsuduooVIoTI6HI2LAa1rWS2MciIliJlyO9yqTKK6ZjRDl8oyS/TVNVUadPnpjzZanVXR62Yn+Nijm4lVqKqdDuAymmJ3tFF25b4ZmGOZcVQWPtSjs96uVPgrrDzV04N05dlE+XjcVldLQ7naNgI5iK36sUKIq9GC3I332Ca6aS1kt+/OnR8ylF1F0cl0VNw6R6rG2pGxFtRqLnVV4XLwqRa65ql0GS5LTYp0Rv/MsMYJKhXpp46IlJfSnsjt9GiYbkbbZhqtlq86G+xMRpU+dqaqvBFMad/wBNouwp8NNuVpDaPLE9fRqqI17VX1VR2ZF5jbcmJplAyS3XTfomYneipDdOAAAADYbk7q5LnJlRqekhctr2Ktli/eYvAvyX5myi5NKHleR0ZRGndOPdVKousolbMT/Dyta5fsSKjHpzWLn91qEmm5TKgu5HetcVPzHnDKUihxU1v0mOOVPxNR3ihlMRLRTXVRwzoeeKo6NC62KjwNXjSJifOw88NODOb92d9U/txWFd0aqo/ps0cdnBhJhe5iZV9yCaoje9t2Ltyf8AjTMpxddd86s4nQ1Qjo4lyOeuR704kT7LfmvMR67unyhc5Jm2Lc+O55zh+I7tGNK1AKFee3ZSerF4vN9jfKnzxw0fP0p5JUbS77G9lvbM8rzTe4Vlmr1/hIiK6IAAAAAAAAAAAAAAAAAAHeGV0C/5DlZ1VVPAPKqYq3xpd5aVJM2yZ73J+Jyr4qe6ZeRRTG6IfiiWZjxkAAFgHFgHIAAAAAACpbnA7Mesf8tVb0LZ4B5MRO9y6Zz09dzl6VVRpeRTTG6H5olmYMnIAABQrz27KT1YvF5vsb5U+eOGj5+lPJKjYm6Wom3Q1ekNIc5iI5H2tsttRFSzKnOY10+KNDfk2UVWK/HTGlq+K6DTzdzZNWojFP2vc5Y69zFdBp5u5sjURibXucsde5iug083c2RqIxNr3OWOvcxXQaebubI1EYm17nLHXuYroNPN3NkaiMTa9zljr3MV0Gnm7myNRGJte5yx17mK6DTzdzZGojE2vc5Y69zFdBp5u5sjURibXucsde5iug083c2RqIxNr3OWOvcxXQaebubI1EYm17nLHXuYroNPN3NkaiMTa9zljr3MV0Gnm7myNRGJte5yx17mK6DTzdzZGojE2vc5Y69zFdBp5u5sjURibXucsde5iug083c2RqIxNr3OWOvcxXQaebubI1EYm17nLHXuYroNPN3NkaiMTa9zljr3MV0Gnm7myNRGJte5yx17mK6DTzdzZGojE2vc5Y69zFdBp5u5sjURibXucsde5iug083c2RqIxNr3OWOvcxXQaebubI1EYm17nLHXuYroNPN3NkaiMTa9zljr3MV0Gnm7myNRGJte5yx17mK6DTzdzZGojE2vc5Y69zFdBp5u5sjURibXucsde5iug083c2RqIxNr3OWOvcxXQaebubI1EYm17nLHXuYroNPN3NkaiMTa9zljr3MV0Gnm7myNRGJte5yx17mK6DTzdzZGojE2vc5Y69zFdBp5u5sjURibXucsde5iug083c2RqIxNr3OWOvcxXQaebubI1EYm17nLHXuYroNPN3NkaiMTa9zljr3MV0Gnm7myNRGJte5yx17mK6DTzdzZGojE2vc5Y692cuWuTjualkdRpHyekRqLh4OTBVVyWInGZ0W4pRcqyyrKIiKoiNDYjYh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 flipH="1">
            <a:off x="4211960" y="476672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Central, Eastern and Northern European Studies</a:t>
            </a:r>
          </a:p>
          <a:p>
            <a:endParaRPr lang="en-CA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3978437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Veta Chitnev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vchitnev@mail.ubc.ca</a:t>
            </a:r>
            <a:r>
              <a:rPr kumimoji="0" lang="en-CA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CA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575" y="2420888"/>
            <a:ext cx="898842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Activities in a Russian Language Room for Second-Year Students 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4" y="-12337"/>
            <a:ext cx="1663353" cy="166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4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ехали! 2.1. Русский язык для взрослых. Базовый курс. Учебник. Содержит CD">
            <a:extLst>
              <a:ext uri="{FF2B5EF4-FFF2-40B4-BE49-F238E27FC236}">
                <a16:creationId xmlns:a16="http://schemas.microsoft.com/office/drawing/2014/main" id="{79106985-5565-AD45-A3B2-12D2AFBD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0594"/>
            <a:ext cx="3226151" cy="43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A52F4E-A8F6-A147-92BE-6C1B38D74779}"/>
              </a:ext>
            </a:extLst>
          </p:cNvPr>
          <p:cNvSpPr txBox="1"/>
          <p:nvPr/>
        </p:nvSpPr>
        <p:spPr>
          <a:xfrm>
            <a:off x="3923928" y="162880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Поехали! 2.1. Русский язык для взрослых. Базовый курс. Учебник. Содержит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 Чернышев 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E727ED-01A4-A144-922D-9704363E8CB2}"/>
              </a:ext>
            </a:extLst>
          </p:cNvPr>
          <p:cNvSpPr txBox="1"/>
          <p:nvPr/>
        </p:nvSpPr>
        <p:spPr>
          <a:xfrm>
            <a:off x="5620512" y="402336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 TRAITS</a:t>
            </a:r>
          </a:p>
        </p:txBody>
      </p:sp>
    </p:spTree>
    <p:extLst>
      <p:ext uri="{BB962C8B-B14F-4D97-AF65-F5344CB8AC3E}">
        <p14:creationId xmlns:p14="http://schemas.microsoft.com/office/powerpoint/2010/main" val="2946043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1834372"/>
            <a:ext cx="3816424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Елена </a:t>
            </a:r>
            <a:r>
              <a:rPr lang="mr-IN" sz="2000" dirty="0"/>
              <a:t>–</a:t>
            </a:r>
            <a:r>
              <a:rPr lang="ru-RU" sz="2000" dirty="0"/>
              <a:t> красивая, добрая, но ленивая и </a:t>
            </a:r>
            <a:r>
              <a:rPr lang="ru-RU" sz="2000" dirty="0" err="1"/>
              <a:t>лекгомысленная</a:t>
            </a:r>
            <a:r>
              <a:rPr lang="ru-RU" sz="2000" dirty="0"/>
              <a:t> </a:t>
            </a:r>
            <a:r>
              <a:rPr lang="en-US" sz="2000" dirty="0"/>
              <a:t>frivolous</a:t>
            </a:r>
            <a:r>
              <a:rPr lang="ru-RU" sz="2000" dirty="0"/>
              <a:t>  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172108"/>
            <a:ext cx="4283967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Олег </a:t>
            </a:r>
            <a:r>
              <a:rPr lang="mr-IN" dirty="0"/>
              <a:t>–</a:t>
            </a:r>
            <a:r>
              <a:rPr lang="ru-RU" dirty="0"/>
              <a:t> смелый, целеустремлённый, умный, ч</a:t>
            </a:r>
            <a:r>
              <a:rPr lang="ru-RU" b="1" dirty="0"/>
              <a:t>е</a:t>
            </a:r>
            <a:r>
              <a:rPr lang="ru-RU" dirty="0"/>
              <a:t>стный </a:t>
            </a:r>
            <a:r>
              <a:rPr lang="en-CA" dirty="0"/>
              <a:t>[honest]</a:t>
            </a:r>
            <a:r>
              <a:rPr lang="ru-RU" dirty="0"/>
              <a:t>, но иногда грубый </a:t>
            </a:r>
            <a:r>
              <a:rPr lang="en-CA" dirty="0"/>
              <a:t>[rude]</a:t>
            </a:r>
            <a:r>
              <a:rPr lang="ru-RU" dirty="0"/>
              <a:t> и </a:t>
            </a:r>
            <a:r>
              <a:rPr lang="ru-RU" sz="2000" dirty="0"/>
              <a:t>неаккуратный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79512" y="4776609"/>
            <a:ext cx="352839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Борис </a:t>
            </a:r>
            <a:r>
              <a:rPr lang="mr-IN" sz="2000" dirty="0"/>
              <a:t>–</a:t>
            </a:r>
            <a:r>
              <a:rPr lang="ru-RU" sz="2000" dirty="0"/>
              <a:t> практичный, добрый, но немного глупый и трусл</a:t>
            </a:r>
            <a:r>
              <a:rPr lang="ru-RU" sz="2000" b="1" dirty="0"/>
              <a:t>и</a:t>
            </a:r>
            <a:r>
              <a:rPr lang="ru-RU" sz="2000" dirty="0"/>
              <a:t>вый </a:t>
            </a:r>
            <a:r>
              <a:rPr lang="en-CA" sz="2000" dirty="0"/>
              <a:t>[cowardly]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35996" y="2710443"/>
            <a:ext cx="345638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Марина </a:t>
            </a:r>
            <a:r>
              <a:rPr lang="mr-IN" dirty="0"/>
              <a:t>–</a:t>
            </a:r>
            <a:r>
              <a:rPr lang="ru-RU" dirty="0"/>
              <a:t> трудолюбивая, умная, и серьёзная, но нерешительная </a:t>
            </a:r>
            <a:r>
              <a:rPr lang="en-CA" dirty="0"/>
              <a:t>[indecisive]</a:t>
            </a:r>
            <a:r>
              <a:rPr lang="ru-RU" dirty="0"/>
              <a:t> и не очень красивая.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4005064"/>
            <a:ext cx="352839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Александр </a:t>
            </a:r>
            <a:r>
              <a:rPr lang="mr-IN" dirty="0"/>
              <a:t>–</a:t>
            </a:r>
            <a:r>
              <a:rPr lang="ru-RU" dirty="0"/>
              <a:t> талантливый, вежливый, но немного нерешительный и не смелый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929" y="5445224"/>
            <a:ext cx="4464495" cy="92333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Фёдор </a:t>
            </a:r>
            <a:r>
              <a:rPr lang="mr-IN" dirty="0"/>
              <a:t>–</a:t>
            </a:r>
            <a:r>
              <a:rPr lang="ru-RU" dirty="0"/>
              <a:t> активный, трудолюбивый, серьёзный, но жадный </a:t>
            </a:r>
            <a:r>
              <a:rPr lang="en-CA" dirty="0"/>
              <a:t>[greedy] </a:t>
            </a:r>
            <a:r>
              <a:rPr lang="ru-RU" dirty="0"/>
              <a:t> и не всегда ч</a:t>
            </a:r>
            <a:r>
              <a:rPr lang="ru-RU" b="1" dirty="0"/>
              <a:t>е</a:t>
            </a:r>
            <a:r>
              <a:rPr lang="ru-RU" dirty="0"/>
              <a:t>стный </a:t>
            </a:r>
            <a:r>
              <a:rPr lang="en-CA" dirty="0"/>
              <a:t>[honest]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5" y="489446"/>
            <a:ext cx="540059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/>
              <a:t>Скоро на Марс полетит экипаж космонавтов. Вы командир корабля. Экипаж </a:t>
            </a:r>
            <a:r>
              <a:rPr lang="mr-IN" dirty="0"/>
              <a:t>–</a:t>
            </a:r>
            <a:r>
              <a:rPr lang="ru-RU" dirty="0"/>
              <a:t>четыре человека. У вас 6 кандидатов. Выберите лучших три кандидата</a:t>
            </a:r>
            <a:endParaRPr lang="en-US" dirty="0"/>
          </a:p>
        </p:txBody>
      </p:sp>
      <p:pic>
        <p:nvPicPr>
          <p:cNvPr id="1026" name="Picture 2" descr="http://www.chaskor.ru/posts_images_201301/392_300_30621_astronaut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44" y="37673"/>
            <a:ext cx="3298621" cy="25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AF0202-42C4-6948-AAFE-F149AFBC2BFA}"/>
              </a:ext>
            </a:extLst>
          </p:cNvPr>
          <p:cNvCxnSpPr/>
          <p:nvPr/>
        </p:nvCxnSpPr>
        <p:spPr>
          <a:xfrm>
            <a:off x="611560" y="1412776"/>
            <a:ext cx="2304256" cy="15841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586A8B-A739-EB43-B362-A5CED7D3E1F6}"/>
              </a:ext>
            </a:extLst>
          </p:cNvPr>
          <p:cNvCxnSpPr/>
          <p:nvPr/>
        </p:nvCxnSpPr>
        <p:spPr>
          <a:xfrm flipH="1">
            <a:off x="611560" y="1412776"/>
            <a:ext cx="2016224" cy="15841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6A4E42-76B8-BB40-98CE-3CAD373E1F1B}"/>
              </a:ext>
            </a:extLst>
          </p:cNvPr>
          <p:cNvCxnSpPr/>
          <p:nvPr/>
        </p:nvCxnSpPr>
        <p:spPr>
          <a:xfrm flipV="1">
            <a:off x="179512" y="4509120"/>
            <a:ext cx="2880320" cy="158417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733314-EDE7-1944-B55E-C3FB0B8355C2}"/>
              </a:ext>
            </a:extLst>
          </p:cNvPr>
          <p:cNvCxnSpPr/>
          <p:nvPr/>
        </p:nvCxnSpPr>
        <p:spPr>
          <a:xfrm>
            <a:off x="755576" y="4295872"/>
            <a:ext cx="1620181" cy="20132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9AC9872-D7B5-F344-8BA8-1F93A2E2B07A}"/>
              </a:ext>
            </a:extLst>
          </p:cNvPr>
          <p:cNvCxnSpPr>
            <a:cxnSpLocks/>
          </p:cNvCxnSpPr>
          <p:nvPr/>
        </p:nvCxnSpPr>
        <p:spPr>
          <a:xfrm>
            <a:off x="4283967" y="5085184"/>
            <a:ext cx="2304257" cy="151216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8415CA-EA97-D548-AA4E-71588572B970}"/>
              </a:ext>
            </a:extLst>
          </p:cNvPr>
          <p:cNvCxnSpPr/>
          <p:nvPr/>
        </p:nvCxnSpPr>
        <p:spPr>
          <a:xfrm flipH="1">
            <a:off x="4211960" y="5154416"/>
            <a:ext cx="1656184" cy="17035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1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628800"/>
            <a:ext cx="345638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Стэнли-парк </a:t>
            </a:r>
            <a:r>
              <a:rPr lang="en-US" dirty="0">
                <a:solidFill>
                  <a:srgbClr val="FF0000"/>
                </a:solidFill>
              </a:rPr>
              <a:t>Stanley Park </a:t>
            </a:r>
          </a:p>
        </p:txBody>
      </p:sp>
      <p:pic>
        <p:nvPicPr>
          <p:cNvPr id="2050" name="Picture 2" descr="тэнли парк, Канада Ванкувер, достопримечательности Ванкув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220947" cy="21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5" y="332656"/>
            <a:ext cx="33123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Как называется эта достопримечательность?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5535" y="2636912"/>
            <a:ext cx="8424937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Verdana" charset="0"/>
                <a:ea typeface="Calibri" charset="0"/>
                <a:cs typeface="Times New Roman" charset="0"/>
              </a:rPr>
              <a:t>Это самая зеленая и яркая достопримечательность Ванкувера, одно из самых любимых мест отдыха </a:t>
            </a:r>
            <a:r>
              <a:rPr lang="ru-RU" dirty="0" err="1">
                <a:latin typeface="Verdana" charset="0"/>
                <a:ea typeface="Calibri" charset="0"/>
                <a:cs typeface="Times New Roman" charset="0"/>
              </a:rPr>
              <a:t>ванкуверцев</a:t>
            </a:r>
            <a:r>
              <a:rPr lang="ru-RU" dirty="0">
                <a:latin typeface="Verdana" charset="0"/>
                <a:ea typeface="Calibri" charset="0"/>
                <a:cs typeface="Times New Roman" charset="0"/>
              </a:rPr>
              <a:t>. Площадь – более 1000 акров, а находится недалеко от центра города. </a:t>
            </a:r>
            <a:endParaRPr lang="en-US" sz="16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Verdana" charset="0"/>
                <a:ea typeface="Calibri" charset="0"/>
                <a:cs typeface="Times New Roman" charset="0"/>
              </a:rPr>
              <a:t>Достопримечательность названа в честь известного человека, который много сделал для развития Канады – лорда Стэнли Престона.</a:t>
            </a:r>
            <a:endParaRPr lang="en-US" sz="1600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7884368" y="558924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990020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Давайте говорить о Ванкувере!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2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451A86-43E6-9340-9370-3A66DC929A7F}"/>
              </a:ext>
            </a:extLst>
          </p:cNvPr>
          <p:cNvSpPr txBox="1"/>
          <p:nvPr/>
        </p:nvSpPr>
        <p:spPr>
          <a:xfrm>
            <a:off x="251520" y="2060848"/>
            <a:ext cx="770485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Грэнвилл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Айленд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Granville Island)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Харбор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 (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Harbour Centre)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Китайский сад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Сунь-Ятсена (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Sun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-Sen </a:t>
            </a:r>
            <a:r>
              <a:rPr lang="en-C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Classcial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Chinese Garden)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галерея Ванкувера (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Vancouver At Gallery)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Пляж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Китселано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(Kitsilano Beach)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Стадион «Би-Си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Плэйс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 Place Stadium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Гэстаун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(Gastown)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0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2204864"/>
            <a:ext cx="6246440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Calibri" charset="0"/>
                <a:ea typeface="Calibri" charset="0"/>
                <a:cs typeface="Times New Roman" charset="0"/>
              </a:rPr>
              <a:t>Где находится?</a:t>
            </a:r>
            <a:r>
              <a:rPr lang="en-CA" sz="2000" dirty="0">
                <a:latin typeface="Calibri" charset="0"/>
                <a:ea typeface="Calibri" charset="0"/>
                <a:cs typeface="Times New Roman" charset="0"/>
              </a:rPr>
              <a:t> (prep. Case,  </a:t>
            </a:r>
            <a:r>
              <a:rPr lang="ru-RU" sz="2000" dirty="0">
                <a:latin typeface="Calibri" charset="0"/>
                <a:ea typeface="Calibri" charset="0"/>
                <a:cs typeface="Times New Roman" charset="0"/>
              </a:rPr>
              <a:t>недалеко от </a:t>
            </a:r>
            <a:r>
              <a:rPr lang="en-CA" sz="2000" dirty="0">
                <a:latin typeface="Calibri" charset="0"/>
                <a:ea typeface="Calibri" charset="0"/>
                <a:cs typeface="Times New Roman" charset="0"/>
              </a:rPr>
              <a:t>Gen. Case, </a:t>
            </a:r>
            <a:r>
              <a:rPr lang="ru-RU" sz="2000" dirty="0">
                <a:latin typeface="Calibri" charset="0"/>
                <a:ea typeface="Calibri" charset="0"/>
                <a:cs typeface="Times New Roman" charset="0"/>
              </a:rPr>
              <a:t>рядом с </a:t>
            </a:r>
            <a:r>
              <a:rPr lang="en-CA" sz="2000" dirty="0">
                <a:latin typeface="Calibri" charset="0"/>
                <a:ea typeface="Calibri" charset="0"/>
                <a:cs typeface="Times New Roman" charset="0"/>
              </a:rPr>
              <a:t>Instr. Case) </a:t>
            </a:r>
            <a:endParaRPr lang="en-US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Calibri" charset="0"/>
                <a:ea typeface="Calibri" charset="0"/>
                <a:cs typeface="Times New Roman" charset="0"/>
              </a:rPr>
              <a:t>Опишите </a:t>
            </a:r>
            <a:r>
              <a:rPr lang="en-CA" sz="2000" dirty="0">
                <a:latin typeface="Calibri" charset="0"/>
                <a:ea typeface="Calibri" charset="0"/>
                <a:cs typeface="Times New Roman" charset="0"/>
              </a:rPr>
              <a:t>[describe].</a:t>
            </a:r>
            <a:endParaRPr lang="ru-RU" sz="2000" dirty="0">
              <a:latin typeface="Calibri" charset="0"/>
              <a:ea typeface="Calibri" charset="0"/>
              <a:cs typeface="Times New Roman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Calibri" charset="0"/>
                <a:ea typeface="Calibri" charset="0"/>
                <a:cs typeface="Times New Roman" charset="0"/>
              </a:rPr>
              <a:t>Вы там были?</a:t>
            </a:r>
            <a:r>
              <a:rPr lang="en-CA" sz="2000" dirty="0">
                <a:effectLst/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ru-RU" sz="2000" dirty="0">
                <a:effectLst/>
                <a:latin typeface="Calibri" charset="0"/>
                <a:ea typeface="Calibri" charset="0"/>
                <a:cs typeface="Times New Roman" charset="0"/>
              </a:rPr>
              <a:t>Сколько раз? Вам </a:t>
            </a:r>
            <a:r>
              <a:rPr lang="en-CA" sz="20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ru-RU" sz="2000" dirty="0">
                <a:latin typeface="Calibri" charset="0"/>
                <a:ea typeface="Calibri" charset="0"/>
                <a:cs typeface="Times New Roman" charset="0"/>
              </a:rPr>
              <a:t>эта достопримечательность понравилась?</a:t>
            </a:r>
            <a:r>
              <a:rPr lang="en-CA" sz="2000" dirty="0"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ru-RU" sz="2000" dirty="0">
                <a:latin typeface="Calibri" charset="0"/>
                <a:ea typeface="Calibri" charset="0"/>
                <a:cs typeface="Times New Roman" charset="0"/>
              </a:rPr>
              <a:t>Почему? </a:t>
            </a:r>
            <a:endParaRPr lang="en-US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3" name="Picture 2" descr="https://fhd.multiurok.ru/a/5/0/a5027b1d8a82b6706139d1477cfacc7f08573fe8/mastier-klass-rabotaiem-v-ghruppie_1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992"/>
            <a:ext cx="2123295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2013" y="1484784"/>
            <a:ext cx="203573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Работаем в группе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5F3FF-9804-0E40-B04B-A12AAAC78E41}"/>
              </a:ext>
            </a:extLst>
          </p:cNvPr>
          <p:cNvSpPr txBox="1"/>
          <p:nvPr/>
        </p:nvSpPr>
        <p:spPr>
          <a:xfrm>
            <a:off x="3938016" y="1231392"/>
            <a:ext cx="345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 the following information: </a:t>
            </a:r>
          </a:p>
        </p:txBody>
      </p:sp>
    </p:spTree>
    <p:extLst>
      <p:ext uri="{BB962C8B-B14F-4D97-AF65-F5344CB8AC3E}">
        <p14:creationId xmlns:p14="http://schemas.microsoft.com/office/powerpoint/2010/main" val="374193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651" y="75062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1 </a:t>
            </a:r>
            <a:endParaRPr lang="en-US" dirty="0"/>
          </a:p>
        </p:txBody>
      </p:sp>
      <p:pic>
        <p:nvPicPr>
          <p:cNvPr id="1026" name="Picture 2" descr="https://upload.wikimedia.org/wikipedia/commons/thumb/d/d7/Granville_Island_Marina_2018.jpg/1024px-Granville_Island_Marina_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876256" cy="458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750627"/>
            <a:ext cx="4576581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  <a:hlinkClick r:id="rId3"/>
              </a:rPr>
              <a:t>Грэнвилл Айленд (Granville Island)</a:t>
            </a:r>
            <a:endParaRPr lang="en-US" sz="2000" b="1" dirty="0">
              <a:solidFill>
                <a:srgbClr val="FF0000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7884368" y="558924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. Sun Yat-Sen Classical Chinese Garden 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77275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387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88641"/>
            <a:ext cx="8970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hlinkClick r:id="rId3"/>
              </a:rPr>
              <a:t>Классический китайский сад Сунь-Ятсена (Dr. Sun Yat-Sen Classical Chinese Garden)</a:t>
            </a:r>
            <a:endParaRPr lang="en-US" sz="2000" b="1" dirty="0"/>
          </a:p>
          <a:p>
            <a:endParaRPr lang="en-US" sz="2000" b="1" dirty="0"/>
          </a:p>
        </p:txBody>
      </p:sp>
      <p:sp>
        <p:nvSpPr>
          <p:cNvPr id="5" name="Explosion 1 4"/>
          <p:cNvSpPr/>
          <p:nvPr/>
        </p:nvSpPr>
        <p:spPr>
          <a:xfrm>
            <a:off x="7884368" y="558924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6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299" y="682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24836" y="620688"/>
            <a:ext cx="214783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 err="1">
                <a:solidFill>
                  <a:srgbClr val="FF0000"/>
                </a:solidFill>
              </a:rPr>
              <a:t>Гэстаун</a:t>
            </a:r>
            <a:r>
              <a:rPr lang="ru-RU" sz="2000" b="1" dirty="0">
                <a:solidFill>
                  <a:srgbClr val="FF0000"/>
                </a:solidFill>
              </a:rPr>
              <a:t> (</a:t>
            </a:r>
            <a:r>
              <a:rPr lang="en-US" sz="2000" b="1" dirty="0" err="1">
                <a:solidFill>
                  <a:srgbClr val="FF0000"/>
                </a:solidFill>
              </a:rPr>
              <a:t>Gastown</a:t>
            </a:r>
            <a:r>
              <a:rPr lang="ru-RU" sz="2000" b="1" dirty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146" name="Picture 2" descr="mage result for 1.&#9;Гэстаун (Gastow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9" y="1276852"/>
            <a:ext cx="5674978" cy="56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7884368" y="558924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E5340-1977-464C-A79B-04EB656A30AA}"/>
              </a:ext>
            </a:extLst>
          </p:cNvPr>
          <p:cNvSpPr txBox="1"/>
          <p:nvPr/>
        </p:nvSpPr>
        <p:spPr>
          <a:xfrm>
            <a:off x="6903278" y="620688"/>
            <a:ext cx="246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FACE TO FACE ONLY</a:t>
            </a:r>
          </a:p>
        </p:txBody>
      </p:sp>
    </p:spTree>
    <p:extLst>
      <p:ext uri="{BB962C8B-B14F-4D97-AF65-F5344CB8AC3E}">
        <p14:creationId xmlns:p14="http://schemas.microsoft.com/office/powerpoint/2010/main" val="219178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077080B-C89C-5D47-9707-9704BAB66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4152979" cy="51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F58FB6-F42B-E84C-8451-4830A7983197}"/>
              </a:ext>
            </a:extLst>
          </p:cNvPr>
          <p:cNvSpPr txBox="1"/>
          <p:nvPr/>
        </p:nvSpPr>
        <p:spPr>
          <a:xfrm>
            <a:off x="4427985" y="292494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Olga Kagan, Frank Miller, Ganna Kudyma.</a:t>
            </a:r>
            <a:r>
              <a:rPr lang="en-CA" b="1" dirty="0"/>
              <a:t> </a:t>
            </a:r>
            <a:r>
              <a:rPr lang="en-CA" b="1" i="1" dirty="0"/>
              <a:t>V Puti</a:t>
            </a:r>
            <a:r>
              <a:rPr lang="en-CA" i="1" dirty="0"/>
              <a:t>, Textbook and Student Activities Manual.</a:t>
            </a:r>
            <a:r>
              <a:rPr lang="en-CA" dirty="0"/>
              <a:t> Prentice Hall, 2006.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0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2564904"/>
            <a:ext cx="6030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НАПИШИТЕ</a:t>
            </a:r>
            <a:r>
              <a:rPr lang="en-CA" dirty="0"/>
              <a:t>: </a:t>
            </a:r>
            <a:r>
              <a:rPr lang="en-US" dirty="0"/>
              <a:t>Make up a personal problem, and write 2-3 sentences to an editor of a newspaper asking for advice. Use slide 7 as an example. </a:t>
            </a:r>
            <a:r>
              <a:rPr lang="en-US" dirty="0" err="1"/>
              <a:t>Придумайте</a:t>
            </a:r>
            <a:r>
              <a:rPr lang="en-US" dirty="0"/>
              <a:t> </a:t>
            </a:r>
            <a:r>
              <a:rPr lang="en-US" dirty="0" err="1"/>
              <a:t>личную</a:t>
            </a:r>
            <a:r>
              <a:rPr lang="en-US" dirty="0"/>
              <a:t> [personal] </a:t>
            </a:r>
            <a:r>
              <a:rPr lang="en-US" dirty="0" err="1"/>
              <a:t>проблему</a:t>
            </a:r>
            <a:r>
              <a:rPr lang="en-US" dirty="0"/>
              <a:t>,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напишите</a:t>
            </a:r>
            <a:r>
              <a:rPr lang="en-US" dirty="0"/>
              <a:t> 2-3 </a:t>
            </a:r>
            <a:r>
              <a:rPr lang="en-US" dirty="0" err="1"/>
              <a:t>предложения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редакцию</a:t>
            </a:r>
            <a:r>
              <a:rPr lang="en-US" dirty="0"/>
              <a:t> </a:t>
            </a:r>
            <a:r>
              <a:rPr lang="en-US" dirty="0" err="1"/>
              <a:t>газеты</a:t>
            </a:r>
            <a:r>
              <a:rPr lang="en-US" dirty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44" y="35392"/>
            <a:ext cx="2394824" cy="15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8549" y="1665027"/>
            <a:ext cx="227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ДОМАШНЯЯ РАБОТА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6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273300" y="1412776"/>
          <a:ext cx="4597400" cy="269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979712" y="838377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consider group activities useful?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93346" y="4679576"/>
            <a:ext cx="25122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		78 %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		10%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	12%</a:t>
            </a:r>
          </a:p>
        </p:txBody>
      </p:sp>
      <p:sp>
        <p:nvSpPr>
          <p:cNvPr id="7" name="Rectangle 6"/>
          <p:cNvSpPr/>
          <p:nvPr/>
        </p:nvSpPr>
        <p:spPr>
          <a:xfrm flipH="1">
            <a:off x="4459712" y="4628587"/>
            <a:ext cx="354793" cy="3970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4486195" y="5219711"/>
            <a:ext cx="328311" cy="3970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4486195" y="5810835"/>
            <a:ext cx="328311" cy="39705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30A30-D975-2F4E-80A1-E8187D99F6B3}"/>
              </a:ext>
            </a:extLst>
          </p:cNvPr>
          <p:cNvSpPr txBox="1"/>
          <p:nvPr/>
        </p:nvSpPr>
        <p:spPr>
          <a:xfrm>
            <a:off x="179512" y="188640"/>
            <a:ext cx="2483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2017-2020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357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71675"/>
            <a:ext cx="7620000" cy="2826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Здравствуйте, дорогая редакция</a:t>
            </a:r>
            <a:r>
              <a:rPr lang="en-CA" sz="2800" dirty="0">
                <a:ea typeface="Calibri"/>
                <a:cs typeface="Times New Roman"/>
              </a:rPr>
              <a:t> [editors] </a:t>
            </a:r>
            <a:r>
              <a:rPr lang="ru-RU" sz="2800" dirty="0">
                <a:ea typeface="Calibri"/>
                <a:cs typeface="Times New Roman"/>
              </a:rPr>
              <a:t>! </a:t>
            </a:r>
            <a:endParaRPr lang="en-CA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У меня есть муж и двое детей. Мне предложили [</a:t>
            </a:r>
            <a:r>
              <a:rPr lang="en-CA" sz="2800" dirty="0">
                <a:ea typeface="Calibri"/>
                <a:cs typeface="Times New Roman"/>
              </a:rPr>
              <a:t>offered</a:t>
            </a:r>
            <a:r>
              <a:rPr lang="ru-RU" sz="2800" dirty="0">
                <a:ea typeface="Calibri"/>
                <a:cs typeface="Times New Roman"/>
              </a:rPr>
              <a:t>] работу в Европе. Это работа моей мечты [</a:t>
            </a:r>
            <a:r>
              <a:rPr lang="en-CA" sz="2800" dirty="0">
                <a:ea typeface="Calibri"/>
                <a:cs typeface="Times New Roman"/>
              </a:rPr>
              <a:t>dream</a:t>
            </a:r>
            <a:r>
              <a:rPr lang="ru-RU" sz="2800" dirty="0">
                <a:ea typeface="Calibri"/>
                <a:cs typeface="Times New Roman"/>
              </a:rPr>
              <a:t>]! Муж не хочет ехать. </a:t>
            </a:r>
            <a:endParaRPr lang="en-CA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ea typeface="Calibri"/>
                <a:cs typeface="Times New Roman"/>
              </a:rPr>
              <a:t>Что делать?</a:t>
            </a:r>
            <a:endParaRPr lang="en-CA" sz="28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817308" cy="214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25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iman.in.ua/content/uploads/2018/09/393974e2-4fef-4bb9-84e8-53de1a842566.jpg?x836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77042"/>
            <a:ext cx="1619672" cy="12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2200796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группах </a:t>
            </a:r>
            <a:r>
              <a:rPr lang="en-CA" sz="2400" dirty="0"/>
              <a:t>   </a:t>
            </a:r>
            <a:r>
              <a:rPr lang="ru-RU" sz="2400" dirty="0"/>
              <a:t>читаем и выбираем </a:t>
            </a:r>
            <a:r>
              <a:rPr lang="en-CA" sz="2400" dirty="0"/>
              <a:t>[choose]</a:t>
            </a:r>
            <a:r>
              <a:rPr lang="ru-RU" sz="2400" dirty="0"/>
              <a:t> лучшую проблему и решаем</a:t>
            </a:r>
            <a:r>
              <a:rPr lang="en-CA" sz="2400" dirty="0"/>
              <a:t> [solve]</a:t>
            </a:r>
            <a:r>
              <a:rPr lang="ru-RU" sz="2400" dirty="0"/>
              <a:t> её. Потом даём эту проблему другой </a:t>
            </a:r>
            <a:r>
              <a:rPr lang="en-CA" sz="2400" dirty="0"/>
              <a:t>[another ] </a:t>
            </a:r>
            <a:r>
              <a:rPr lang="ru-RU" sz="2400" dirty="0"/>
              <a:t>группе и другая группа решает</a:t>
            </a:r>
            <a:r>
              <a:rPr lang="en-CA" sz="2400" dirty="0"/>
              <a:t> [solve]</a:t>
            </a:r>
            <a:r>
              <a:rPr lang="ru-RU" sz="2400" dirty="0"/>
              <a:t>. Сравниваем </a:t>
            </a:r>
            <a:r>
              <a:rPr lang="en-CA" sz="2400" dirty="0"/>
              <a:t>[compare]</a:t>
            </a:r>
            <a:r>
              <a:rPr lang="ru-RU" sz="2400" dirty="0"/>
              <a:t>. </a:t>
            </a:r>
            <a:r>
              <a:rPr lang="en-CA" sz="2400" dirty="0"/>
              <a:t> 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0E114-11F8-8242-A89B-CA8EFEF0A97C}"/>
              </a:ext>
            </a:extLst>
          </p:cNvPr>
          <p:cNvSpPr txBox="1"/>
          <p:nvPr/>
        </p:nvSpPr>
        <p:spPr>
          <a:xfrm>
            <a:off x="6571488" y="487680"/>
            <a:ext cx="150073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Group activity</a:t>
            </a:r>
          </a:p>
        </p:txBody>
      </p:sp>
    </p:spTree>
    <p:extLst>
      <p:ext uri="{BB962C8B-B14F-4D97-AF65-F5344CB8AC3E}">
        <p14:creationId xmlns:p14="http://schemas.microsoft.com/office/powerpoint/2010/main" val="3122134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C75D322-B12E-074B-9DA4-C4E9FB7D2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3543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16B5F-8DAC-3B4F-BBF6-46718E7613DF}"/>
              </a:ext>
            </a:extLst>
          </p:cNvPr>
          <p:cNvSpPr txBox="1"/>
          <p:nvPr/>
        </p:nvSpPr>
        <p:spPr>
          <a:xfrm>
            <a:off x="2555776" y="332656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http://blogs.ubc.ca/russcourses/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F141E6-5616-8241-B66B-9B1C26C9FD05}"/>
              </a:ext>
            </a:extLst>
          </p:cNvPr>
          <p:cNvSpPr/>
          <p:nvPr/>
        </p:nvSpPr>
        <p:spPr>
          <a:xfrm>
            <a:off x="251520" y="5661248"/>
            <a:ext cx="612068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8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B958-C619-41B1-A4F6-7DED0705D1C2}" type="slidenum">
              <a:rPr lang="en-CA" smtClean="0"/>
              <a:t>3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07504" y="856451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87824" y="3068960"/>
            <a:ext cx="56058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Times New Roman" charset="0"/>
              </a:rPr>
              <a:t>Textbook: </a:t>
            </a:r>
          </a:p>
          <a:p>
            <a:r>
              <a:rPr lang="en-US" altLang="ja-JP" dirty="0">
                <a:latin typeface="Times New Roman" charset="0"/>
              </a:rPr>
              <a:t>Marita </a:t>
            </a:r>
            <a:r>
              <a:rPr lang="en-US" altLang="ja-JP" dirty="0" err="1">
                <a:latin typeface="Times New Roman" charset="0"/>
              </a:rPr>
              <a:t>Nummikoski</a:t>
            </a:r>
            <a:r>
              <a:rPr lang="en-US" altLang="ja-JP" dirty="0">
                <a:latin typeface="Times New Roman" charset="0"/>
              </a:rPr>
              <a:t>, </a:t>
            </a:r>
            <a:r>
              <a:rPr lang="en-US" altLang="ja-JP" b="1" i="1" dirty="0">
                <a:latin typeface="Times New Roman" charset="0"/>
              </a:rPr>
              <a:t>Troika</a:t>
            </a:r>
            <a:r>
              <a:rPr lang="en-US" altLang="ja-JP" i="1" dirty="0">
                <a:latin typeface="Times New Roman" charset="0"/>
              </a:rPr>
              <a:t>. A Communicative Approach to Russian Language, Life and Culture. </a:t>
            </a:r>
            <a:r>
              <a:rPr lang="en-US" altLang="ja-JP" dirty="0">
                <a:latin typeface="Times New Roman" charset="0"/>
              </a:rPr>
              <a:t>NY: John Wiley &amp; Sons </a:t>
            </a:r>
            <a:r>
              <a:rPr lang="pl-PL" altLang="ja-JP" dirty="0">
                <a:latin typeface="Times New Roman" charset="0"/>
              </a:rPr>
              <a:t>  </a:t>
            </a:r>
          </a:p>
          <a:p>
            <a:endParaRPr lang="pl-PL" altLang="ja-JP" b="1" dirty="0">
              <a:latin typeface="Times New Roman" charset="0"/>
            </a:endParaRPr>
          </a:p>
          <a:p>
            <a:r>
              <a:rPr lang="en-CA" dirty="0">
                <a:latin typeface="Times New Roman" charset="0"/>
                <a:ea typeface="Times New Roman" charset="0"/>
                <a:cs typeface="Times New Roman" charset="0"/>
              </a:rPr>
              <a:t>Chapters</a:t>
            </a:r>
            <a:r>
              <a:rPr lang="pl-PL" altLang="ja-JP" b="1" dirty="0">
                <a:latin typeface="Times New Roman" charset="0"/>
              </a:rPr>
              <a:t>: </a:t>
            </a:r>
            <a:r>
              <a:rPr lang="en-CA" altLang="ja-JP" b="1" dirty="0">
                <a:latin typeface="Times New Roman" charset="0"/>
              </a:rPr>
              <a:t>Chapters 13-18</a:t>
            </a:r>
            <a:endParaRPr lang="pl-PL" altLang="ja-JP" b="1" dirty="0">
              <a:latin typeface="Times New Roman" charset="0"/>
            </a:endParaRPr>
          </a:p>
        </p:txBody>
      </p:sp>
      <p:pic>
        <p:nvPicPr>
          <p:cNvPr id="1026" name="Picture 2" descr="over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0" y="2393015"/>
            <a:ext cx="1944216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D85C81-A2EC-DF48-B54C-1C5F67E3B15C}"/>
              </a:ext>
            </a:extLst>
          </p:cNvPr>
          <p:cNvSpPr txBox="1"/>
          <p:nvPr/>
        </p:nvSpPr>
        <p:spPr>
          <a:xfrm>
            <a:off x="2231136" y="573024"/>
            <a:ext cx="184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RUSS 201 TERM 1</a:t>
            </a:r>
          </a:p>
        </p:txBody>
      </p:sp>
    </p:spTree>
    <p:extLst>
      <p:ext uri="{BB962C8B-B14F-4D97-AF65-F5344CB8AC3E}">
        <p14:creationId xmlns:p14="http://schemas.microsoft.com/office/powerpoint/2010/main" val="3236555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41A797-34F1-DC49-AFD7-DD032DD7870E}"/>
              </a:ext>
            </a:extLst>
          </p:cNvPr>
          <p:cNvSpPr txBox="1"/>
          <p:nvPr/>
        </p:nvSpPr>
        <p:spPr>
          <a:xfrm>
            <a:off x="5694812" y="292608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 TO FACE INSTRUCTION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74DE9-53FF-4145-A270-BFD7BA21E0FA}"/>
              </a:ext>
            </a:extLst>
          </p:cNvPr>
          <p:cNvSpPr txBox="1"/>
          <p:nvPr/>
        </p:nvSpPr>
        <p:spPr>
          <a:xfrm>
            <a:off x="1907703" y="710708"/>
            <a:ext cx="6984777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N 1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вчера читал/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книгу? Ты её прочитал/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недавно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lately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писа́л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письмо?  Ты 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написа́л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убира́л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ко́мнату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Ты ее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убра́л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сегодня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поза́втракал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A157F1-B80D-E842-8770-1018C2062451}"/>
              </a:ext>
            </a:extLst>
          </p:cNvPr>
          <p:cNvSpPr txBox="1"/>
          <p:nvPr/>
        </p:nvSpPr>
        <p:spPr>
          <a:xfrm>
            <a:off x="352935" y="341376"/>
            <a:ext cx="1037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90ECF-D26C-264D-B948-C04E66FE97DA}"/>
              </a:ext>
            </a:extLst>
          </p:cNvPr>
          <p:cNvSpPr/>
          <p:nvPr/>
        </p:nvSpPr>
        <p:spPr>
          <a:xfrm>
            <a:off x="179512" y="2262944"/>
            <a:ext cx="705678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N 2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уже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пообе́дал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сего́дня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сде́лал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дома́шнюю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рабо́ту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assignment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сего́дня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был/а в магазине? 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купи́л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уже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посмотре́л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/а [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но́вый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фильм </a:t>
            </a:r>
            <a:r>
              <a:rPr lang="en-C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Frozen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A938B-916E-094C-874B-0FD5B0F3F854}"/>
              </a:ext>
            </a:extLst>
          </p:cNvPr>
          <p:cNvSpPr/>
          <p:nvPr/>
        </p:nvSpPr>
        <p:spPr>
          <a:xfrm>
            <a:off x="1907703" y="3789040"/>
            <a:ext cx="705678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N 3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любишь готовить? Ты приготовил/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у́жин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сего́дня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поза́втракал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любишь мыть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посу́ду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Ты сегодня уже помыл/а посуду?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сегодня уже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погуля́л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парке? 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4A1509-3E22-A54B-816A-3DBDD34DDB0B}"/>
              </a:ext>
            </a:extLst>
          </p:cNvPr>
          <p:cNvSpPr/>
          <p:nvPr/>
        </p:nvSpPr>
        <p:spPr>
          <a:xfrm>
            <a:off x="179512" y="5341276"/>
            <a:ext cx="7128793" cy="1477328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N 4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любишь готовить? Ты приготовил/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у́жин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сего́дня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поза́втракал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любишь мыть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посу́ду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Ты сегодня уже помыл/а посуду?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сегодня уже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погуля́л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парке? 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A1654947-9C47-004F-A8E3-A8059F1C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342"/>
            <a:ext cx="9144000" cy="655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0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child&#10;&#10;Description automatically generated with medium confidence">
            <a:extLst>
              <a:ext uri="{FF2B5EF4-FFF2-40B4-BE49-F238E27FC236}">
                <a16:creationId xmlns:a16="http://schemas.microsoft.com/office/drawing/2014/main" id="{3F74B269-C8C3-6E48-B003-010FABFB9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5" y="0"/>
            <a:ext cx="8668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5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177EF781-A11D-C147-BAB8-6ABD5214C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1" y="0"/>
            <a:ext cx="8701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04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2B334526-2173-EF46-89F4-248723068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0" y="0"/>
            <a:ext cx="8149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33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ше время: Учебник русского языка для иностранцев A2 + CD - Booker  Aleksandr Owramko">
            <a:extLst>
              <a:ext uri="{FF2B5EF4-FFF2-40B4-BE49-F238E27FC236}">
                <a16:creationId xmlns:a16="http://schemas.microsoft.com/office/drawing/2014/main" id="{D80FE6B1-4E26-5D4B-A829-6651AC88C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2676" r="8571" b="-1"/>
          <a:stretch/>
        </p:blipFill>
        <p:spPr bwMode="auto">
          <a:xfrm>
            <a:off x="395536" y="2708920"/>
            <a:ext cx="2088232" cy="261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151B74-DBED-494E-B1AE-AE9DC0F6BBA1}"/>
              </a:ext>
            </a:extLst>
          </p:cNvPr>
          <p:cNvSpPr txBox="1"/>
          <p:nvPr/>
        </p:nvSpPr>
        <p:spPr>
          <a:xfrm>
            <a:off x="3131840" y="285293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Фролова. А.Н., Иванова Э.И. Наше время : учебник по русскому языку как иностранному (базовый уровень). Вкл. </a:t>
            </a:r>
            <a:r>
              <a:rPr lang="en-CA" dirty="0"/>
              <a:t>CD</a:t>
            </a:r>
            <a:r>
              <a:rPr lang="ru-RU" dirty="0"/>
              <a:t>. Русский язык. Курсы, 2019. </a:t>
            </a:r>
            <a:endParaRPr lang="en-CA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B2927-8CB3-0647-8D53-6319F94D20E6}"/>
              </a:ext>
            </a:extLst>
          </p:cNvPr>
          <p:cNvSpPr txBox="1"/>
          <p:nvPr/>
        </p:nvSpPr>
        <p:spPr>
          <a:xfrm>
            <a:off x="3828288" y="1024128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RUSS 20</a:t>
            </a:r>
            <a:r>
              <a:rPr lang="ru-RU" dirty="0"/>
              <a:t>2</a:t>
            </a:r>
            <a:r>
              <a:rPr lang="en-US" dirty="0"/>
              <a:t> TERM </a:t>
            </a:r>
            <a:r>
              <a:rPr lang="ru-RU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812</Words>
  <Application>Microsoft Macintosh PowerPoint</Application>
  <PresentationFormat>On-screen Show (4:3)</PresentationFormat>
  <Paragraphs>91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</dc:creator>
  <cp:lastModifiedBy>Veta Chitnev</cp:lastModifiedBy>
  <cp:revision>86</cp:revision>
  <dcterms:created xsi:type="dcterms:W3CDTF">2014-08-30T08:00:22Z</dcterms:created>
  <dcterms:modified xsi:type="dcterms:W3CDTF">2021-02-28T10:53:11Z</dcterms:modified>
</cp:coreProperties>
</file>