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49" r:id="rId2"/>
  </p:sldMasterIdLst>
  <p:notesMasterIdLst>
    <p:notesMasterId r:id="rId26"/>
  </p:notesMasterIdLst>
  <p:sldIdLst>
    <p:sldId id="256" r:id="rId3"/>
    <p:sldId id="283" r:id="rId4"/>
    <p:sldId id="292" r:id="rId5"/>
    <p:sldId id="258" r:id="rId6"/>
    <p:sldId id="261" r:id="rId7"/>
    <p:sldId id="265" r:id="rId8"/>
    <p:sldId id="260" r:id="rId9"/>
    <p:sldId id="259" r:id="rId10"/>
    <p:sldId id="262" r:id="rId11"/>
    <p:sldId id="284" r:id="rId12"/>
    <p:sldId id="293" r:id="rId13"/>
    <p:sldId id="294" r:id="rId14"/>
    <p:sldId id="285" r:id="rId15"/>
    <p:sldId id="286" r:id="rId16"/>
    <p:sldId id="264" r:id="rId17"/>
    <p:sldId id="267" r:id="rId18"/>
    <p:sldId id="291" r:id="rId19"/>
    <p:sldId id="287" r:id="rId20"/>
    <p:sldId id="269" r:id="rId21"/>
    <p:sldId id="275" r:id="rId22"/>
    <p:sldId id="277" r:id="rId23"/>
    <p:sldId id="280" r:id="rId24"/>
    <p:sldId id="281" r:id="rId25"/>
  </p:sldIdLst>
  <p:sldSz cx="10080625" cy="7559675"/>
  <p:notesSz cx="7772400" cy="10058400"/>
  <p:defaultTextStyle>
    <a:defPPr>
      <a:defRPr lang="en-GB"/>
    </a:defPPr>
    <a:lvl1pPr algn="l" defTabSz="449263" rtl="0" fontAlgn="base">
      <a:spcBef>
        <a:spcPct val="0"/>
      </a:spcBef>
      <a:spcAft>
        <a:spcPct val="0"/>
      </a:spcAft>
      <a:defRPr sz="2400" kern="1200">
        <a:solidFill>
          <a:schemeClr val="bg1"/>
        </a:solidFill>
        <a:latin typeface="Bitstream Vera Sans"/>
        <a:ea typeface="MS PGothic" pitchFamily="34" charset="-128"/>
        <a:cs typeface="+mn-cs"/>
      </a:defRPr>
    </a:lvl1pPr>
    <a:lvl2pPr marL="428625" indent="-215900" algn="l" defTabSz="449263" rtl="0" fontAlgn="base">
      <a:spcBef>
        <a:spcPct val="0"/>
      </a:spcBef>
      <a:spcAft>
        <a:spcPct val="0"/>
      </a:spcAft>
      <a:defRPr sz="2400" kern="1200">
        <a:solidFill>
          <a:schemeClr val="bg1"/>
        </a:solidFill>
        <a:latin typeface="Bitstream Vera Sans"/>
        <a:ea typeface="MS PGothic" pitchFamily="34" charset="-128"/>
        <a:cs typeface="+mn-cs"/>
      </a:defRPr>
    </a:lvl2pPr>
    <a:lvl3pPr marL="644525" indent="-214313" algn="l" defTabSz="449263" rtl="0" fontAlgn="base">
      <a:spcBef>
        <a:spcPct val="0"/>
      </a:spcBef>
      <a:spcAft>
        <a:spcPct val="0"/>
      </a:spcAft>
      <a:defRPr sz="2400" kern="1200">
        <a:solidFill>
          <a:schemeClr val="bg1"/>
        </a:solidFill>
        <a:latin typeface="Bitstream Vera Sans"/>
        <a:ea typeface="MS PGothic" pitchFamily="34" charset="-128"/>
        <a:cs typeface="+mn-cs"/>
      </a:defRPr>
    </a:lvl3pPr>
    <a:lvl4pPr marL="860425" indent="-212725" algn="l" defTabSz="449263" rtl="0" fontAlgn="base">
      <a:spcBef>
        <a:spcPct val="0"/>
      </a:spcBef>
      <a:spcAft>
        <a:spcPct val="0"/>
      </a:spcAft>
      <a:defRPr sz="2400" kern="1200">
        <a:solidFill>
          <a:schemeClr val="bg1"/>
        </a:solidFill>
        <a:latin typeface="Bitstream Vera Sans"/>
        <a:ea typeface="MS PGothic" pitchFamily="34" charset="-128"/>
        <a:cs typeface="+mn-cs"/>
      </a:defRPr>
    </a:lvl4pPr>
    <a:lvl5pPr marL="1076325" indent="-215900" algn="l" defTabSz="449263" rtl="0" fontAlgn="base">
      <a:spcBef>
        <a:spcPct val="0"/>
      </a:spcBef>
      <a:spcAft>
        <a:spcPct val="0"/>
      </a:spcAft>
      <a:defRPr sz="2400" kern="1200">
        <a:solidFill>
          <a:schemeClr val="bg1"/>
        </a:solidFill>
        <a:latin typeface="Bitstream Vera Sans"/>
        <a:ea typeface="MS PGothic" pitchFamily="34" charset="-128"/>
        <a:cs typeface="+mn-cs"/>
      </a:defRPr>
    </a:lvl5pPr>
    <a:lvl6pPr marL="2286000" algn="l" defTabSz="914400" rtl="0" eaLnBrk="1" latinLnBrk="0" hangingPunct="1">
      <a:defRPr sz="2400" kern="1200">
        <a:solidFill>
          <a:schemeClr val="bg1"/>
        </a:solidFill>
        <a:latin typeface="Bitstream Vera Sans"/>
        <a:ea typeface="MS PGothic" pitchFamily="34" charset="-128"/>
        <a:cs typeface="+mn-cs"/>
      </a:defRPr>
    </a:lvl6pPr>
    <a:lvl7pPr marL="2743200" algn="l" defTabSz="914400" rtl="0" eaLnBrk="1" latinLnBrk="0" hangingPunct="1">
      <a:defRPr sz="2400" kern="1200">
        <a:solidFill>
          <a:schemeClr val="bg1"/>
        </a:solidFill>
        <a:latin typeface="Bitstream Vera Sans"/>
        <a:ea typeface="MS PGothic" pitchFamily="34" charset="-128"/>
        <a:cs typeface="+mn-cs"/>
      </a:defRPr>
    </a:lvl7pPr>
    <a:lvl8pPr marL="3200400" algn="l" defTabSz="914400" rtl="0" eaLnBrk="1" latinLnBrk="0" hangingPunct="1">
      <a:defRPr sz="2400" kern="1200">
        <a:solidFill>
          <a:schemeClr val="bg1"/>
        </a:solidFill>
        <a:latin typeface="Bitstream Vera Sans"/>
        <a:ea typeface="MS PGothic" pitchFamily="34" charset="-128"/>
        <a:cs typeface="+mn-cs"/>
      </a:defRPr>
    </a:lvl8pPr>
    <a:lvl9pPr marL="3657600" algn="l" defTabSz="914400" rtl="0" eaLnBrk="1" latinLnBrk="0" hangingPunct="1">
      <a:defRPr sz="2400" kern="1200">
        <a:solidFill>
          <a:schemeClr val="bg1"/>
        </a:solidFill>
        <a:latin typeface="Bitstream Vera Sans"/>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66CC"/>
    <a:srgbClr val="F6DA0A"/>
    <a:srgbClr val="D8D65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14" autoAdjust="0"/>
  </p:normalViewPr>
  <p:slideViewPr>
    <p:cSldViewPr>
      <p:cViewPr varScale="1">
        <p:scale>
          <a:sx n="85" d="100"/>
          <a:sy n="85" d="100"/>
        </p:scale>
        <p:origin x="-84" y="-23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AutoShape 1"/>
          <p:cNvSpPr>
            <a:spLocks noChangeArrowheads="1"/>
          </p:cNvSpPr>
          <p:nvPr/>
        </p:nvSpPr>
        <p:spPr bwMode="auto">
          <a:xfrm>
            <a:off x="0" y="0"/>
            <a:ext cx="7772400" cy="10058400"/>
          </a:xfrm>
          <a:prstGeom prst="roundRect">
            <a:avLst>
              <a:gd name="adj" fmla="val 19"/>
            </a:avLst>
          </a:prstGeom>
          <a:solidFill>
            <a:srgbClr val="FFFFFF"/>
          </a:solidFill>
          <a:ln>
            <a:noFill/>
          </a:ln>
          <a:extLst>
            <a:ext uri="{91240B29-F687-4F45-9708-019B960494DF}">
              <a14:hiddenLine xmlns:a14="http://schemas.microsoft.com/office/drawing/2010/main" xmlns="" w="9360">
                <a:solidFill>
                  <a:srgbClr val="000000"/>
                </a:solidFill>
                <a:miter lim="800000"/>
                <a:headEnd/>
                <a:tailEnd/>
              </a14:hiddenLine>
            </a:ext>
          </a:extLst>
        </p:spPr>
        <p:txBody>
          <a:bodyPr wrap="none" anchor="ctr"/>
          <a:lstStyle/>
          <a:p>
            <a:pPr hangingPunct="0">
              <a:lnSpc>
                <a:spcPct val="94000"/>
              </a:lnSpc>
              <a:buClr>
                <a:srgbClr val="000000"/>
              </a:buClr>
              <a:buSzPct val="45000"/>
              <a:buFont typeface="Wingdings" pitchFamily="2" charset="2"/>
              <a:buNone/>
            </a:pPr>
            <a:endParaRPr lang="en-US"/>
          </a:p>
        </p:txBody>
      </p:sp>
      <p:sp>
        <p:nvSpPr>
          <p:cNvPr id="26627" name="AutoShape 2"/>
          <p:cNvSpPr>
            <a:spLocks noChangeArrowheads="1"/>
          </p:cNvSpPr>
          <p:nvPr/>
        </p:nvSpPr>
        <p:spPr bwMode="auto">
          <a:xfrm>
            <a:off x="0" y="0"/>
            <a:ext cx="7772400" cy="10058400"/>
          </a:xfrm>
          <a:prstGeom prst="roundRect">
            <a:avLst>
              <a:gd name="adj" fmla="val 19"/>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hangingPunct="0">
              <a:lnSpc>
                <a:spcPct val="94000"/>
              </a:lnSpc>
              <a:buClr>
                <a:srgbClr val="000000"/>
              </a:buClr>
              <a:buSzPct val="45000"/>
              <a:buFont typeface="Wingdings" pitchFamily="2" charset="2"/>
              <a:buNone/>
            </a:pPr>
            <a:endParaRPr lang="en-US"/>
          </a:p>
        </p:txBody>
      </p:sp>
      <p:sp>
        <p:nvSpPr>
          <p:cNvPr id="26628" name="Rectangle 3"/>
          <p:cNvSpPr>
            <a:spLocks noGrp="1" noRot="1" noChangeAspect="1" noChangeArrowheads="1"/>
          </p:cNvSpPr>
          <p:nvPr>
            <p:ph type="sldImg"/>
          </p:nvPr>
        </p:nvSpPr>
        <p:spPr bwMode="auto">
          <a:xfrm>
            <a:off x="1371600" y="763588"/>
            <a:ext cx="5024438" cy="3768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sp>
      <p:sp>
        <p:nvSpPr>
          <p:cNvPr id="3076" name="Rectangle 4"/>
          <p:cNvSpPr>
            <a:spLocks noGrp="1" noChangeArrowheads="1"/>
          </p:cNvSpPr>
          <p:nvPr>
            <p:ph type="body"/>
          </p:nvPr>
        </p:nvSpPr>
        <p:spPr bwMode="auto">
          <a:xfrm>
            <a:off x="777875" y="4776788"/>
            <a:ext cx="6213475"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25606" name="Text Box 5"/>
          <p:cNvSpPr txBox="1">
            <a:spLocks noChangeArrowheads="1"/>
          </p:cNvSpPr>
          <p:nvPr/>
        </p:nvSpPr>
        <p:spPr bwMode="auto">
          <a:xfrm>
            <a:off x="0" y="0"/>
            <a:ext cx="3371850" cy="501650"/>
          </a:xfrm>
          <a:prstGeom prst="rect">
            <a:avLst/>
          </a:prstGeom>
          <a:noFill/>
          <a:ln>
            <a:noFill/>
          </a:ln>
          <a:extLst/>
        </p:spPr>
        <p:txBody>
          <a:bodyPr wrap="none" anchor="ctr"/>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endParaRPr lang="en-US" smtClean="0"/>
          </a:p>
        </p:txBody>
      </p:sp>
      <p:sp>
        <p:nvSpPr>
          <p:cNvPr id="25607" name="Text Box 6"/>
          <p:cNvSpPr txBox="1">
            <a:spLocks noChangeArrowheads="1"/>
          </p:cNvSpPr>
          <p:nvPr/>
        </p:nvSpPr>
        <p:spPr bwMode="auto">
          <a:xfrm>
            <a:off x="4398963" y="0"/>
            <a:ext cx="3371850" cy="501650"/>
          </a:xfrm>
          <a:prstGeom prst="rect">
            <a:avLst/>
          </a:prstGeom>
          <a:noFill/>
          <a:ln>
            <a:noFill/>
          </a:ln>
          <a:extLst/>
        </p:spPr>
        <p:txBody>
          <a:bodyPr wrap="none" anchor="ctr"/>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endParaRPr lang="en-US" smtClean="0"/>
          </a:p>
        </p:txBody>
      </p:sp>
      <p:sp>
        <p:nvSpPr>
          <p:cNvPr id="25608" name="Text Box 7"/>
          <p:cNvSpPr txBox="1">
            <a:spLocks noChangeArrowheads="1"/>
          </p:cNvSpPr>
          <p:nvPr/>
        </p:nvSpPr>
        <p:spPr bwMode="auto">
          <a:xfrm>
            <a:off x="0" y="9555163"/>
            <a:ext cx="3371850" cy="503237"/>
          </a:xfrm>
          <a:prstGeom prst="rect">
            <a:avLst/>
          </a:prstGeom>
          <a:noFill/>
          <a:ln>
            <a:noFill/>
          </a:ln>
          <a:extLst/>
        </p:spPr>
        <p:txBody>
          <a:bodyPr wrap="none" anchor="ctr"/>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endParaRPr lang="en-US" smtClean="0"/>
          </a:p>
        </p:txBody>
      </p:sp>
      <p:sp>
        <p:nvSpPr>
          <p:cNvPr id="3080" name="Rectangle 8"/>
          <p:cNvSpPr>
            <a:spLocks noGrp="1" noChangeArrowheads="1"/>
          </p:cNvSpPr>
          <p:nvPr>
            <p:ph type="sldNum"/>
          </p:nvPr>
        </p:nvSpPr>
        <p:spPr bwMode="auto">
          <a:xfrm>
            <a:off x="4398963" y="9555163"/>
            <a:ext cx="3368675"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hangingPunct="0">
              <a:lnSpc>
                <a:spcPct val="98000"/>
              </a:lnSpc>
              <a:buClr>
                <a:srgbClr val="000000"/>
              </a:buClr>
              <a:buSzPct val="45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Bitstream Vera Serif" charset="0"/>
                <a:ea typeface="ＭＳ Ｐゴシック" charset="-128"/>
              </a:defRPr>
            </a:lvl1pPr>
          </a:lstStyle>
          <a:p>
            <a:pPr>
              <a:defRPr/>
            </a:pPr>
            <a:fld id="{3B4B551A-55CA-4569-A76D-961675A5FF0D}" type="slidenum">
              <a:rPr lang="en-GB"/>
              <a:pPr>
                <a:defRPr/>
              </a:pPr>
              <a:t>‹#›</a:t>
            </a:fld>
            <a:endParaRPr lang="en-GB"/>
          </a:p>
        </p:txBody>
      </p:sp>
    </p:spTree>
    <p:extLst>
      <p:ext uri="{BB962C8B-B14F-4D97-AF65-F5344CB8AC3E}">
        <p14:creationId xmlns:p14="http://schemas.microsoft.com/office/powerpoint/2010/main" xmlns="" val="76600978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68E7F8A0-9FC1-4CED-8517-4DBB5FAEE64B}" type="slidenum">
              <a:rPr lang="en-GB" sz="1400" smtClean="0">
                <a:solidFill>
                  <a:srgbClr val="000000"/>
                </a:solidFill>
                <a:latin typeface="Bitstream Vera Serif"/>
              </a:rPr>
              <a:pPr eaLnBrk="1">
                <a:lnSpc>
                  <a:spcPct val="98000"/>
                </a:lnSpc>
              </a:pPr>
              <a:t>1</a:t>
            </a:fld>
            <a:endParaRPr lang="en-GB" sz="1400" smtClean="0">
              <a:solidFill>
                <a:srgbClr val="000000"/>
              </a:solidFill>
              <a:latin typeface="Bitstream Vera Serif"/>
            </a:endParaRPr>
          </a:p>
        </p:txBody>
      </p:sp>
      <p:sp>
        <p:nvSpPr>
          <p:cNvPr id="27651"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AF93D106-FFBB-4E2E-8B6A-6019ABEEBE3B}" type="slidenum">
              <a:rPr lang="en-GB" sz="1400">
                <a:solidFill>
                  <a:srgbClr val="000000"/>
                </a:solidFill>
                <a:latin typeface="Bitstream Vera Serif"/>
              </a:rPr>
              <a:pPr algn="r" eaLnBrk="1">
                <a:lnSpc>
                  <a:spcPct val="98000"/>
                </a:lnSpc>
              </a:pPr>
              <a:t>1</a:t>
            </a:fld>
            <a:endParaRPr lang="en-GB" sz="1400">
              <a:solidFill>
                <a:srgbClr val="000000"/>
              </a:solidFill>
              <a:latin typeface="Bitstream Vera Serif"/>
            </a:endParaRPr>
          </a:p>
        </p:txBody>
      </p:sp>
      <p:sp>
        <p:nvSpPr>
          <p:cNvPr id="27652"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27653" name="Text Box 3"/>
          <p:cNvSpPr>
            <a:spLocks noGrp="1" noChangeArrowheads="1"/>
          </p:cNvSpPr>
          <p:nvPr>
            <p:ph type="body"/>
          </p:nvPr>
        </p:nvSpPr>
        <p:spPr>
          <a:xfrm>
            <a:off x="777875" y="4776788"/>
            <a:ext cx="6218238"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marL="212725" indent="-212725" eaLnBrk="1">
              <a:lnSpc>
                <a:spcPct val="98000"/>
              </a:lnSpc>
              <a:spcBef>
                <a:spcPct val="0"/>
              </a:spcBef>
              <a:buSzPct val="45000"/>
              <a:buFont typeface="Wingdings" pitchFamily="2" charset="2"/>
              <a:buNone/>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lang="en-GB" sz="2000" dirty="0" smtClean="0">
                <a:latin typeface="Bitstream Vera Sans"/>
              </a:rPr>
              <a:t>Thanks for coming and introduction.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E7210DDC-404D-40BC-A1ED-9E293A1A08BB}" type="slidenum">
              <a:rPr lang="en-GB" sz="1400" smtClean="0">
                <a:solidFill>
                  <a:srgbClr val="000000"/>
                </a:solidFill>
                <a:latin typeface="Bitstream Vera Serif"/>
              </a:rPr>
              <a:pPr eaLnBrk="1">
                <a:lnSpc>
                  <a:spcPct val="98000"/>
                </a:lnSpc>
              </a:pPr>
              <a:t>10</a:t>
            </a:fld>
            <a:endParaRPr lang="en-GB" sz="1400" smtClean="0">
              <a:solidFill>
                <a:srgbClr val="000000"/>
              </a:solidFill>
              <a:latin typeface="Bitstream Vera Serif"/>
            </a:endParaRPr>
          </a:p>
        </p:txBody>
      </p:sp>
      <p:sp>
        <p:nvSpPr>
          <p:cNvPr id="36867"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6868"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latin typeface="Times New Roman" pitchFamily="18" charset="0"/>
              </a:rPr>
              <a:t>PKP</a:t>
            </a:r>
            <a:r>
              <a:rPr lang="en-US" baseline="0" dirty="0" smtClean="0">
                <a:latin typeface="Times New Roman" pitchFamily="18" charset="0"/>
              </a:rPr>
              <a:t> has benefitted greatly from its Synergies funding, research grant funding, and contributions from its partners and the PKP community.</a:t>
            </a:r>
            <a:endParaRPr lang="en-US" dirty="0" smtClean="0">
              <a:latin typeface="Times New Roman" pitchFamily="18" charset="0"/>
            </a:endParaRPr>
          </a:p>
        </p:txBody>
      </p:sp>
      <p:sp>
        <p:nvSpPr>
          <p:cNvPr id="36869"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6EC271A1-0073-4725-AA6F-C75CE08484E4}" type="slidenum">
              <a:rPr lang="en-GB" sz="1400">
                <a:solidFill>
                  <a:srgbClr val="000000"/>
                </a:solidFill>
                <a:latin typeface="Bitstream Vera Serif"/>
              </a:rPr>
              <a:pPr algn="r" eaLnBrk="1">
                <a:lnSpc>
                  <a:spcPct val="98000"/>
                </a:lnSpc>
              </a:pPr>
              <a:t>10</a:t>
            </a:fld>
            <a:endParaRPr lang="en-GB" sz="1400">
              <a:solidFill>
                <a:srgbClr val="000000"/>
              </a:solidFill>
              <a:latin typeface="Bitstream Vera Serif"/>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31029681-2D8A-437C-93E5-0C8E77736544}" type="slidenum">
              <a:rPr lang="en-GB" sz="1400" smtClean="0">
                <a:solidFill>
                  <a:srgbClr val="000000"/>
                </a:solidFill>
                <a:latin typeface="Bitstream Vera Serif"/>
              </a:rPr>
              <a:pPr eaLnBrk="1">
                <a:lnSpc>
                  <a:spcPct val="98000"/>
                </a:lnSpc>
              </a:pPr>
              <a:t>11</a:t>
            </a:fld>
            <a:endParaRPr lang="en-GB" sz="1400" smtClean="0">
              <a:solidFill>
                <a:srgbClr val="000000"/>
              </a:solidFill>
              <a:latin typeface="Bitstream Vera Serif"/>
            </a:endParaRPr>
          </a:p>
        </p:txBody>
      </p:sp>
      <p:sp>
        <p:nvSpPr>
          <p:cNvPr id="37891"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7892"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latin typeface="Times New Roman" pitchFamily="18" charset="0"/>
            </a:endParaRPr>
          </a:p>
        </p:txBody>
      </p:sp>
      <p:sp>
        <p:nvSpPr>
          <p:cNvPr id="37893"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C87BDEB2-A91D-48E5-AD9D-DF4DE6B092F7}" type="slidenum">
              <a:rPr lang="en-GB" sz="1400">
                <a:solidFill>
                  <a:srgbClr val="000000"/>
                </a:solidFill>
                <a:latin typeface="Bitstream Vera Serif"/>
              </a:rPr>
              <a:pPr algn="r" eaLnBrk="1">
                <a:lnSpc>
                  <a:spcPct val="98000"/>
                </a:lnSpc>
              </a:pPr>
              <a:t>11</a:t>
            </a:fld>
            <a:endParaRPr lang="en-GB" sz="1400">
              <a:solidFill>
                <a:srgbClr val="000000"/>
              </a:solidFill>
              <a:latin typeface="Bitstream Vera Serif"/>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8432A401-FDB0-4396-B089-0111C03DB447}" type="slidenum">
              <a:rPr lang="en-GB" sz="1400" smtClean="0">
                <a:solidFill>
                  <a:srgbClr val="000000"/>
                </a:solidFill>
                <a:latin typeface="Bitstream Vera Serif"/>
              </a:rPr>
              <a:pPr eaLnBrk="1">
                <a:lnSpc>
                  <a:spcPct val="98000"/>
                </a:lnSpc>
              </a:pPr>
              <a:t>12</a:t>
            </a:fld>
            <a:endParaRPr lang="en-GB" sz="1400" smtClean="0">
              <a:solidFill>
                <a:srgbClr val="000000"/>
              </a:solidFill>
              <a:latin typeface="Bitstream Vera Serif"/>
            </a:endParaRPr>
          </a:p>
        </p:txBody>
      </p:sp>
      <p:sp>
        <p:nvSpPr>
          <p:cNvPr id="38915"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8916"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latin typeface="Times New Roman" pitchFamily="18" charset="0"/>
              </a:rPr>
              <a:t>To this point,</a:t>
            </a:r>
            <a:r>
              <a:rPr lang="en-US" baseline="0" dirty="0" smtClean="0">
                <a:latin typeface="Times New Roman" pitchFamily="18" charset="0"/>
              </a:rPr>
              <a:t> PKP has operated well in an informal way, with forums, regular technical consultation, and other communications support including the two PKP conferences </a:t>
            </a:r>
            <a:endParaRPr lang="en-US" dirty="0" smtClean="0">
              <a:latin typeface="Times New Roman" pitchFamily="18" charset="0"/>
            </a:endParaRPr>
          </a:p>
        </p:txBody>
      </p:sp>
      <p:sp>
        <p:nvSpPr>
          <p:cNvPr id="38917"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B7A6A843-4FFF-4C44-8A2F-B391D0B4815A}" type="slidenum">
              <a:rPr lang="en-GB" sz="1400">
                <a:solidFill>
                  <a:srgbClr val="000000"/>
                </a:solidFill>
                <a:latin typeface="Bitstream Vera Serif"/>
              </a:rPr>
              <a:pPr algn="r" eaLnBrk="1">
                <a:lnSpc>
                  <a:spcPct val="98000"/>
                </a:lnSpc>
              </a:pPr>
              <a:t>12</a:t>
            </a:fld>
            <a:endParaRPr lang="en-GB" sz="1400">
              <a:solidFill>
                <a:srgbClr val="000000"/>
              </a:solidFill>
              <a:latin typeface="Bitstream Vera Serif"/>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1BDF4DF0-67E9-4686-91D4-C272A81C2ED6}" type="slidenum">
              <a:rPr lang="en-GB" sz="1400" smtClean="0">
                <a:solidFill>
                  <a:srgbClr val="000000"/>
                </a:solidFill>
                <a:latin typeface="Bitstream Vera Serif"/>
              </a:rPr>
              <a:pPr eaLnBrk="1">
                <a:lnSpc>
                  <a:spcPct val="98000"/>
                </a:lnSpc>
              </a:pPr>
              <a:t>13</a:t>
            </a:fld>
            <a:endParaRPr lang="en-GB" sz="1400" smtClean="0">
              <a:solidFill>
                <a:srgbClr val="000000"/>
              </a:solidFill>
              <a:latin typeface="Bitstream Vera Serif"/>
            </a:endParaRPr>
          </a:p>
        </p:txBody>
      </p:sp>
      <p:sp>
        <p:nvSpPr>
          <p:cNvPr id="39939"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9940"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latin typeface="Times New Roman" pitchFamily="18" charset="0"/>
              </a:rPr>
              <a:t>However, PKP is at a</a:t>
            </a:r>
            <a:r>
              <a:rPr lang="en-US" baseline="0" dirty="0" smtClean="0">
                <a:latin typeface="Times New Roman" pitchFamily="18" charset="0"/>
              </a:rPr>
              <a:t> transition point. The Synergies funding will be exhausted by the end of </a:t>
            </a:r>
            <a:r>
              <a:rPr lang="en-US" baseline="0" dirty="0" err="1" smtClean="0">
                <a:latin typeface="Times New Roman" pitchFamily="18" charset="0"/>
              </a:rPr>
              <a:t>fy</a:t>
            </a:r>
            <a:r>
              <a:rPr lang="en-US" baseline="0" dirty="0" smtClean="0">
                <a:latin typeface="Times New Roman" pitchFamily="18" charset="0"/>
              </a:rPr>
              <a:t> 11/12 and it is not likely to be renewed.</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aseline="0" dirty="0" smtClean="0">
              <a:latin typeface="Times New Roman" pitchFamily="18" charset="0"/>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aseline="0" dirty="0" smtClean="0">
                <a:latin typeface="Times New Roman" pitchFamily="18" charset="0"/>
              </a:rPr>
              <a:t>With the broad uptake and success of the PKP software to this point, and its strong technical grounding, we believe strongly that it should continue.</a:t>
            </a:r>
            <a:endParaRPr lang="en-US" dirty="0" smtClean="0">
              <a:latin typeface="Times New Roman" pitchFamily="18" charset="0"/>
            </a:endParaRPr>
          </a:p>
        </p:txBody>
      </p:sp>
      <p:sp>
        <p:nvSpPr>
          <p:cNvPr id="39941"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FEE422D3-050D-4B6B-833B-38B795055BF4}" type="slidenum">
              <a:rPr lang="en-GB" sz="1400">
                <a:solidFill>
                  <a:srgbClr val="000000"/>
                </a:solidFill>
                <a:latin typeface="Bitstream Vera Serif"/>
              </a:rPr>
              <a:pPr algn="r" eaLnBrk="1">
                <a:lnSpc>
                  <a:spcPct val="98000"/>
                </a:lnSpc>
              </a:pPr>
              <a:t>13</a:t>
            </a:fld>
            <a:endParaRPr lang="en-GB" sz="1400">
              <a:solidFill>
                <a:srgbClr val="000000"/>
              </a:solidFill>
              <a:latin typeface="Bitstream Vera Serif"/>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D2183D41-7B2E-4969-877E-84990BCA58EE}" type="slidenum">
              <a:rPr lang="en-GB" sz="1400" smtClean="0">
                <a:solidFill>
                  <a:srgbClr val="000000"/>
                </a:solidFill>
                <a:latin typeface="Bitstream Vera Serif"/>
              </a:rPr>
              <a:pPr eaLnBrk="1">
                <a:lnSpc>
                  <a:spcPct val="98000"/>
                </a:lnSpc>
              </a:pPr>
              <a:t>14</a:t>
            </a:fld>
            <a:endParaRPr lang="en-GB" sz="1400" smtClean="0">
              <a:solidFill>
                <a:srgbClr val="000000"/>
              </a:solidFill>
              <a:latin typeface="Bitstream Vera Serif"/>
            </a:endParaRPr>
          </a:p>
        </p:txBody>
      </p:sp>
      <p:sp>
        <p:nvSpPr>
          <p:cNvPr id="40963"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0964"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latin typeface="Times New Roman" pitchFamily="18" charset="0"/>
              </a:rPr>
              <a:t>We project that to continue as a healthy entity, supporting</a:t>
            </a:r>
            <a:r>
              <a:rPr lang="en-US" baseline="0" dirty="0" smtClean="0">
                <a:latin typeface="Times New Roman" pitchFamily="18" charset="0"/>
              </a:rPr>
              <a:t> related research, cost-recovered hosting and, particularly, ongoing operations and development, a total of $1million per annum is required.</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aseline="0" dirty="0" smtClean="0">
              <a:latin typeface="Times New Roman" pitchFamily="18" charset="0"/>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aseline="0" dirty="0" smtClean="0">
                <a:latin typeface="Times New Roman" pitchFamily="18" charset="0"/>
              </a:rPr>
              <a:t>I’ll now turn it over to Chuck to discuss how we propose to </a:t>
            </a:r>
            <a:r>
              <a:rPr lang="en-US" baseline="0" smtClean="0">
                <a:latin typeface="Times New Roman" pitchFamily="18" charset="0"/>
              </a:rPr>
              <a:t>move forward.</a:t>
            </a:r>
            <a:endParaRPr lang="en-US" dirty="0" smtClean="0">
              <a:latin typeface="Times New Roman" pitchFamily="18" charset="0"/>
            </a:endParaRPr>
          </a:p>
        </p:txBody>
      </p:sp>
      <p:sp>
        <p:nvSpPr>
          <p:cNvPr id="40965"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F8D22FD7-B84A-45AD-8C7B-1B0334A4939C}" type="slidenum">
              <a:rPr lang="en-GB" sz="1400">
                <a:solidFill>
                  <a:srgbClr val="000000"/>
                </a:solidFill>
                <a:latin typeface="Bitstream Vera Serif"/>
              </a:rPr>
              <a:pPr algn="r" eaLnBrk="1">
                <a:lnSpc>
                  <a:spcPct val="98000"/>
                </a:lnSpc>
              </a:pPr>
              <a:t>14</a:t>
            </a:fld>
            <a:endParaRPr lang="en-GB" sz="1400">
              <a:solidFill>
                <a:srgbClr val="000000"/>
              </a:solidFill>
              <a:latin typeface="Bitstream Vera Serif"/>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2556D6BB-4228-414D-BBD7-56DC9DB91B28}" type="slidenum">
              <a:rPr lang="en-GB" sz="1400" smtClean="0">
                <a:solidFill>
                  <a:srgbClr val="000000"/>
                </a:solidFill>
                <a:latin typeface="Bitstream Vera Serif"/>
              </a:rPr>
              <a:pPr eaLnBrk="1">
                <a:lnSpc>
                  <a:spcPct val="98000"/>
                </a:lnSpc>
              </a:pPr>
              <a:t>15</a:t>
            </a:fld>
            <a:endParaRPr lang="en-GB" sz="1400" smtClean="0">
              <a:solidFill>
                <a:srgbClr val="000000"/>
              </a:solidFill>
              <a:latin typeface="Bitstream Vera Serif"/>
            </a:endParaRPr>
          </a:p>
        </p:txBody>
      </p:sp>
      <p:sp>
        <p:nvSpPr>
          <p:cNvPr id="41987"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1988"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latin typeface="Times New Roman" pitchFamily="18" charset="0"/>
            </a:endParaRPr>
          </a:p>
        </p:txBody>
      </p:sp>
      <p:sp>
        <p:nvSpPr>
          <p:cNvPr id="41989"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963FDB7F-963E-4B73-995C-9B7C8A149DEC}" type="slidenum">
              <a:rPr lang="en-GB" sz="1400">
                <a:solidFill>
                  <a:srgbClr val="000000"/>
                </a:solidFill>
                <a:latin typeface="Bitstream Vera Serif"/>
              </a:rPr>
              <a:pPr algn="r" eaLnBrk="1">
                <a:lnSpc>
                  <a:spcPct val="98000"/>
                </a:lnSpc>
              </a:pPr>
              <a:t>15</a:t>
            </a:fld>
            <a:endParaRPr lang="en-GB" sz="1400">
              <a:solidFill>
                <a:srgbClr val="000000"/>
              </a:solidFill>
              <a:latin typeface="Bitstream Vera Serif"/>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490C0AA8-8714-43D0-A376-C6C580DF5AD7}" type="slidenum">
              <a:rPr lang="en-GB" sz="1400" smtClean="0">
                <a:solidFill>
                  <a:srgbClr val="000000"/>
                </a:solidFill>
                <a:latin typeface="Bitstream Vera Serif"/>
              </a:rPr>
              <a:pPr eaLnBrk="1">
                <a:lnSpc>
                  <a:spcPct val="98000"/>
                </a:lnSpc>
              </a:pPr>
              <a:t>16</a:t>
            </a:fld>
            <a:endParaRPr lang="en-GB" sz="1400" smtClean="0">
              <a:solidFill>
                <a:srgbClr val="000000"/>
              </a:solidFill>
              <a:latin typeface="Bitstream Vera Serif"/>
            </a:endParaRPr>
          </a:p>
        </p:txBody>
      </p:sp>
      <p:sp>
        <p:nvSpPr>
          <p:cNvPr id="43011"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3012"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latin typeface="Times New Roman" pitchFamily="18" charset="0"/>
            </a:endParaRPr>
          </a:p>
        </p:txBody>
      </p:sp>
      <p:sp>
        <p:nvSpPr>
          <p:cNvPr id="43013"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E81FAFD1-450B-4A01-BF96-091DEB543EF6}" type="slidenum">
              <a:rPr lang="en-GB" sz="1400">
                <a:solidFill>
                  <a:srgbClr val="000000"/>
                </a:solidFill>
                <a:latin typeface="Bitstream Vera Serif"/>
              </a:rPr>
              <a:pPr algn="r" eaLnBrk="1">
                <a:lnSpc>
                  <a:spcPct val="98000"/>
                </a:lnSpc>
              </a:pPr>
              <a:t>16</a:t>
            </a:fld>
            <a:endParaRPr lang="en-GB" sz="1400">
              <a:solidFill>
                <a:srgbClr val="000000"/>
              </a:solidFill>
              <a:latin typeface="Bitstream Vera Serif"/>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BF25304D-2499-4E4D-B3D2-7449B589898A}" type="slidenum">
              <a:rPr lang="en-GB" sz="1400" smtClean="0">
                <a:solidFill>
                  <a:srgbClr val="000000"/>
                </a:solidFill>
                <a:latin typeface="Bitstream Vera Serif"/>
              </a:rPr>
              <a:pPr eaLnBrk="1">
                <a:lnSpc>
                  <a:spcPct val="98000"/>
                </a:lnSpc>
              </a:pPr>
              <a:t>17</a:t>
            </a:fld>
            <a:endParaRPr lang="en-GB" sz="1400" smtClean="0">
              <a:solidFill>
                <a:srgbClr val="000000"/>
              </a:solidFill>
              <a:latin typeface="Bitstream Vera Serif"/>
            </a:endParaRPr>
          </a:p>
        </p:txBody>
      </p:sp>
      <p:sp>
        <p:nvSpPr>
          <p:cNvPr id="44035"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4036"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latin typeface="Times New Roman" pitchFamily="18" charset="0"/>
            </a:endParaRPr>
          </a:p>
        </p:txBody>
      </p:sp>
      <p:sp>
        <p:nvSpPr>
          <p:cNvPr id="44037"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05563065-A313-41CB-B127-A5045B93FD85}" type="slidenum">
              <a:rPr lang="en-GB" sz="1400">
                <a:solidFill>
                  <a:srgbClr val="000000"/>
                </a:solidFill>
                <a:latin typeface="Bitstream Vera Serif"/>
              </a:rPr>
              <a:pPr algn="r" eaLnBrk="1">
                <a:lnSpc>
                  <a:spcPct val="98000"/>
                </a:lnSpc>
              </a:pPr>
              <a:t>17</a:t>
            </a:fld>
            <a:endParaRPr lang="en-GB" sz="1400">
              <a:solidFill>
                <a:srgbClr val="000000"/>
              </a:solidFill>
              <a:latin typeface="Bitstream Vera Serif"/>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E0ED9CD5-D118-41BD-9F5A-E18601013685}" type="slidenum">
              <a:rPr lang="en-GB" sz="1400" smtClean="0">
                <a:solidFill>
                  <a:srgbClr val="000000"/>
                </a:solidFill>
                <a:latin typeface="Bitstream Vera Serif"/>
              </a:rPr>
              <a:pPr eaLnBrk="1">
                <a:lnSpc>
                  <a:spcPct val="98000"/>
                </a:lnSpc>
              </a:pPr>
              <a:t>18</a:t>
            </a:fld>
            <a:endParaRPr lang="en-GB" sz="1400" smtClean="0">
              <a:solidFill>
                <a:srgbClr val="000000"/>
              </a:solidFill>
              <a:latin typeface="Bitstream Vera Serif"/>
            </a:endParaRPr>
          </a:p>
        </p:txBody>
      </p:sp>
      <p:sp>
        <p:nvSpPr>
          <p:cNvPr id="45059"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5060"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latin typeface="Times New Roman" pitchFamily="18" charset="0"/>
            </a:endParaRPr>
          </a:p>
        </p:txBody>
      </p:sp>
      <p:sp>
        <p:nvSpPr>
          <p:cNvPr id="45061"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D42E3009-7E2F-4A4C-AA01-D1AA08A089D1}" type="slidenum">
              <a:rPr lang="en-GB" sz="1400">
                <a:solidFill>
                  <a:srgbClr val="000000"/>
                </a:solidFill>
                <a:latin typeface="Bitstream Vera Serif"/>
              </a:rPr>
              <a:pPr algn="r" eaLnBrk="1">
                <a:lnSpc>
                  <a:spcPct val="98000"/>
                </a:lnSpc>
              </a:pPr>
              <a:t>18</a:t>
            </a:fld>
            <a:endParaRPr lang="en-GB" sz="1400">
              <a:solidFill>
                <a:srgbClr val="000000"/>
              </a:solidFill>
              <a:latin typeface="Bitstream Vera Serif"/>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592FA0CE-CEDF-4097-8452-36490AFFA2CB}" type="slidenum">
              <a:rPr lang="en-GB" sz="1400" smtClean="0">
                <a:solidFill>
                  <a:srgbClr val="000000"/>
                </a:solidFill>
                <a:latin typeface="Bitstream Vera Serif"/>
              </a:rPr>
              <a:pPr eaLnBrk="1">
                <a:lnSpc>
                  <a:spcPct val="98000"/>
                </a:lnSpc>
              </a:pPr>
              <a:t>19</a:t>
            </a:fld>
            <a:endParaRPr lang="en-GB" sz="1400" smtClean="0">
              <a:solidFill>
                <a:srgbClr val="000000"/>
              </a:solidFill>
              <a:latin typeface="Bitstream Vera Serif"/>
            </a:endParaRPr>
          </a:p>
        </p:txBody>
      </p:sp>
      <p:sp>
        <p:nvSpPr>
          <p:cNvPr id="46083"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6084"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latin typeface="Times New Roman" pitchFamily="18" charset="0"/>
            </a:endParaRPr>
          </a:p>
        </p:txBody>
      </p:sp>
      <p:sp>
        <p:nvSpPr>
          <p:cNvPr id="46085"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81088627-6952-40F4-B885-205AD10BADEA}" type="slidenum">
              <a:rPr lang="en-GB" sz="1400">
                <a:solidFill>
                  <a:srgbClr val="000000"/>
                </a:solidFill>
                <a:latin typeface="Bitstream Vera Serif"/>
              </a:rPr>
              <a:pPr algn="r" eaLnBrk="1">
                <a:lnSpc>
                  <a:spcPct val="98000"/>
                </a:lnSpc>
              </a:pPr>
              <a:t>19</a:t>
            </a:fld>
            <a:endParaRPr lang="en-GB" sz="1400">
              <a:solidFill>
                <a:srgbClr val="000000"/>
              </a:solidFill>
              <a:latin typeface="Bitstream Vera Serif"/>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5B4D86EF-2177-43C2-B447-42534A72B4C2}" type="slidenum">
              <a:rPr lang="en-GB" sz="1400" smtClean="0">
                <a:solidFill>
                  <a:srgbClr val="000000"/>
                </a:solidFill>
                <a:latin typeface="Bitstream Vera Serif"/>
              </a:rPr>
              <a:pPr eaLnBrk="1">
                <a:lnSpc>
                  <a:spcPct val="98000"/>
                </a:lnSpc>
              </a:pPr>
              <a:t>2</a:t>
            </a:fld>
            <a:endParaRPr lang="en-GB" sz="1400" smtClean="0">
              <a:solidFill>
                <a:srgbClr val="000000"/>
              </a:solidFill>
              <a:latin typeface="Bitstream Vera Serif"/>
            </a:endParaRPr>
          </a:p>
        </p:txBody>
      </p:sp>
      <p:sp>
        <p:nvSpPr>
          <p:cNvPr id="28675"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DD417F45-D27D-4ECC-8442-420F5E49A615}" type="slidenum">
              <a:rPr lang="en-GB" sz="1400">
                <a:solidFill>
                  <a:srgbClr val="000000"/>
                </a:solidFill>
                <a:latin typeface="Bitstream Vera Serif"/>
              </a:rPr>
              <a:pPr algn="r" eaLnBrk="1">
                <a:lnSpc>
                  <a:spcPct val="98000"/>
                </a:lnSpc>
              </a:pPr>
              <a:t>2</a:t>
            </a:fld>
            <a:endParaRPr lang="en-GB" sz="1400">
              <a:solidFill>
                <a:srgbClr val="000000"/>
              </a:solidFill>
              <a:latin typeface="Bitstream Vera Serif"/>
            </a:endParaRPr>
          </a:p>
        </p:txBody>
      </p:sp>
      <p:sp>
        <p:nvSpPr>
          <p:cNvPr id="28676"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28677"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smtClean="0">
                <a:latin typeface="Times New Roman" pitchFamily="18" charset="0"/>
              </a:rPr>
              <a:t>Lynn will provide a brief introduction</a:t>
            </a:r>
            <a:r>
              <a:rPr lang="en-US" baseline="0" dirty="0" smtClean="0">
                <a:latin typeface="Times New Roman" pitchFamily="18" charset="0"/>
              </a:rPr>
              <a:t> to PKP for those less familiar, talk about the ‘community’ of involved individuals and institutions, and outline the current financial picture. </a:t>
            </a:r>
          </a:p>
          <a:p>
            <a:endParaRPr lang="en-US" baseline="0" dirty="0" smtClean="0">
              <a:latin typeface="Times New Roman" pitchFamily="18" charset="0"/>
            </a:endParaRPr>
          </a:p>
          <a:p>
            <a:r>
              <a:rPr lang="en-US" baseline="0" dirty="0" smtClean="0">
                <a:latin typeface="Times New Roman" pitchFamily="18" charset="0"/>
              </a:rPr>
              <a:t>Then Chuck will discuss the proposal we have for providing a sustainable foundation for the project</a:t>
            </a:r>
            <a:endParaRPr lang="en-US" dirty="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2E8133C8-9870-4EA2-93C5-9A87E2E2C439}" type="slidenum">
              <a:rPr lang="en-GB" sz="1400" smtClean="0">
                <a:solidFill>
                  <a:srgbClr val="000000"/>
                </a:solidFill>
                <a:latin typeface="Bitstream Vera Serif"/>
              </a:rPr>
              <a:pPr eaLnBrk="1">
                <a:lnSpc>
                  <a:spcPct val="98000"/>
                </a:lnSpc>
              </a:pPr>
              <a:t>20</a:t>
            </a:fld>
            <a:endParaRPr lang="en-GB" sz="1400" smtClean="0">
              <a:solidFill>
                <a:srgbClr val="000000"/>
              </a:solidFill>
              <a:latin typeface="Bitstream Vera Serif"/>
            </a:endParaRPr>
          </a:p>
        </p:txBody>
      </p:sp>
      <p:sp>
        <p:nvSpPr>
          <p:cNvPr id="47107"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7108" name="Text Box 2"/>
          <p:cNvSpPr>
            <a:spLocks noGrp="1" noChangeArrowheads="1"/>
          </p:cNvSpPr>
          <p:nvPr>
            <p:ph type="body"/>
          </p:nvPr>
        </p:nvSpPr>
        <p:spPr>
          <a:xfrm>
            <a:off x="777875" y="4776788"/>
            <a:ext cx="6216650"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latin typeface="Times New Roman" pitchFamily="18" charset="0"/>
            </a:endParaRPr>
          </a:p>
        </p:txBody>
      </p:sp>
      <p:sp>
        <p:nvSpPr>
          <p:cNvPr id="47109" name="Text Box 3"/>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6C87DB9B-F30E-4839-8C46-B2C0AACB08D3}" type="slidenum">
              <a:rPr lang="en-GB" sz="1400">
                <a:solidFill>
                  <a:srgbClr val="000000"/>
                </a:solidFill>
                <a:latin typeface="Bitstream Vera Serif"/>
              </a:rPr>
              <a:pPr algn="r" eaLnBrk="1">
                <a:lnSpc>
                  <a:spcPct val="98000"/>
                </a:lnSpc>
              </a:pPr>
              <a:t>20</a:t>
            </a:fld>
            <a:endParaRPr lang="en-GB" sz="1400">
              <a:solidFill>
                <a:srgbClr val="000000"/>
              </a:solidFill>
              <a:latin typeface="Bitstream Vera Serif"/>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62908265-D632-4959-89E9-533D31EF9E6C}" type="slidenum">
              <a:rPr lang="en-GB" sz="1400" smtClean="0">
                <a:solidFill>
                  <a:srgbClr val="000000"/>
                </a:solidFill>
                <a:latin typeface="Bitstream Vera Serif"/>
              </a:rPr>
              <a:pPr eaLnBrk="1">
                <a:lnSpc>
                  <a:spcPct val="98000"/>
                </a:lnSpc>
              </a:pPr>
              <a:t>21</a:t>
            </a:fld>
            <a:endParaRPr lang="en-GB" sz="1400" smtClean="0">
              <a:solidFill>
                <a:srgbClr val="000000"/>
              </a:solidFill>
              <a:latin typeface="Bitstream Vera Serif"/>
            </a:endParaRPr>
          </a:p>
        </p:txBody>
      </p:sp>
      <p:sp>
        <p:nvSpPr>
          <p:cNvPr id="48131"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4CF6535B-DFC4-4CC0-B02D-E12D6C3C048E}" type="slidenum">
              <a:rPr lang="en-GB" sz="1400">
                <a:solidFill>
                  <a:srgbClr val="000000"/>
                </a:solidFill>
                <a:latin typeface="Bitstream Vera Serif"/>
              </a:rPr>
              <a:pPr algn="r" eaLnBrk="1">
                <a:lnSpc>
                  <a:spcPct val="98000"/>
                </a:lnSpc>
              </a:pPr>
              <a:t>21</a:t>
            </a:fld>
            <a:endParaRPr lang="en-GB" sz="1400">
              <a:solidFill>
                <a:srgbClr val="000000"/>
              </a:solidFill>
              <a:latin typeface="Bitstream Vera Serif"/>
            </a:endParaRPr>
          </a:p>
        </p:txBody>
      </p:sp>
      <p:sp>
        <p:nvSpPr>
          <p:cNvPr id="48132"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8133" name="Text Box 3"/>
          <p:cNvSpPr>
            <a:spLocks noGrp="1" noChangeArrowheads="1"/>
          </p:cNvSpPr>
          <p:nvPr>
            <p:ph type="body"/>
          </p:nvPr>
        </p:nvSpPr>
        <p:spPr>
          <a:xfrm>
            <a:off x="777875" y="4776788"/>
            <a:ext cx="6218238" cy="44370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829E7A4B-8354-42D3-BECB-D935C2F572F3}" type="slidenum">
              <a:rPr lang="en-GB" sz="1400" smtClean="0">
                <a:solidFill>
                  <a:srgbClr val="000000"/>
                </a:solidFill>
                <a:latin typeface="Bitstream Vera Serif"/>
              </a:rPr>
              <a:pPr eaLnBrk="1">
                <a:lnSpc>
                  <a:spcPct val="98000"/>
                </a:lnSpc>
              </a:pPr>
              <a:t>22</a:t>
            </a:fld>
            <a:endParaRPr lang="en-GB" sz="1400" smtClean="0">
              <a:solidFill>
                <a:srgbClr val="000000"/>
              </a:solidFill>
              <a:latin typeface="Bitstream Vera Serif"/>
            </a:endParaRPr>
          </a:p>
        </p:txBody>
      </p:sp>
      <p:sp>
        <p:nvSpPr>
          <p:cNvPr id="49155"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4D97E5B0-B78C-4CC9-B3BE-646B03008C09}" type="slidenum">
              <a:rPr lang="en-GB" sz="1400">
                <a:solidFill>
                  <a:srgbClr val="000000"/>
                </a:solidFill>
                <a:latin typeface="Bitstream Vera Serif"/>
              </a:rPr>
              <a:pPr algn="r" eaLnBrk="1">
                <a:lnSpc>
                  <a:spcPct val="98000"/>
                </a:lnSpc>
              </a:pPr>
              <a:t>22</a:t>
            </a:fld>
            <a:endParaRPr lang="en-GB" sz="1400">
              <a:solidFill>
                <a:srgbClr val="000000"/>
              </a:solidFill>
              <a:latin typeface="Bitstream Vera Serif"/>
            </a:endParaRPr>
          </a:p>
        </p:txBody>
      </p:sp>
      <p:sp>
        <p:nvSpPr>
          <p:cNvPr id="49156"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49157"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C62E7134-4D3A-41D0-AD7C-0ECD4772D68D}" type="slidenum">
              <a:rPr lang="en-GB" sz="1400" smtClean="0">
                <a:solidFill>
                  <a:srgbClr val="000000"/>
                </a:solidFill>
                <a:latin typeface="Bitstream Vera Serif"/>
              </a:rPr>
              <a:pPr eaLnBrk="1">
                <a:lnSpc>
                  <a:spcPct val="98000"/>
                </a:lnSpc>
              </a:pPr>
              <a:t>23</a:t>
            </a:fld>
            <a:endParaRPr lang="en-GB" sz="1400" smtClean="0">
              <a:solidFill>
                <a:srgbClr val="000000"/>
              </a:solidFill>
              <a:latin typeface="Bitstream Vera Serif"/>
            </a:endParaRPr>
          </a:p>
        </p:txBody>
      </p:sp>
      <p:sp>
        <p:nvSpPr>
          <p:cNvPr id="50179"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424492DE-EFED-4CDD-BB5A-90E763DE3321}" type="slidenum">
              <a:rPr lang="en-GB" sz="1400">
                <a:solidFill>
                  <a:srgbClr val="000000"/>
                </a:solidFill>
                <a:latin typeface="Bitstream Vera Serif"/>
              </a:rPr>
              <a:pPr algn="r" eaLnBrk="1">
                <a:lnSpc>
                  <a:spcPct val="98000"/>
                </a:lnSpc>
              </a:pPr>
              <a:t>23</a:t>
            </a:fld>
            <a:endParaRPr lang="en-GB" sz="1400">
              <a:solidFill>
                <a:srgbClr val="000000"/>
              </a:solidFill>
              <a:latin typeface="Bitstream Vera Serif"/>
            </a:endParaRPr>
          </a:p>
        </p:txBody>
      </p:sp>
      <p:sp>
        <p:nvSpPr>
          <p:cNvPr id="50180"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50181"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A61A2F8B-54FF-45C9-9D37-4032B3F90E12}" type="slidenum">
              <a:rPr lang="en-GB" sz="1400" smtClean="0">
                <a:solidFill>
                  <a:srgbClr val="000000"/>
                </a:solidFill>
                <a:latin typeface="Bitstream Vera Serif"/>
              </a:rPr>
              <a:pPr eaLnBrk="1">
                <a:lnSpc>
                  <a:spcPct val="98000"/>
                </a:lnSpc>
              </a:pPr>
              <a:t>3</a:t>
            </a:fld>
            <a:endParaRPr lang="en-GB" sz="1400" smtClean="0">
              <a:solidFill>
                <a:srgbClr val="000000"/>
              </a:solidFill>
              <a:latin typeface="Bitstream Vera Serif"/>
            </a:endParaRPr>
          </a:p>
        </p:txBody>
      </p:sp>
      <p:sp>
        <p:nvSpPr>
          <p:cNvPr id="29699"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8E439D35-58E7-4130-AA89-4ECA0A2D7EE0}" type="slidenum">
              <a:rPr lang="en-GB" sz="1400">
                <a:solidFill>
                  <a:srgbClr val="000000"/>
                </a:solidFill>
                <a:latin typeface="Bitstream Vera Serif"/>
              </a:rPr>
              <a:pPr algn="r" eaLnBrk="1">
                <a:lnSpc>
                  <a:spcPct val="98000"/>
                </a:lnSpc>
              </a:pPr>
              <a:t>3</a:t>
            </a:fld>
            <a:endParaRPr lang="en-GB" sz="1400">
              <a:solidFill>
                <a:srgbClr val="000000"/>
              </a:solidFill>
              <a:latin typeface="Bitstream Vera Serif"/>
            </a:endParaRPr>
          </a:p>
        </p:txBody>
      </p:sp>
      <p:sp>
        <p:nvSpPr>
          <p:cNvPr id="29700"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29701"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smtClean="0">
                <a:latin typeface="Times New Roman" pitchFamily="18" charset="0"/>
              </a:rPr>
              <a:t>Initially</a:t>
            </a:r>
            <a:r>
              <a:rPr lang="en-US" baseline="0" dirty="0" smtClean="0">
                <a:latin typeface="Times New Roman" pitchFamily="18" charset="0"/>
              </a:rPr>
              <a:t> PKP focused primarily on the scholarly research publishing in the third world, particularly Africa, and exposing it to the world. This was a research project, but, like many research projects, included a software development component – version 1 of OJS, OCS and OHS. The big difference was that the PKP software development has assumed a life of its own and the code base and development path have been professionalized.</a:t>
            </a:r>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98EFC561-7769-4EB2-90C6-2F2C3ABF8C61}" type="slidenum">
              <a:rPr lang="en-GB" sz="1400" smtClean="0">
                <a:solidFill>
                  <a:srgbClr val="000000"/>
                </a:solidFill>
                <a:latin typeface="Bitstream Vera Serif"/>
              </a:rPr>
              <a:pPr eaLnBrk="1">
                <a:lnSpc>
                  <a:spcPct val="98000"/>
                </a:lnSpc>
              </a:pPr>
              <a:t>4</a:t>
            </a:fld>
            <a:endParaRPr lang="en-GB" sz="1400" smtClean="0">
              <a:solidFill>
                <a:srgbClr val="000000"/>
              </a:solidFill>
              <a:latin typeface="Bitstream Vera Serif"/>
            </a:endParaRPr>
          </a:p>
        </p:txBody>
      </p:sp>
      <p:sp>
        <p:nvSpPr>
          <p:cNvPr id="30723"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D231C56D-FF35-4571-B555-5798D9ADAA33}" type="slidenum">
              <a:rPr lang="en-GB" sz="1400">
                <a:solidFill>
                  <a:srgbClr val="000000"/>
                </a:solidFill>
                <a:latin typeface="Bitstream Vera Serif"/>
              </a:rPr>
              <a:pPr algn="r" eaLnBrk="1">
                <a:lnSpc>
                  <a:spcPct val="98000"/>
                </a:lnSpc>
              </a:pPr>
              <a:t>4</a:t>
            </a:fld>
            <a:endParaRPr lang="en-GB" sz="1400">
              <a:solidFill>
                <a:srgbClr val="000000"/>
              </a:solidFill>
              <a:latin typeface="Bitstream Vera Serif"/>
            </a:endParaRPr>
          </a:p>
        </p:txBody>
      </p:sp>
      <p:sp>
        <p:nvSpPr>
          <p:cNvPr id="30724"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0725"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smtClean="0">
                <a:latin typeface="Times New Roman" pitchFamily="18" charset="0"/>
              </a:rPr>
              <a:t>More or less concurrent with the original PKP development was the proposal and granting of the $11 million Synergies project by the Canada Foundation for Innovation;</a:t>
            </a:r>
            <a:r>
              <a:rPr lang="en-US" baseline="0" dirty="0" smtClean="0">
                <a:latin typeface="Times New Roman" pitchFamily="18" charset="0"/>
              </a:rPr>
              <a:t> Synergies’ goal was to effect the transition of Canadian HSS scholarly output to electronic form, in particular journals and theses. SFU became the BC node for Synergies, with UBC and UVIC being BC partners.</a:t>
            </a:r>
          </a:p>
          <a:p>
            <a:endParaRPr lang="en-US" baseline="0" dirty="0" smtClean="0">
              <a:latin typeface="Times New Roman" pitchFamily="18" charset="0"/>
            </a:endParaRPr>
          </a:p>
          <a:p>
            <a:r>
              <a:rPr lang="en-US" baseline="0" dirty="0" smtClean="0">
                <a:latin typeface="Times New Roman" pitchFamily="18" charset="0"/>
              </a:rPr>
              <a:t>SFU Library and </a:t>
            </a:r>
            <a:r>
              <a:rPr lang="en-US" baseline="0" dirty="0" err="1" smtClean="0">
                <a:latin typeface="Times New Roman" pitchFamily="18" charset="0"/>
              </a:rPr>
              <a:t>Willinsky</a:t>
            </a:r>
            <a:r>
              <a:rPr lang="en-US" baseline="0" dirty="0" smtClean="0">
                <a:latin typeface="Times New Roman" pitchFamily="18" charset="0"/>
              </a:rPr>
              <a:t> agreed that SFU Library should become the lead developer and ‘home’ for the PKP software, a continuing and very fruitful relationship. As Synergies evolved, the PKP software was adopted by 4 of 5 ‘nodes’ and partially implemented by the 5</a:t>
            </a:r>
            <a:r>
              <a:rPr lang="en-US" baseline="30000" dirty="0" smtClean="0">
                <a:latin typeface="Times New Roman" pitchFamily="18" charset="0"/>
              </a:rPr>
              <a:t>th</a:t>
            </a:r>
            <a:r>
              <a:rPr lang="en-US" baseline="0" dirty="0" smtClean="0">
                <a:latin typeface="Times New Roman" pitchFamily="18" charset="0"/>
              </a:rPr>
              <a:t>, along with its </a:t>
            </a:r>
            <a:r>
              <a:rPr lang="en-US" baseline="0" dirty="0" err="1" smtClean="0">
                <a:latin typeface="Times New Roman" pitchFamily="18" charset="0"/>
              </a:rPr>
              <a:t>Erudit</a:t>
            </a:r>
            <a:r>
              <a:rPr lang="en-US" baseline="0" dirty="0" smtClean="0">
                <a:latin typeface="Times New Roman" pitchFamily="18" charset="0"/>
              </a:rPr>
              <a:t> software. PKP also continued and expanded its relationship with others worldwide.</a:t>
            </a:r>
          </a:p>
          <a:p>
            <a:endParaRPr lang="en-US" baseline="0" dirty="0" smtClean="0">
              <a:latin typeface="Times New Roman" pitchFamily="18" charset="0"/>
            </a:endParaRPr>
          </a:p>
          <a:p>
            <a:r>
              <a:rPr lang="en-US" baseline="0" dirty="0" smtClean="0">
                <a:latin typeface="Times New Roman" pitchFamily="18" charset="0"/>
              </a:rPr>
              <a:t>A core team was established under the direction of Brian Owen and development has continued.</a:t>
            </a:r>
          </a:p>
          <a:p>
            <a:endParaRPr lang="en-US" baseline="0" dirty="0" smtClean="0">
              <a:latin typeface="Times New Roman" pitchFamily="18" charset="0"/>
            </a:endParaRPr>
          </a:p>
          <a:p>
            <a:r>
              <a:rPr lang="en-US" baseline="0" dirty="0" smtClean="0">
                <a:latin typeface="Times New Roman" pitchFamily="18" charset="0"/>
              </a:rPr>
              <a:t>A key component of the success of PKP has been the various </a:t>
            </a:r>
            <a:r>
              <a:rPr lang="en-US" baseline="0" dirty="0" err="1" smtClean="0">
                <a:latin typeface="Times New Roman" pitchFamily="18" charset="0"/>
              </a:rPr>
              <a:t>fora</a:t>
            </a:r>
            <a:r>
              <a:rPr lang="en-US" baseline="0" dirty="0" smtClean="0">
                <a:latin typeface="Times New Roman" pitchFamily="18" charset="0"/>
              </a:rPr>
              <a:t> and other community relationships with editors, librarians and developers. Translation into several dozen languages on a continuing and in-kind basis has also been key.</a:t>
            </a:r>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E98BFAB1-2F52-45D9-9193-C6CF62A1717F}" type="slidenum">
              <a:rPr lang="en-GB" sz="1400" smtClean="0">
                <a:solidFill>
                  <a:srgbClr val="000000"/>
                </a:solidFill>
                <a:latin typeface="Bitstream Vera Serif"/>
              </a:rPr>
              <a:pPr eaLnBrk="1">
                <a:lnSpc>
                  <a:spcPct val="98000"/>
                </a:lnSpc>
              </a:pPr>
              <a:t>5</a:t>
            </a:fld>
            <a:endParaRPr lang="en-GB" sz="1400" smtClean="0">
              <a:solidFill>
                <a:srgbClr val="000000"/>
              </a:solidFill>
              <a:latin typeface="Bitstream Vera Serif"/>
            </a:endParaRPr>
          </a:p>
        </p:txBody>
      </p:sp>
      <p:sp>
        <p:nvSpPr>
          <p:cNvPr id="31747"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EF9E17D8-6F5F-4B5D-93F5-ECCD214D6309}" type="slidenum">
              <a:rPr lang="en-GB" sz="1400">
                <a:solidFill>
                  <a:srgbClr val="000000"/>
                </a:solidFill>
                <a:latin typeface="Bitstream Vera Serif"/>
              </a:rPr>
              <a:pPr algn="r" eaLnBrk="1">
                <a:lnSpc>
                  <a:spcPct val="98000"/>
                </a:lnSpc>
              </a:pPr>
              <a:t>5</a:t>
            </a:fld>
            <a:endParaRPr lang="en-GB" sz="1400">
              <a:solidFill>
                <a:srgbClr val="000000"/>
              </a:solidFill>
              <a:latin typeface="Bitstream Vera Serif"/>
            </a:endParaRPr>
          </a:p>
        </p:txBody>
      </p:sp>
      <p:sp>
        <p:nvSpPr>
          <p:cNvPr id="31748"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1749"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smtClean="0">
                <a:latin typeface="Times New Roman" pitchFamily="18" charset="0"/>
              </a:rPr>
              <a:t>OJS is most </a:t>
            </a:r>
            <a:r>
              <a:rPr lang="en-US" dirty="0" err="1" smtClean="0">
                <a:latin typeface="Times New Roman" pitchFamily="18" charset="0"/>
              </a:rPr>
              <a:t>famiiar</a:t>
            </a:r>
            <a:r>
              <a:rPr lang="en-US" dirty="0" smtClean="0">
                <a:latin typeface="Times New Roman" pitchFamily="18" charset="0"/>
              </a:rPr>
              <a:t>: provides a platform for the management of the scholarly journal process – peer review, editing, etc. –</a:t>
            </a:r>
            <a:r>
              <a:rPr lang="en-US" baseline="0" dirty="0" smtClean="0">
                <a:latin typeface="Times New Roman" pitchFamily="18" charset="0"/>
              </a:rPr>
              <a:t> as well as the publication. It does not deal with layout or similar activities, although various </a:t>
            </a:r>
            <a:r>
              <a:rPr lang="en-US" baseline="0" dirty="0" err="1" smtClean="0">
                <a:latin typeface="Times New Roman" pitchFamily="18" charset="0"/>
              </a:rPr>
              <a:t>stylesheets</a:t>
            </a:r>
            <a:r>
              <a:rPr lang="en-US" baseline="0" dirty="0" smtClean="0">
                <a:latin typeface="Times New Roman" pitchFamily="18" charset="0"/>
              </a:rPr>
              <a:t> are available. Various reading tools add to the strength of OJS.</a:t>
            </a:r>
          </a:p>
          <a:p>
            <a:endParaRPr lang="en-US" baseline="0" dirty="0" smtClean="0">
              <a:latin typeface="Times New Roman" pitchFamily="18" charset="0"/>
            </a:endParaRPr>
          </a:p>
          <a:p>
            <a:r>
              <a:rPr lang="en-US" baseline="0" dirty="0" smtClean="0">
                <a:latin typeface="Times New Roman" pitchFamily="18" charset="0"/>
              </a:rPr>
              <a:t>OCS – is a platform for the management of a conference, including the capability of handling for example annual conferences, payments and the like. It provides </a:t>
            </a:r>
            <a:r>
              <a:rPr lang="en-US" baseline="0" dirty="0" err="1" smtClean="0">
                <a:latin typeface="Times New Roman" pitchFamily="18" charset="0"/>
              </a:rPr>
              <a:t>capabiity</a:t>
            </a:r>
            <a:r>
              <a:rPr lang="en-US" baseline="0" dirty="0" smtClean="0">
                <a:latin typeface="Times New Roman" pitchFamily="18" charset="0"/>
              </a:rPr>
              <a:t> for managing paper submission, exporting the conference papers and other useful features. The PKP conference in Berlin Sept. 26-28 2011 for example is using OCS.</a:t>
            </a:r>
          </a:p>
          <a:p>
            <a:endParaRPr lang="en-US" baseline="0" dirty="0" smtClean="0">
              <a:latin typeface="Times New Roman" pitchFamily="18" charset="0"/>
            </a:endParaRPr>
          </a:p>
          <a:p>
            <a:r>
              <a:rPr lang="en-US" baseline="0" dirty="0" smtClean="0">
                <a:latin typeface="Times New Roman" pitchFamily="18" charset="0"/>
              </a:rPr>
              <a:t>The OHS is what it claims to be. One of the most notable examples of the use of OHS is for the CARL IR harvester.</a:t>
            </a:r>
          </a:p>
          <a:p>
            <a:endParaRPr lang="en-US" baseline="0" dirty="0" smtClean="0">
              <a:latin typeface="Times New Roman" pitchFamily="18" charset="0"/>
            </a:endParaRPr>
          </a:p>
          <a:p>
            <a:r>
              <a:rPr lang="en-US" baseline="0" dirty="0" smtClean="0">
                <a:latin typeface="Times New Roman" pitchFamily="18" charset="0"/>
              </a:rPr>
              <a:t>Finally, the OMP, which will be released in the next few months, has, we believe, on the basis of early comment, tremendous potential to enhance the management of scholarly monograph publishing. It is being built using the WAL. </a:t>
            </a:r>
          </a:p>
          <a:p>
            <a:endParaRPr lang="en-US" baseline="0" dirty="0" smtClean="0">
              <a:latin typeface="Times New Roman" pitchFamily="18" charset="0"/>
            </a:endParaRPr>
          </a:p>
          <a:p>
            <a:r>
              <a:rPr lang="en-US" baseline="0" dirty="0" smtClean="0">
                <a:latin typeface="Times New Roman" pitchFamily="18" charset="0"/>
              </a:rPr>
              <a:t>As PKP software matures, the various components are beginning to use a common suite of software – the web application library.</a:t>
            </a:r>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F57A0C1B-238F-46C7-9002-587DFDC9F3BC}" type="slidenum">
              <a:rPr lang="en-GB" sz="1400" smtClean="0">
                <a:solidFill>
                  <a:srgbClr val="000000"/>
                </a:solidFill>
                <a:latin typeface="Bitstream Vera Serif"/>
              </a:rPr>
              <a:pPr eaLnBrk="1">
                <a:lnSpc>
                  <a:spcPct val="98000"/>
                </a:lnSpc>
              </a:pPr>
              <a:t>6</a:t>
            </a:fld>
            <a:endParaRPr lang="en-GB" sz="1400" smtClean="0">
              <a:solidFill>
                <a:srgbClr val="000000"/>
              </a:solidFill>
              <a:latin typeface="Bitstream Vera Serif"/>
            </a:endParaRPr>
          </a:p>
        </p:txBody>
      </p:sp>
      <p:sp>
        <p:nvSpPr>
          <p:cNvPr id="32771"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E2B55507-DDFB-4D12-92F0-B43EEB54A03B}" type="slidenum">
              <a:rPr lang="en-GB" sz="1400">
                <a:solidFill>
                  <a:srgbClr val="000000"/>
                </a:solidFill>
                <a:latin typeface="Bitstream Vera Serif"/>
              </a:rPr>
              <a:pPr algn="r" eaLnBrk="1">
                <a:lnSpc>
                  <a:spcPct val="98000"/>
                </a:lnSpc>
              </a:pPr>
              <a:t>6</a:t>
            </a:fld>
            <a:endParaRPr lang="en-GB" sz="1400">
              <a:solidFill>
                <a:srgbClr val="000000"/>
              </a:solidFill>
              <a:latin typeface="Bitstream Vera Serif"/>
            </a:endParaRPr>
          </a:p>
        </p:txBody>
      </p:sp>
      <p:sp>
        <p:nvSpPr>
          <p:cNvPr id="32772"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2773"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smtClean="0">
                <a:latin typeface="Times New Roman" pitchFamily="18" charset="0"/>
              </a:rPr>
              <a:t>In 2008, there were 5044 journals identified by continent, although there were over 8,000 journals identified. (since the software is open source indirect</a:t>
            </a:r>
            <a:r>
              <a:rPr lang="en-US" baseline="0" dirty="0" smtClean="0">
                <a:latin typeface="Times New Roman" pitchFamily="18" charset="0"/>
              </a:rPr>
              <a:t> means of identifying use must be made).</a:t>
            </a:r>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E7D9EFE2-8580-4782-82D1-87B72D0A96F7}" type="slidenum">
              <a:rPr lang="en-GB" sz="1400" smtClean="0">
                <a:solidFill>
                  <a:srgbClr val="000000"/>
                </a:solidFill>
                <a:latin typeface="Bitstream Vera Serif"/>
              </a:rPr>
              <a:pPr eaLnBrk="1">
                <a:lnSpc>
                  <a:spcPct val="98000"/>
                </a:lnSpc>
              </a:pPr>
              <a:t>7</a:t>
            </a:fld>
            <a:endParaRPr lang="en-GB" sz="1400" smtClean="0">
              <a:solidFill>
                <a:srgbClr val="000000"/>
              </a:solidFill>
              <a:latin typeface="Bitstream Vera Serif"/>
            </a:endParaRPr>
          </a:p>
        </p:txBody>
      </p:sp>
      <p:sp>
        <p:nvSpPr>
          <p:cNvPr id="33795"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53DE55F6-173B-4743-8CAB-0CF269111B63}" type="slidenum">
              <a:rPr lang="en-GB" sz="1400">
                <a:solidFill>
                  <a:srgbClr val="000000"/>
                </a:solidFill>
                <a:latin typeface="Bitstream Vera Serif"/>
              </a:rPr>
              <a:pPr algn="r" eaLnBrk="1">
                <a:lnSpc>
                  <a:spcPct val="98000"/>
                </a:lnSpc>
              </a:pPr>
              <a:t>7</a:t>
            </a:fld>
            <a:endParaRPr lang="en-GB" sz="1400">
              <a:solidFill>
                <a:srgbClr val="000000"/>
              </a:solidFill>
              <a:latin typeface="Bitstream Vera Serif"/>
            </a:endParaRPr>
          </a:p>
        </p:txBody>
      </p:sp>
      <p:sp>
        <p:nvSpPr>
          <p:cNvPr id="33796"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3797"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smtClean="0">
                <a:latin typeface="Times New Roman" pitchFamily="18" charset="0"/>
              </a:rPr>
              <a:t>Now over 10,000 installations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638CCAB0-D63F-483A-9ADF-5D61434E7D22}" type="slidenum">
              <a:rPr lang="en-GB" sz="1400" smtClean="0">
                <a:solidFill>
                  <a:srgbClr val="000000"/>
                </a:solidFill>
                <a:latin typeface="Bitstream Vera Serif"/>
              </a:rPr>
              <a:pPr eaLnBrk="1">
                <a:lnSpc>
                  <a:spcPct val="98000"/>
                </a:lnSpc>
              </a:pPr>
              <a:t>8</a:t>
            </a:fld>
            <a:endParaRPr lang="en-GB" sz="1400" smtClean="0">
              <a:solidFill>
                <a:srgbClr val="000000"/>
              </a:solidFill>
              <a:latin typeface="Bitstream Vera Serif"/>
            </a:endParaRPr>
          </a:p>
        </p:txBody>
      </p:sp>
      <p:sp>
        <p:nvSpPr>
          <p:cNvPr id="34819"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C046E57B-3576-46D9-9C7E-54DEE4924076}" type="slidenum">
              <a:rPr lang="en-GB" sz="1400">
                <a:solidFill>
                  <a:srgbClr val="000000"/>
                </a:solidFill>
                <a:latin typeface="Bitstream Vera Serif"/>
              </a:rPr>
              <a:pPr algn="r" eaLnBrk="1">
                <a:lnSpc>
                  <a:spcPct val="98000"/>
                </a:lnSpc>
              </a:pPr>
              <a:t>8</a:t>
            </a:fld>
            <a:endParaRPr lang="en-GB" sz="1400">
              <a:solidFill>
                <a:srgbClr val="000000"/>
              </a:solidFill>
              <a:latin typeface="Bitstream Vera Serif"/>
            </a:endParaRPr>
          </a:p>
        </p:txBody>
      </p:sp>
      <p:sp>
        <p:nvSpPr>
          <p:cNvPr id="34820"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4821"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spcBef>
                <a:spcPts val="775"/>
              </a:spcBef>
              <a:buClr>
                <a:srgbClr val="FFFFFF"/>
              </a:buClr>
              <a:buFont typeface="Gill Sans"/>
              <a:buNone/>
            </a:pPr>
            <a:r>
              <a:rPr lang="en-GB" sz="3100" smtClean="0">
                <a:solidFill>
                  <a:srgbClr val="D8D65A"/>
                </a:solidFill>
                <a:latin typeface="Gill Sans"/>
              </a:rPr>
              <a:t>http://pkp.sfu.ca/files/OJS%20Journal%20Survey.pdf</a:t>
            </a:r>
          </a:p>
          <a:p>
            <a:pPr eaLnBrk="1" hangingPunct="1">
              <a:spcBef>
                <a:spcPts val="775"/>
              </a:spcBef>
              <a:buClr>
                <a:srgbClr val="FFFFFF"/>
              </a:buClr>
              <a:buFont typeface="Arial" pitchFamily="34" charset="0"/>
              <a:buChar char="•"/>
            </a:pPr>
            <a:r>
              <a:rPr lang="en-GB" sz="3100" smtClean="0">
                <a:latin typeface="Gill Sans"/>
              </a:rPr>
              <a:t>998  of 2748 OJS journals responded; i.e. 36%</a:t>
            </a:r>
          </a:p>
          <a:p>
            <a:pPr lvl="1" eaLnBrk="1" hangingPunct="1">
              <a:spcBef>
                <a:spcPts val="775"/>
              </a:spcBef>
              <a:buClr>
                <a:srgbClr val="FFFFFF"/>
              </a:buClr>
              <a:buFont typeface="Arial" pitchFamily="34" charset="0"/>
              <a:buChar char="•"/>
            </a:pPr>
            <a:r>
              <a:rPr lang="en-GB" sz="2800" smtClean="0">
                <a:latin typeface="Gill Sans"/>
              </a:rPr>
              <a:t>Commercial publishers: 6%</a:t>
            </a:r>
          </a:p>
          <a:p>
            <a:pPr lvl="1" eaLnBrk="1" hangingPunct="1">
              <a:spcBef>
                <a:spcPts val="775"/>
              </a:spcBef>
              <a:buClr>
                <a:srgbClr val="FFFFFF"/>
              </a:buClr>
              <a:buFont typeface="Arial" pitchFamily="34" charset="0"/>
              <a:buChar char="•"/>
            </a:pPr>
            <a:r>
              <a:rPr lang="en-GB" sz="2800" smtClean="0">
                <a:latin typeface="Gill Sans"/>
              </a:rPr>
              <a:t>Scholarly societies: 32%</a:t>
            </a:r>
          </a:p>
          <a:p>
            <a:pPr lvl="1" eaLnBrk="1" hangingPunct="1">
              <a:spcBef>
                <a:spcPts val="775"/>
              </a:spcBef>
              <a:buClr>
                <a:srgbClr val="FFFFFF"/>
              </a:buClr>
              <a:buFont typeface="Arial" pitchFamily="34" charset="0"/>
              <a:buChar char="•"/>
            </a:pPr>
            <a:r>
              <a:rPr lang="en-GB" sz="2800" smtClean="0">
                <a:latin typeface="Gill Sans"/>
              </a:rPr>
              <a:t>Independent or scholar publisher: 62%</a:t>
            </a:r>
          </a:p>
          <a:p>
            <a:pPr eaLnBrk="1" hangingPunct="1">
              <a:spcBef>
                <a:spcPts val="775"/>
              </a:spcBef>
              <a:buClr>
                <a:srgbClr val="FFFFFF"/>
              </a:buClr>
              <a:buFont typeface="Arial" pitchFamily="34" charset="0"/>
              <a:buChar char="•"/>
            </a:pPr>
            <a:r>
              <a:rPr lang="en-GB" sz="3100" smtClean="0">
                <a:latin typeface="Gill Sans"/>
              </a:rPr>
              <a:t>Open Access policy: 83% (another 8% embargo OA)</a:t>
            </a:r>
          </a:p>
          <a:p>
            <a:pPr eaLnBrk="1" hangingPunct="1">
              <a:spcBef>
                <a:spcPts val="775"/>
              </a:spcBef>
              <a:buClr>
                <a:srgbClr val="FFFFFF"/>
              </a:buClr>
              <a:buFont typeface="Arial" pitchFamily="34" charset="0"/>
              <a:buChar char="•"/>
            </a:pPr>
            <a:r>
              <a:rPr lang="en-GB" sz="3100" smtClean="0">
                <a:latin typeface="Gill Sans"/>
              </a:rPr>
              <a:t>Average first copy cost: $188 (compare w.RLIN 2008 estimate of $1784)</a:t>
            </a:r>
          </a:p>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eaLnBrk="1">
              <a:lnSpc>
                <a:spcPct val="98000"/>
              </a:lnSpc>
            </a:pPr>
            <a:fld id="{563CEB70-8A49-4DED-9ED1-635225BB45AC}" type="slidenum">
              <a:rPr lang="en-GB" sz="1400" smtClean="0">
                <a:solidFill>
                  <a:srgbClr val="000000"/>
                </a:solidFill>
                <a:latin typeface="Bitstream Vera Serif"/>
              </a:rPr>
              <a:pPr eaLnBrk="1">
                <a:lnSpc>
                  <a:spcPct val="98000"/>
                </a:lnSpc>
              </a:pPr>
              <a:t>9</a:t>
            </a:fld>
            <a:endParaRPr lang="en-GB" sz="1400" smtClean="0">
              <a:solidFill>
                <a:srgbClr val="000000"/>
              </a:solidFill>
              <a:latin typeface="Bitstream Vera Serif"/>
            </a:endParaRPr>
          </a:p>
        </p:txBody>
      </p:sp>
      <p:sp>
        <p:nvSpPr>
          <p:cNvPr id="35843" name="Text Box 1"/>
          <p:cNvSpPr txBox="1">
            <a:spLocks noChangeArrowheads="1"/>
          </p:cNvSpPr>
          <p:nvPr/>
        </p:nvSpPr>
        <p:spPr bwMode="auto">
          <a:xfrm>
            <a:off x="4398963" y="9555163"/>
            <a:ext cx="3371850" cy="50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b"/>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r" eaLnBrk="1">
              <a:lnSpc>
                <a:spcPct val="98000"/>
              </a:lnSpc>
            </a:pPr>
            <a:fld id="{B7E5A528-81DA-4690-AFF1-030932CC60DF}" type="slidenum">
              <a:rPr lang="en-GB" sz="1400">
                <a:solidFill>
                  <a:srgbClr val="000000"/>
                </a:solidFill>
                <a:latin typeface="Bitstream Vera Serif"/>
              </a:rPr>
              <a:pPr algn="r" eaLnBrk="1">
                <a:lnSpc>
                  <a:spcPct val="98000"/>
                </a:lnSpc>
              </a:pPr>
              <a:t>9</a:t>
            </a:fld>
            <a:endParaRPr lang="en-GB" sz="1400">
              <a:solidFill>
                <a:srgbClr val="000000"/>
              </a:solidFill>
              <a:latin typeface="Bitstream Vera Serif"/>
            </a:endParaRPr>
          </a:p>
        </p:txBody>
      </p:sp>
      <p:sp>
        <p:nvSpPr>
          <p:cNvPr id="35844"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35845" name="Text Box 3"/>
          <p:cNvSpPr>
            <a:spLocks noGrp="1" noChangeArrowheads="1"/>
          </p:cNvSpPr>
          <p:nvPr>
            <p:ph type="body"/>
          </p:nvPr>
        </p:nvSpPr>
        <p:spPr>
          <a:xfrm>
            <a:off x="777875" y="4776788"/>
            <a:ext cx="6215063" cy="4525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r>
              <a:rPr lang="en-US" dirty="0" smtClean="0">
                <a:latin typeface="Times New Roman" pitchFamily="18" charset="0"/>
              </a:rPr>
              <a:t>The</a:t>
            </a:r>
            <a:r>
              <a:rPr lang="en-US" baseline="0" dirty="0" smtClean="0">
                <a:latin typeface="Times New Roman" pitchFamily="18" charset="0"/>
              </a:rPr>
              <a:t> timing for these surveys might suggest the increasing role libraries are playing in scholarly communication through journal hosting.</a:t>
            </a:r>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831CC722-A5C8-4635-BC26-1DE6D6DE467F}" type="slidenum">
              <a:rPr lang="en-GB"/>
              <a:pPr>
                <a:defRPr/>
              </a:pPr>
              <a:t>‹#›</a:t>
            </a:fld>
            <a:endParaRPr lang="en-GB"/>
          </a:p>
        </p:txBody>
      </p:sp>
    </p:spTree>
    <p:extLst>
      <p:ext uri="{BB962C8B-B14F-4D97-AF65-F5344CB8AC3E}">
        <p14:creationId xmlns:p14="http://schemas.microsoft.com/office/powerpoint/2010/main" xmlns="" val="257671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6ABEAACB-1FC4-431D-AA5A-7EFC318736C8}" type="slidenum">
              <a:rPr lang="en-GB"/>
              <a:pPr>
                <a:defRPr/>
              </a:pPr>
              <a:t>‹#›</a:t>
            </a:fld>
            <a:endParaRPr lang="en-GB"/>
          </a:p>
        </p:txBody>
      </p:sp>
    </p:spTree>
    <p:extLst>
      <p:ext uri="{BB962C8B-B14F-4D97-AF65-F5344CB8AC3E}">
        <p14:creationId xmlns:p14="http://schemas.microsoft.com/office/powerpoint/2010/main" xmlns="" val="200984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89813" y="168275"/>
            <a:ext cx="2351087" cy="6467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6550" y="168275"/>
            <a:ext cx="6900863" cy="6467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7140F5B8-F7AB-4E74-8691-E691DD50F770}" type="slidenum">
              <a:rPr lang="en-GB"/>
              <a:pPr>
                <a:defRPr/>
              </a:pPr>
              <a:t>‹#›</a:t>
            </a:fld>
            <a:endParaRPr lang="en-GB"/>
          </a:p>
        </p:txBody>
      </p:sp>
    </p:spTree>
    <p:extLst>
      <p:ext uri="{BB962C8B-B14F-4D97-AF65-F5344CB8AC3E}">
        <p14:creationId xmlns:p14="http://schemas.microsoft.com/office/powerpoint/2010/main" xmlns="" val="333820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958D4C5B-CA8C-4499-9804-E643CCFA2C43}" type="slidenum">
              <a:rPr lang="en-GB"/>
              <a:pPr>
                <a:defRPr/>
              </a:pPr>
              <a:t>‹#›</a:t>
            </a:fld>
            <a:endParaRPr lang="en-GB"/>
          </a:p>
        </p:txBody>
      </p:sp>
    </p:spTree>
    <p:extLst>
      <p:ext uri="{BB962C8B-B14F-4D97-AF65-F5344CB8AC3E}">
        <p14:creationId xmlns:p14="http://schemas.microsoft.com/office/powerpoint/2010/main" xmlns="" val="626854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43BC6B7D-010B-4FE8-8654-E330FBC1F26B}" type="slidenum">
              <a:rPr lang="en-GB"/>
              <a:pPr>
                <a:defRPr/>
              </a:pPr>
              <a:t>‹#›</a:t>
            </a:fld>
            <a:endParaRPr lang="en-GB"/>
          </a:p>
        </p:txBody>
      </p:sp>
    </p:spTree>
    <p:extLst>
      <p:ext uri="{BB962C8B-B14F-4D97-AF65-F5344CB8AC3E}">
        <p14:creationId xmlns:p14="http://schemas.microsoft.com/office/powerpoint/2010/main" xmlns="" val="2717023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C81A346D-FE01-4537-AA5E-914754C4E6A2}" type="slidenum">
              <a:rPr lang="en-GB"/>
              <a:pPr>
                <a:defRPr/>
              </a:pPr>
              <a:t>‹#›</a:t>
            </a:fld>
            <a:endParaRPr lang="en-GB"/>
          </a:p>
        </p:txBody>
      </p:sp>
    </p:spTree>
    <p:extLst>
      <p:ext uri="{BB962C8B-B14F-4D97-AF65-F5344CB8AC3E}">
        <p14:creationId xmlns:p14="http://schemas.microsoft.com/office/powerpoint/2010/main" xmlns="" val="2137899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6550" y="1511300"/>
            <a:ext cx="4625975" cy="512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511300"/>
            <a:ext cx="4625975" cy="512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6519ADED-01B4-4839-8896-0931993D3521}" type="slidenum">
              <a:rPr lang="en-GB"/>
              <a:pPr>
                <a:defRPr/>
              </a:pPr>
              <a:t>‹#›</a:t>
            </a:fld>
            <a:endParaRPr lang="en-GB"/>
          </a:p>
        </p:txBody>
      </p:sp>
    </p:spTree>
    <p:extLst>
      <p:ext uri="{BB962C8B-B14F-4D97-AF65-F5344CB8AC3E}">
        <p14:creationId xmlns:p14="http://schemas.microsoft.com/office/powerpoint/2010/main" xmlns="" val="227962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E4E36926-3467-4E56-AFFF-9B37CCE9DE33}" type="slidenum">
              <a:rPr lang="en-GB"/>
              <a:pPr>
                <a:defRPr/>
              </a:pPr>
              <a:t>‹#›</a:t>
            </a:fld>
            <a:endParaRPr lang="en-GB"/>
          </a:p>
        </p:txBody>
      </p:sp>
    </p:spTree>
    <p:extLst>
      <p:ext uri="{BB962C8B-B14F-4D97-AF65-F5344CB8AC3E}">
        <p14:creationId xmlns:p14="http://schemas.microsoft.com/office/powerpoint/2010/main" xmlns="" val="974521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5C83D23D-A3C6-4F90-96E6-D562053A58A5}" type="slidenum">
              <a:rPr lang="en-GB"/>
              <a:pPr>
                <a:defRPr/>
              </a:pPr>
              <a:t>‹#›</a:t>
            </a:fld>
            <a:endParaRPr lang="en-GB"/>
          </a:p>
        </p:txBody>
      </p:sp>
    </p:spTree>
    <p:extLst>
      <p:ext uri="{BB962C8B-B14F-4D97-AF65-F5344CB8AC3E}">
        <p14:creationId xmlns:p14="http://schemas.microsoft.com/office/powerpoint/2010/main" xmlns="" val="1033425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127CFC64-FCBE-4D54-A2ED-F8A8188A7B40}" type="slidenum">
              <a:rPr lang="en-GB"/>
              <a:pPr>
                <a:defRPr/>
              </a:pPr>
              <a:t>‹#›</a:t>
            </a:fld>
            <a:endParaRPr lang="en-GB"/>
          </a:p>
        </p:txBody>
      </p:sp>
    </p:spTree>
    <p:extLst>
      <p:ext uri="{BB962C8B-B14F-4D97-AF65-F5344CB8AC3E}">
        <p14:creationId xmlns:p14="http://schemas.microsoft.com/office/powerpoint/2010/main" xmlns="" val="3822013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E5B90447-1727-43FF-8E84-ACA9E3711376}" type="slidenum">
              <a:rPr lang="en-GB"/>
              <a:pPr>
                <a:defRPr/>
              </a:pPr>
              <a:t>‹#›</a:t>
            </a:fld>
            <a:endParaRPr lang="en-GB"/>
          </a:p>
        </p:txBody>
      </p:sp>
    </p:spTree>
    <p:extLst>
      <p:ext uri="{BB962C8B-B14F-4D97-AF65-F5344CB8AC3E}">
        <p14:creationId xmlns:p14="http://schemas.microsoft.com/office/powerpoint/2010/main" xmlns="" val="337428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00136A9E-5F59-4E71-B05D-7A475EE48EC3}" type="slidenum">
              <a:rPr lang="en-GB"/>
              <a:pPr>
                <a:defRPr/>
              </a:pPr>
              <a:t>‹#›</a:t>
            </a:fld>
            <a:endParaRPr lang="en-GB"/>
          </a:p>
        </p:txBody>
      </p:sp>
    </p:spTree>
    <p:extLst>
      <p:ext uri="{BB962C8B-B14F-4D97-AF65-F5344CB8AC3E}">
        <p14:creationId xmlns:p14="http://schemas.microsoft.com/office/powerpoint/2010/main" xmlns="" val="431489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C1AA85F4-49BC-4AF4-B7BB-A1E081446AB2}" type="slidenum">
              <a:rPr lang="en-GB"/>
              <a:pPr>
                <a:defRPr/>
              </a:pPr>
              <a:t>‹#›</a:t>
            </a:fld>
            <a:endParaRPr lang="en-GB"/>
          </a:p>
        </p:txBody>
      </p:sp>
    </p:spTree>
    <p:extLst>
      <p:ext uri="{BB962C8B-B14F-4D97-AF65-F5344CB8AC3E}">
        <p14:creationId xmlns:p14="http://schemas.microsoft.com/office/powerpoint/2010/main" xmlns="" val="388046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43E18F3D-6CFD-4E73-9C04-CFEF58955F48}" type="slidenum">
              <a:rPr lang="en-GB"/>
              <a:pPr>
                <a:defRPr/>
              </a:pPr>
              <a:t>‹#›</a:t>
            </a:fld>
            <a:endParaRPr lang="en-GB"/>
          </a:p>
        </p:txBody>
      </p:sp>
    </p:spTree>
    <p:extLst>
      <p:ext uri="{BB962C8B-B14F-4D97-AF65-F5344CB8AC3E}">
        <p14:creationId xmlns:p14="http://schemas.microsoft.com/office/powerpoint/2010/main" xmlns="" val="9322891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89813" y="168275"/>
            <a:ext cx="2351087" cy="6467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6550" y="168275"/>
            <a:ext cx="6900863" cy="6467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114EE822-56BC-4D7B-9611-46C1DD99F0F5}" type="slidenum">
              <a:rPr lang="en-GB"/>
              <a:pPr>
                <a:defRPr/>
              </a:pPr>
              <a:t>‹#›</a:t>
            </a:fld>
            <a:endParaRPr lang="en-GB"/>
          </a:p>
        </p:txBody>
      </p:sp>
    </p:spTree>
    <p:extLst>
      <p:ext uri="{BB962C8B-B14F-4D97-AF65-F5344CB8AC3E}">
        <p14:creationId xmlns:p14="http://schemas.microsoft.com/office/powerpoint/2010/main" xmlns="" val="3762848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36550" y="168275"/>
            <a:ext cx="9404350" cy="1257300"/>
          </a:xfrm>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E746B7DA-C7F5-4335-9AE2-404F43079014}" type="slidenum">
              <a:rPr lang="en-GB"/>
              <a:pPr>
                <a:defRPr/>
              </a:pPr>
              <a:t>‹#›</a:t>
            </a:fld>
            <a:endParaRPr lang="en-GB"/>
          </a:p>
        </p:txBody>
      </p:sp>
    </p:spTree>
    <p:extLst>
      <p:ext uri="{BB962C8B-B14F-4D97-AF65-F5344CB8AC3E}">
        <p14:creationId xmlns:p14="http://schemas.microsoft.com/office/powerpoint/2010/main" xmlns="" val="281262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10003B0B-48CF-4C90-BA65-EF62B173D02D}" type="slidenum">
              <a:rPr lang="en-GB"/>
              <a:pPr>
                <a:defRPr/>
              </a:pPr>
              <a:t>‹#›</a:t>
            </a:fld>
            <a:endParaRPr lang="en-GB"/>
          </a:p>
        </p:txBody>
      </p:sp>
    </p:spTree>
    <p:extLst>
      <p:ext uri="{BB962C8B-B14F-4D97-AF65-F5344CB8AC3E}">
        <p14:creationId xmlns:p14="http://schemas.microsoft.com/office/powerpoint/2010/main" xmlns="" val="30120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6550" y="1511300"/>
            <a:ext cx="4625975" cy="512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511300"/>
            <a:ext cx="4625975" cy="512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AE8C7C53-1AFA-4EAA-B7A9-CB752B10795E}" type="slidenum">
              <a:rPr lang="en-GB"/>
              <a:pPr>
                <a:defRPr/>
              </a:pPr>
              <a:t>‹#›</a:t>
            </a:fld>
            <a:endParaRPr lang="en-GB"/>
          </a:p>
        </p:txBody>
      </p:sp>
    </p:spTree>
    <p:extLst>
      <p:ext uri="{BB962C8B-B14F-4D97-AF65-F5344CB8AC3E}">
        <p14:creationId xmlns:p14="http://schemas.microsoft.com/office/powerpoint/2010/main" xmlns="" val="283065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C4A35F1E-B2D2-4B03-8E28-03CFCEEF9BB5}" type="slidenum">
              <a:rPr lang="en-GB"/>
              <a:pPr>
                <a:defRPr/>
              </a:pPr>
              <a:t>‹#›</a:t>
            </a:fld>
            <a:endParaRPr lang="en-GB"/>
          </a:p>
        </p:txBody>
      </p:sp>
    </p:spTree>
    <p:extLst>
      <p:ext uri="{BB962C8B-B14F-4D97-AF65-F5344CB8AC3E}">
        <p14:creationId xmlns:p14="http://schemas.microsoft.com/office/powerpoint/2010/main" xmlns="" val="296509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419198D6-695E-419B-8DD1-420529E0FC6F}" type="slidenum">
              <a:rPr lang="en-GB"/>
              <a:pPr>
                <a:defRPr/>
              </a:pPr>
              <a:t>‹#›</a:t>
            </a:fld>
            <a:endParaRPr lang="en-GB"/>
          </a:p>
        </p:txBody>
      </p:sp>
    </p:spTree>
    <p:extLst>
      <p:ext uri="{BB962C8B-B14F-4D97-AF65-F5344CB8AC3E}">
        <p14:creationId xmlns:p14="http://schemas.microsoft.com/office/powerpoint/2010/main" xmlns="" val="1162427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5F327F9F-F4A7-4B58-BF4D-0BCD944D85A5}" type="slidenum">
              <a:rPr lang="en-GB"/>
              <a:pPr>
                <a:defRPr/>
              </a:pPr>
              <a:t>‹#›</a:t>
            </a:fld>
            <a:endParaRPr lang="en-GB"/>
          </a:p>
        </p:txBody>
      </p:sp>
    </p:spTree>
    <p:extLst>
      <p:ext uri="{BB962C8B-B14F-4D97-AF65-F5344CB8AC3E}">
        <p14:creationId xmlns:p14="http://schemas.microsoft.com/office/powerpoint/2010/main" xmlns="" val="29724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93B7627E-1A9C-43C0-BDDA-071442B4E92C}" type="slidenum">
              <a:rPr lang="en-GB"/>
              <a:pPr>
                <a:defRPr/>
              </a:pPr>
              <a:t>‹#›</a:t>
            </a:fld>
            <a:endParaRPr lang="en-GB"/>
          </a:p>
        </p:txBody>
      </p:sp>
    </p:spTree>
    <p:extLst>
      <p:ext uri="{BB962C8B-B14F-4D97-AF65-F5344CB8AC3E}">
        <p14:creationId xmlns:p14="http://schemas.microsoft.com/office/powerpoint/2010/main" xmlns="" val="136719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C34BB86D-0008-419D-A462-64231F5426BC}" type="slidenum">
              <a:rPr lang="en-GB"/>
              <a:pPr>
                <a:defRPr/>
              </a:pPr>
              <a:t>‹#›</a:t>
            </a:fld>
            <a:endParaRPr lang="en-GB"/>
          </a:p>
        </p:txBody>
      </p:sp>
    </p:spTree>
    <p:extLst>
      <p:ext uri="{BB962C8B-B14F-4D97-AF65-F5344CB8AC3E}">
        <p14:creationId xmlns:p14="http://schemas.microsoft.com/office/powerpoint/2010/main" xmlns="" val="1313850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36550" y="168275"/>
            <a:ext cx="9404350" cy="1257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100800" tIns="50400" rIns="100800" bIns="504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336550" y="1511300"/>
            <a:ext cx="9404350" cy="5124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100800" tIns="50400" rIns="100800" bIns="504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Text Box 3"/>
          <p:cNvSpPr txBox="1">
            <a:spLocks noChangeArrowheads="1"/>
          </p:cNvSpPr>
          <p:nvPr/>
        </p:nvSpPr>
        <p:spPr bwMode="auto">
          <a:xfrm>
            <a:off x="755650" y="6804025"/>
            <a:ext cx="2100263" cy="503238"/>
          </a:xfrm>
          <a:prstGeom prst="rect">
            <a:avLst/>
          </a:prstGeom>
          <a:noFill/>
          <a:ln>
            <a:noFill/>
          </a:ln>
          <a:extLst/>
        </p:spPr>
        <p:txBody>
          <a:bodyPr wrap="none" anchor="ctr"/>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endParaRPr lang="en-US" smtClean="0"/>
          </a:p>
        </p:txBody>
      </p:sp>
      <p:sp>
        <p:nvSpPr>
          <p:cNvPr id="1029" name="Text Box 4"/>
          <p:cNvSpPr txBox="1">
            <a:spLocks noChangeArrowheads="1"/>
          </p:cNvSpPr>
          <p:nvPr/>
        </p:nvSpPr>
        <p:spPr bwMode="auto">
          <a:xfrm>
            <a:off x="3444875" y="6804025"/>
            <a:ext cx="3190875" cy="503238"/>
          </a:xfrm>
          <a:prstGeom prst="rect">
            <a:avLst/>
          </a:prstGeom>
          <a:noFill/>
          <a:ln>
            <a:noFill/>
          </a:ln>
          <a:extLst/>
        </p:spPr>
        <p:txBody>
          <a:bodyPr wrap="none" anchor="ctr"/>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endParaRPr lang="en-US" smtClean="0"/>
          </a:p>
        </p:txBody>
      </p:sp>
      <p:sp>
        <p:nvSpPr>
          <p:cNvPr id="2" name="Rectangle 5"/>
          <p:cNvSpPr>
            <a:spLocks noGrp="1" noChangeArrowheads="1"/>
          </p:cNvSpPr>
          <p:nvPr>
            <p:ph type="sldNum"/>
          </p:nvPr>
        </p:nvSpPr>
        <p:spPr bwMode="auto">
          <a:xfrm>
            <a:off x="7224713" y="6804025"/>
            <a:ext cx="2097087" cy="501650"/>
          </a:xfrm>
          <a:prstGeom prst="rect">
            <a:avLst/>
          </a:prstGeom>
          <a:noFill/>
          <a:ln w="9525">
            <a:noFill/>
            <a:round/>
            <a:headEnd/>
            <a:tailEnd/>
          </a:ln>
          <a:effectLst/>
        </p:spPr>
        <p:txBody>
          <a:bodyPr vert="horz" wrap="square" lIns="100800" tIns="50400" rIns="100800" bIns="50400" numCol="1" anchor="t" anchorCtr="0" compatLnSpc="1">
            <a:prstTxWarp prst="textNoShape">
              <a:avLst/>
            </a:prstTxWarp>
          </a:bodyPr>
          <a:lstStyle>
            <a:lvl1pPr algn="r" hangingPunct="0">
              <a:lnSpc>
                <a:spcPct val="98000"/>
              </a:lnSpc>
              <a:buClr>
                <a:srgbClr val="000000"/>
              </a:buClr>
              <a:buSzPct val="45000"/>
              <a:buFont typeface="Wingdings" charset="2"/>
              <a:buNone/>
              <a:defRPr sz="1500">
                <a:solidFill>
                  <a:srgbClr val="FFFFFF"/>
                </a:solidFill>
                <a:latin typeface="Gill Sans" charset="0"/>
                <a:ea typeface="ＭＳ Ｐゴシック" charset="-128"/>
              </a:defRPr>
            </a:lvl1pPr>
          </a:lstStyle>
          <a:p>
            <a:pPr>
              <a:defRPr/>
            </a:pPr>
            <a:fld id="{7849FFD3-090C-4577-9147-230DC63CDB20}"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mj-lt"/>
          <a:ea typeface="+mj-ea"/>
          <a:cs typeface="+mj-cs"/>
        </a:defRPr>
      </a:lvl1pPr>
      <a:lvl2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Arial" charset="0"/>
          <a:ea typeface="ＭＳ Ｐゴシック" charset="-128"/>
          <a:cs typeface="ＭＳ Ｐゴシック" charset="-128"/>
        </a:defRPr>
      </a:lvl2pPr>
      <a:lvl3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Arial" charset="0"/>
          <a:ea typeface="ＭＳ Ｐゴシック" charset="-128"/>
          <a:cs typeface="ＭＳ Ｐゴシック" charset="-128"/>
        </a:defRPr>
      </a:lvl3pPr>
      <a:lvl4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Arial" charset="0"/>
          <a:ea typeface="ＭＳ Ｐゴシック" charset="-128"/>
          <a:cs typeface="ＭＳ Ｐゴシック" charset="-128"/>
        </a:defRPr>
      </a:lvl4pPr>
      <a:lvl5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Arial" charset="0"/>
          <a:ea typeface="ＭＳ Ｐゴシック" charset="-128"/>
          <a:cs typeface="ＭＳ Ｐゴシック" charset="-128"/>
        </a:defRPr>
      </a:lvl5pPr>
      <a:lvl6pPr marL="457200" algn="ctr" defTabSz="449263" rtl="0" eaLnBrk="0" fontAlgn="base" hangingPunct="0">
        <a:lnSpc>
          <a:spcPct val="92000"/>
        </a:lnSpc>
        <a:spcBef>
          <a:spcPct val="0"/>
        </a:spcBef>
        <a:spcAft>
          <a:spcPct val="0"/>
        </a:spcAft>
        <a:buClr>
          <a:srgbClr val="CCCCCC"/>
        </a:buClr>
        <a:buSzPct val="100000"/>
        <a:buFont typeface="Gill Sans" charset="0"/>
        <a:defRPr sz="4900">
          <a:solidFill>
            <a:srgbClr val="CCCCCC"/>
          </a:solidFill>
          <a:latin typeface="Gill Sans" charset="0"/>
          <a:ea typeface="ＭＳ Ｐゴシック" charset="-128"/>
          <a:cs typeface="ＭＳ Ｐゴシック" charset="-128"/>
        </a:defRPr>
      </a:lvl6pPr>
      <a:lvl7pPr marL="914400" algn="ctr" defTabSz="449263" rtl="0" eaLnBrk="0" fontAlgn="base" hangingPunct="0">
        <a:lnSpc>
          <a:spcPct val="92000"/>
        </a:lnSpc>
        <a:spcBef>
          <a:spcPct val="0"/>
        </a:spcBef>
        <a:spcAft>
          <a:spcPct val="0"/>
        </a:spcAft>
        <a:buClr>
          <a:srgbClr val="CCCCCC"/>
        </a:buClr>
        <a:buSzPct val="100000"/>
        <a:buFont typeface="Gill Sans" charset="0"/>
        <a:defRPr sz="4900">
          <a:solidFill>
            <a:srgbClr val="CCCCCC"/>
          </a:solidFill>
          <a:latin typeface="Gill Sans" charset="0"/>
          <a:ea typeface="ＭＳ Ｐゴシック" charset="-128"/>
          <a:cs typeface="ＭＳ Ｐゴシック" charset="-128"/>
        </a:defRPr>
      </a:lvl7pPr>
      <a:lvl8pPr marL="1371600" algn="ctr" defTabSz="449263" rtl="0" eaLnBrk="0" fontAlgn="base" hangingPunct="0">
        <a:lnSpc>
          <a:spcPct val="92000"/>
        </a:lnSpc>
        <a:spcBef>
          <a:spcPct val="0"/>
        </a:spcBef>
        <a:spcAft>
          <a:spcPct val="0"/>
        </a:spcAft>
        <a:buClr>
          <a:srgbClr val="CCCCCC"/>
        </a:buClr>
        <a:buSzPct val="100000"/>
        <a:buFont typeface="Gill Sans" charset="0"/>
        <a:defRPr sz="4900">
          <a:solidFill>
            <a:srgbClr val="CCCCCC"/>
          </a:solidFill>
          <a:latin typeface="Gill Sans" charset="0"/>
          <a:ea typeface="ＭＳ Ｐゴシック" charset="-128"/>
          <a:cs typeface="ＭＳ Ｐゴシック" charset="-128"/>
        </a:defRPr>
      </a:lvl8pPr>
      <a:lvl9pPr marL="1828800" algn="ctr" defTabSz="449263" rtl="0" eaLnBrk="0" fontAlgn="base" hangingPunct="0">
        <a:lnSpc>
          <a:spcPct val="92000"/>
        </a:lnSpc>
        <a:spcBef>
          <a:spcPct val="0"/>
        </a:spcBef>
        <a:spcAft>
          <a:spcPct val="0"/>
        </a:spcAft>
        <a:buClr>
          <a:srgbClr val="CCCCCC"/>
        </a:buClr>
        <a:buSzPct val="100000"/>
        <a:buFont typeface="Gill Sans" charset="0"/>
        <a:defRPr sz="4900">
          <a:solidFill>
            <a:srgbClr val="CCCCCC"/>
          </a:solidFill>
          <a:latin typeface="Gill Sans" charset="0"/>
          <a:ea typeface="ＭＳ Ｐゴシック" charset="-128"/>
          <a:cs typeface="ＭＳ Ｐゴシック" charset="-128"/>
        </a:defRPr>
      </a:lvl9pPr>
    </p:titleStyle>
    <p:bodyStyle>
      <a:lvl1pPr marL="374650" indent="-374650" algn="l" defTabSz="449263" rtl="0" eaLnBrk="0" fontAlgn="base" hangingPunct="0">
        <a:lnSpc>
          <a:spcPct val="92000"/>
        </a:lnSpc>
        <a:spcBef>
          <a:spcPts val="775"/>
        </a:spcBef>
        <a:spcAft>
          <a:spcPct val="0"/>
        </a:spcAft>
        <a:buClr>
          <a:srgbClr val="FFFFFF"/>
        </a:buClr>
        <a:buSzPct val="100000"/>
        <a:buFont typeface="Gill Sans"/>
        <a:buChar char="•"/>
        <a:defRPr sz="3100">
          <a:solidFill>
            <a:srgbClr val="FFFFFF"/>
          </a:solidFill>
          <a:latin typeface="+mn-lt"/>
          <a:ea typeface="+mn-ea"/>
          <a:cs typeface="+mn-cs"/>
        </a:defRPr>
      </a:lvl1pPr>
      <a:lvl2pPr marL="814388" indent="-312738" algn="l" defTabSz="449263" rtl="0" eaLnBrk="0" fontAlgn="base" hangingPunct="0">
        <a:lnSpc>
          <a:spcPct val="92000"/>
        </a:lnSpc>
        <a:spcBef>
          <a:spcPts val="650"/>
        </a:spcBef>
        <a:spcAft>
          <a:spcPct val="0"/>
        </a:spcAft>
        <a:buClr>
          <a:srgbClr val="FFFFFF"/>
        </a:buClr>
        <a:buSzPct val="100000"/>
        <a:buFont typeface="Wingdings" pitchFamily="2" charset="2"/>
        <a:buChar char=""/>
        <a:defRPr sz="2600">
          <a:solidFill>
            <a:srgbClr val="FFFFFF"/>
          </a:solidFill>
          <a:latin typeface="+mn-lt"/>
          <a:ea typeface="+mn-ea"/>
          <a:cs typeface="+mn-cs"/>
        </a:defRPr>
      </a:lvl2pPr>
      <a:lvl3pPr marL="1255713" indent="-247650" algn="l" defTabSz="449263" rtl="0" eaLnBrk="0" fontAlgn="base" hangingPunct="0">
        <a:lnSpc>
          <a:spcPct val="92000"/>
        </a:lnSpc>
        <a:spcBef>
          <a:spcPts val="550"/>
        </a:spcBef>
        <a:spcAft>
          <a:spcPct val="0"/>
        </a:spcAft>
        <a:buClr>
          <a:srgbClr val="FFFFFF"/>
        </a:buClr>
        <a:buSzPct val="100000"/>
        <a:buFont typeface="Gill Sans"/>
        <a:buChar char="•"/>
        <a:defRPr sz="2200">
          <a:solidFill>
            <a:srgbClr val="FFFFFF"/>
          </a:solidFill>
          <a:latin typeface="+mn-lt"/>
          <a:ea typeface="+mn-ea"/>
          <a:cs typeface="+mn-cs"/>
        </a:defRPr>
      </a:lvl3pPr>
      <a:lvl4pPr marL="1760538" indent="-249238" algn="l" defTabSz="449263" rtl="0" eaLnBrk="0" fontAlgn="base" hangingPunct="0">
        <a:lnSpc>
          <a:spcPct val="92000"/>
        </a:lnSpc>
        <a:spcBef>
          <a:spcPts val="450"/>
        </a:spcBef>
        <a:spcAft>
          <a:spcPct val="0"/>
        </a:spcAft>
        <a:buClr>
          <a:srgbClr val="FFFFFF"/>
        </a:buClr>
        <a:buSzPct val="100000"/>
        <a:buFont typeface="Gill Sans"/>
        <a:buChar char="–"/>
        <a:defRPr>
          <a:solidFill>
            <a:srgbClr val="FFFFFF"/>
          </a:solidFill>
          <a:latin typeface="+mn-lt"/>
          <a:ea typeface="+mn-ea"/>
          <a:cs typeface="+mn-cs"/>
        </a:defRPr>
      </a:lvl4pPr>
      <a:lvl5pPr marL="2263775" indent="-250825" algn="l" defTabSz="449263" rtl="0" eaLnBrk="0" fontAlgn="base" hangingPunct="0">
        <a:lnSpc>
          <a:spcPct val="125000"/>
        </a:lnSpc>
        <a:spcBef>
          <a:spcPts val="450"/>
        </a:spcBef>
        <a:spcAft>
          <a:spcPct val="0"/>
        </a:spcAft>
        <a:buClr>
          <a:srgbClr val="FFFFFF"/>
        </a:buClr>
        <a:buSzPct val="100000"/>
        <a:buFont typeface="ヒラギノ角ゴ Pro W3"/>
        <a:buChar char="»"/>
        <a:defRPr>
          <a:solidFill>
            <a:srgbClr val="FFFFFF"/>
          </a:solidFill>
          <a:latin typeface="ヒラギノ角ゴ Pro W3" charset="-128"/>
          <a:ea typeface="+mn-ea"/>
          <a:cs typeface="+mn-cs"/>
        </a:defRPr>
      </a:lvl5pPr>
      <a:lvl6pPr marL="2720975" indent="-250825" algn="l" defTabSz="449263" rtl="0" eaLnBrk="0" fontAlgn="base" hangingPunct="0">
        <a:lnSpc>
          <a:spcPct val="125000"/>
        </a:lnSpc>
        <a:spcBef>
          <a:spcPts val="450"/>
        </a:spcBef>
        <a:spcAft>
          <a:spcPct val="0"/>
        </a:spcAft>
        <a:buClr>
          <a:srgbClr val="FFFFFF"/>
        </a:buClr>
        <a:buSzPct val="100000"/>
        <a:buFont typeface="ヒラギノ角ゴ Pro W3" charset="-128"/>
        <a:buChar char="»"/>
        <a:defRPr>
          <a:solidFill>
            <a:srgbClr val="FFFFFF"/>
          </a:solidFill>
          <a:latin typeface="ヒラギノ角ゴ Pro W3" charset="-128"/>
          <a:ea typeface="+mn-ea"/>
          <a:cs typeface="+mn-cs"/>
        </a:defRPr>
      </a:lvl6pPr>
      <a:lvl7pPr marL="3178175" indent="-250825" algn="l" defTabSz="449263" rtl="0" eaLnBrk="0" fontAlgn="base" hangingPunct="0">
        <a:lnSpc>
          <a:spcPct val="125000"/>
        </a:lnSpc>
        <a:spcBef>
          <a:spcPts val="450"/>
        </a:spcBef>
        <a:spcAft>
          <a:spcPct val="0"/>
        </a:spcAft>
        <a:buClr>
          <a:srgbClr val="FFFFFF"/>
        </a:buClr>
        <a:buSzPct val="100000"/>
        <a:buFont typeface="ヒラギノ角ゴ Pro W3" charset="-128"/>
        <a:buChar char="»"/>
        <a:defRPr>
          <a:solidFill>
            <a:srgbClr val="FFFFFF"/>
          </a:solidFill>
          <a:latin typeface="ヒラギノ角ゴ Pro W3" charset="-128"/>
          <a:ea typeface="+mn-ea"/>
          <a:cs typeface="+mn-cs"/>
        </a:defRPr>
      </a:lvl7pPr>
      <a:lvl8pPr marL="3635375" indent="-250825" algn="l" defTabSz="449263" rtl="0" eaLnBrk="0" fontAlgn="base" hangingPunct="0">
        <a:lnSpc>
          <a:spcPct val="125000"/>
        </a:lnSpc>
        <a:spcBef>
          <a:spcPts val="450"/>
        </a:spcBef>
        <a:spcAft>
          <a:spcPct val="0"/>
        </a:spcAft>
        <a:buClr>
          <a:srgbClr val="FFFFFF"/>
        </a:buClr>
        <a:buSzPct val="100000"/>
        <a:buFont typeface="ヒラギノ角ゴ Pro W3" charset="-128"/>
        <a:buChar char="»"/>
        <a:defRPr>
          <a:solidFill>
            <a:srgbClr val="FFFFFF"/>
          </a:solidFill>
          <a:latin typeface="ヒラギノ角ゴ Pro W3" charset="-128"/>
          <a:ea typeface="+mn-ea"/>
          <a:cs typeface="+mn-cs"/>
        </a:defRPr>
      </a:lvl8pPr>
      <a:lvl9pPr marL="4092575" indent="-250825" algn="l" defTabSz="449263" rtl="0" eaLnBrk="0" fontAlgn="base" hangingPunct="0">
        <a:lnSpc>
          <a:spcPct val="125000"/>
        </a:lnSpc>
        <a:spcBef>
          <a:spcPts val="450"/>
        </a:spcBef>
        <a:spcAft>
          <a:spcPct val="0"/>
        </a:spcAft>
        <a:buClr>
          <a:srgbClr val="FFFFFF"/>
        </a:buClr>
        <a:buSzPct val="100000"/>
        <a:buFont typeface="ヒラギノ角ゴ Pro W3" charset="-128"/>
        <a:buChar char="»"/>
        <a:defRPr>
          <a:solidFill>
            <a:srgbClr val="FFFFFF"/>
          </a:solidFill>
          <a:latin typeface="ヒラギノ角ゴ Pro W3" charset="-128"/>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336550" y="168275"/>
            <a:ext cx="9404350" cy="1257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100800" tIns="50400" rIns="100800" bIns="5040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336550" y="1511300"/>
            <a:ext cx="9404350" cy="5124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100800" tIns="50400" rIns="100800" bIns="504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052" name="Text Box 3"/>
          <p:cNvSpPr txBox="1">
            <a:spLocks noChangeArrowheads="1"/>
          </p:cNvSpPr>
          <p:nvPr/>
        </p:nvSpPr>
        <p:spPr bwMode="auto">
          <a:xfrm>
            <a:off x="503238" y="6886575"/>
            <a:ext cx="2346325" cy="522288"/>
          </a:xfrm>
          <a:prstGeom prst="rect">
            <a:avLst/>
          </a:prstGeom>
          <a:noFill/>
          <a:ln>
            <a:noFill/>
          </a:ln>
          <a:extLst/>
        </p:spPr>
        <p:txBody>
          <a:bodyPr wrap="none" anchor="ctr"/>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endParaRPr lang="en-US" smtClean="0"/>
          </a:p>
        </p:txBody>
      </p:sp>
      <p:sp>
        <p:nvSpPr>
          <p:cNvPr id="2053" name="Text Box 4"/>
          <p:cNvSpPr txBox="1">
            <a:spLocks noChangeArrowheads="1"/>
          </p:cNvSpPr>
          <p:nvPr/>
        </p:nvSpPr>
        <p:spPr bwMode="auto">
          <a:xfrm>
            <a:off x="3448050" y="6886575"/>
            <a:ext cx="3194050" cy="522288"/>
          </a:xfrm>
          <a:prstGeom prst="rect">
            <a:avLst/>
          </a:prstGeom>
          <a:noFill/>
          <a:ln>
            <a:noFill/>
          </a:ln>
          <a:extLst/>
        </p:spPr>
        <p:txBody>
          <a:bodyPr wrap="none" anchor="ctr"/>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endParaRPr lang="en-US" smtClean="0"/>
          </a:p>
        </p:txBody>
      </p:sp>
      <p:sp>
        <p:nvSpPr>
          <p:cNvPr id="2" name="Rectangle 5"/>
          <p:cNvSpPr>
            <a:spLocks noGrp="1" noChangeArrowheads="1"/>
          </p:cNvSpPr>
          <p:nvPr>
            <p:ph type="sldNum"/>
          </p:nvPr>
        </p:nvSpPr>
        <p:spPr bwMode="auto">
          <a:xfrm>
            <a:off x="7226300" y="6886575"/>
            <a:ext cx="2343150" cy="520700"/>
          </a:xfrm>
          <a:prstGeom prst="rect">
            <a:avLst/>
          </a:prstGeom>
          <a:noFill/>
          <a:ln w="9525">
            <a:noFill/>
            <a:round/>
            <a:headEnd/>
            <a:tailEnd/>
          </a:ln>
          <a:effectLst/>
        </p:spPr>
        <p:txBody>
          <a:bodyPr vert="horz" wrap="square" lIns="100800" tIns="50400" rIns="100800" bIns="50400" numCol="1" anchor="t" anchorCtr="0" compatLnSpc="1">
            <a:prstTxWarp prst="textNoShape">
              <a:avLst/>
            </a:prstTxWarp>
          </a:bodyPr>
          <a:lstStyle>
            <a:lvl1pPr algn="r" hangingPunct="0">
              <a:lnSpc>
                <a:spcPct val="98000"/>
              </a:lnSpc>
              <a:buClr>
                <a:srgbClr val="000000"/>
              </a:buClr>
              <a:buSzPct val="45000"/>
              <a:buFont typeface="Wingdings" charset="2"/>
              <a:buNone/>
              <a:defRPr sz="1500">
                <a:solidFill>
                  <a:srgbClr val="FFFFFF"/>
                </a:solidFill>
                <a:latin typeface="Gill Sans" charset="0"/>
                <a:ea typeface="ＭＳ Ｐゴシック" charset="-128"/>
                <a:cs typeface="Arial" charset="0"/>
              </a:defRPr>
            </a:lvl1pPr>
          </a:lstStyle>
          <a:p>
            <a:pPr>
              <a:defRPr/>
            </a:pPr>
            <a:fld id="{937255C0-244A-4F55-97EF-AB7A60CA22C8}"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mj-lt"/>
          <a:ea typeface="+mj-ea"/>
          <a:cs typeface="+mj-cs"/>
        </a:defRPr>
      </a:lvl1pPr>
      <a:lvl2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Arial" charset="0"/>
          <a:ea typeface="ＭＳ Ｐゴシック" charset="-128"/>
          <a:cs typeface="ＭＳ Ｐゴシック" charset="-128"/>
        </a:defRPr>
      </a:lvl2pPr>
      <a:lvl3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Arial" charset="0"/>
          <a:ea typeface="ＭＳ Ｐゴシック" charset="-128"/>
          <a:cs typeface="ＭＳ Ｐゴシック" charset="-128"/>
        </a:defRPr>
      </a:lvl3pPr>
      <a:lvl4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Arial" charset="0"/>
          <a:ea typeface="ＭＳ Ｐゴシック" charset="-128"/>
          <a:cs typeface="ＭＳ Ｐゴシック" charset="-128"/>
        </a:defRPr>
      </a:lvl4pPr>
      <a:lvl5pPr algn="ctr" defTabSz="449263" rtl="0" eaLnBrk="0" fontAlgn="base" hangingPunct="0">
        <a:lnSpc>
          <a:spcPct val="92000"/>
        </a:lnSpc>
        <a:spcBef>
          <a:spcPct val="0"/>
        </a:spcBef>
        <a:spcAft>
          <a:spcPct val="0"/>
        </a:spcAft>
        <a:buClr>
          <a:srgbClr val="CCCCCC"/>
        </a:buClr>
        <a:buSzPct val="100000"/>
        <a:buFont typeface="Gill Sans"/>
        <a:defRPr sz="4900">
          <a:solidFill>
            <a:srgbClr val="CCCCCC"/>
          </a:solidFill>
          <a:latin typeface="Arial" charset="0"/>
          <a:ea typeface="ＭＳ Ｐゴシック" charset="-128"/>
          <a:cs typeface="ＭＳ Ｐゴシック" charset="-128"/>
        </a:defRPr>
      </a:lvl5pPr>
      <a:lvl6pPr marL="457200" algn="ctr" defTabSz="449263" rtl="0" eaLnBrk="0" fontAlgn="base" hangingPunct="0">
        <a:lnSpc>
          <a:spcPct val="92000"/>
        </a:lnSpc>
        <a:spcBef>
          <a:spcPct val="0"/>
        </a:spcBef>
        <a:spcAft>
          <a:spcPct val="0"/>
        </a:spcAft>
        <a:buClr>
          <a:srgbClr val="CCCCCC"/>
        </a:buClr>
        <a:buSzPct val="100000"/>
        <a:buFont typeface="Gill Sans" charset="0"/>
        <a:defRPr sz="4900">
          <a:solidFill>
            <a:srgbClr val="CCCCCC"/>
          </a:solidFill>
          <a:latin typeface="Gill Sans" charset="0"/>
          <a:ea typeface="ＭＳ Ｐゴシック" charset="-128"/>
          <a:cs typeface="ＭＳ Ｐゴシック" charset="-128"/>
        </a:defRPr>
      </a:lvl6pPr>
      <a:lvl7pPr marL="914400" algn="ctr" defTabSz="449263" rtl="0" eaLnBrk="0" fontAlgn="base" hangingPunct="0">
        <a:lnSpc>
          <a:spcPct val="92000"/>
        </a:lnSpc>
        <a:spcBef>
          <a:spcPct val="0"/>
        </a:spcBef>
        <a:spcAft>
          <a:spcPct val="0"/>
        </a:spcAft>
        <a:buClr>
          <a:srgbClr val="CCCCCC"/>
        </a:buClr>
        <a:buSzPct val="100000"/>
        <a:buFont typeface="Gill Sans" charset="0"/>
        <a:defRPr sz="4900">
          <a:solidFill>
            <a:srgbClr val="CCCCCC"/>
          </a:solidFill>
          <a:latin typeface="Gill Sans" charset="0"/>
          <a:ea typeface="ＭＳ Ｐゴシック" charset="-128"/>
          <a:cs typeface="ＭＳ Ｐゴシック" charset="-128"/>
        </a:defRPr>
      </a:lvl7pPr>
      <a:lvl8pPr marL="1371600" algn="ctr" defTabSz="449263" rtl="0" eaLnBrk="0" fontAlgn="base" hangingPunct="0">
        <a:lnSpc>
          <a:spcPct val="92000"/>
        </a:lnSpc>
        <a:spcBef>
          <a:spcPct val="0"/>
        </a:spcBef>
        <a:spcAft>
          <a:spcPct val="0"/>
        </a:spcAft>
        <a:buClr>
          <a:srgbClr val="CCCCCC"/>
        </a:buClr>
        <a:buSzPct val="100000"/>
        <a:buFont typeface="Gill Sans" charset="0"/>
        <a:defRPr sz="4900">
          <a:solidFill>
            <a:srgbClr val="CCCCCC"/>
          </a:solidFill>
          <a:latin typeface="Gill Sans" charset="0"/>
          <a:ea typeface="ＭＳ Ｐゴシック" charset="-128"/>
          <a:cs typeface="ＭＳ Ｐゴシック" charset="-128"/>
        </a:defRPr>
      </a:lvl8pPr>
      <a:lvl9pPr marL="1828800" algn="ctr" defTabSz="449263" rtl="0" eaLnBrk="0" fontAlgn="base" hangingPunct="0">
        <a:lnSpc>
          <a:spcPct val="92000"/>
        </a:lnSpc>
        <a:spcBef>
          <a:spcPct val="0"/>
        </a:spcBef>
        <a:spcAft>
          <a:spcPct val="0"/>
        </a:spcAft>
        <a:buClr>
          <a:srgbClr val="CCCCCC"/>
        </a:buClr>
        <a:buSzPct val="100000"/>
        <a:buFont typeface="Gill Sans" charset="0"/>
        <a:defRPr sz="4900">
          <a:solidFill>
            <a:srgbClr val="CCCCCC"/>
          </a:solidFill>
          <a:latin typeface="Gill Sans" charset="0"/>
          <a:ea typeface="ＭＳ Ｐゴシック" charset="-128"/>
          <a:cs typeface="ＭＳ Ｐゴシック" charset="-128"/>
        </a:defRPr>
      </a:lvl9pPr>
    </p:titleStyle>
    <p:bodyStyle>
      <a:lvl1pPr marL="374650" indent="-374650" algn="l" defTabSz="449263" rtl="0" eaLnBrk="0" fontAlgn="base" hangingPunct="0">
        <a:lnSpc>
          <a:spcPct val="92000"/>
        </a:lnSpc>
        <a:spcBef>
          <a:spcPts val="775"/>
        </a:spcBef>
        <a:spcAft>
          <a:spcPct val="0"/>
        </a:spcAft>
        <a:buClr>
          <a:srgbClr val="FFFFFF"/>
        </a:buClr>
        <a:buSzPct val="100000"/>
        <a:buFont typeface="Gill Sans"/>
        <a:buChar char="•"/>
        <a:defRPr sz="3100">
          <a:solidFill>
            <a:srgbClr val="FFFFFF"/>
          </a:solidFill>
          <a:latin typeface="+mn-lt"/>
          <a:ea typeface="+mn-ea"/>
          <a:cs typeface="+mn-cs"/>
        </a:defRPr>
      </a:lvl1pPr>
      <a:lvl2pPr marL="814388" indent="-312738" algn="l" defTabSz="449263" rtl="0" eaLnBrk="0" fontAlgn="base" hangingPunct="0">
        <a:lnSpc>
          <a:spcPct val="92000"/>
        </a:lnSpc>
        <a:spcBef>
          <a:spcPts val="650"/>
        </a:spcBef>
        <a:spcAft>
          <a:spcPct val="0"/>
        </a:spcAft>
        <a:buClr>
          <a:srgbClr val="FFFFFF"/>
        </a:buClr>
        <a:buSzPct val="100000"/>
        <a:buFont typeface="Wingdings" pitchFamily="2" charset="2"/>
        <a:buChar char=""/>
        <a:defRPr sz="2600">
          <a:solidFill>
            <a:srgbClr val="FFFFFF"/>
          </a:solidFill>
          <a:latin typeface="+mn-lt"/>
          <a:ea typeface="+mn-ea"/>
          <a:cs typeface="+mn-cs"/>
        </a:defRPr>
      </a:lvl2pPr>
      <a:lvl3pPr marL="1255713" indent="-247650" algn="l" defTabSz="449263" rtl="0" eaLnBrk="0" fontAlgn="base" hangingPunct="0">
        <a:lnSpc>
          <a:spcPct val="92000"/>
        </a:lnSpc>
        <a:spcBef>
          <a:spcPts val="550"/>
        </a:spcBef>
        <a:spcAft>
          <a:spcPct val="0"/>
        </a:spcAft>
        <a:buClr>
          <a:srgbClr val="FFFFFF"/>
        </a:buClr>
        <a:buSzPct val="100000"/>
        <a:buFont typeface="Gill Sans"/>
        <a:buChar char="•"/>
        <a:defRPr sz="2200">
          <a:solidFill>
            <a:srgbClr val="FFFFFF"/>
          </a:solidFill>
          <a:latin typeface="+mn-lt"/>
          <a:ea typeface="+mn-ea"/>
          <a:cs typeface="+mn-cs"/>
        </a:defRPr>
      </a:lvl3pPr>
      <a:lvl4pPr marL="1760538" indent="-249238" algn="l" defTabSz="449263" rtl="0" eaLnBrk="0" fontAlgn="base" hangingPunct="0">
        <a:lnSpc>
          <a:spcPct val="92000"/>
        </a:lnSpc>
        <a:spcBef>
          <a:spcPts val="450"/>
        </a:spcBef>
        <a:spcAft>
          <a:spcPct val="0"/>
        </a:spcAft>
        <a:buClr>
          <a:srgbClr val="FFFFFF"/>
        </a:buClr>
        <a:buSzPct val="100000"/>
        <a:buFont typeface="Gill Sans"/>
        <a:buChar char="–"/>
        <a:defRPr>
          <a:solidFill>
            <a:srgbClr val="FFFFFF"/>
          </a:solidFill>
          <a:latin typeface="+mn-lt"/>
          <a:ea typeface="+mn-ea"/>
          <a:cs typeface="+mn-cs"/>
        </a:defRPr>
      </a:lvl4pPr>
      <a:lvl5pPr marL="2263775" indent="-250825" algn="l" defTabSz="449263" rtl="0" eaLnBrk="0" fontAlgn="base" hangingPunct="0">
        <a:lnSpc>
          <a:spcPct val="125000"/>
        </a:lnSpc>
        <a:spcBef>
          <a:spcPts val="450"/>
        </a:spcBef>
        <a:spcAft>
          <a:spcPct val="0"/>
        </a:spcAft>
        <a:buClr>
          <a:srgbClr val="FFFFFF"/>
        </a:buClr>
        <a:buSzPct val="100000"/>
        <a:buFont typeface="ヒラギノ角ゴ Pro W3"/>
        <a:buChar char="»"/>
        <a:defRPr>
          <a:solidFill>
            <a:srgbClr val="FFFFFF"/>
          </a:solidFill>
          <a:latin typeface="ヒラギノ角ゴ Pro W3" charset="-128"/>
          <a:ea typeface="+mn-ea"/>
          <a:cs typeface="+mn-cs"/>
        </a:defRPr>
      </a:lvl5pPr>
      <a:lvl6pPr marL="2720975" indent="-250825" algn="l" defTabSz="449263" rtl="0" eaLnBrk="0" fontAlgn="base" hangingPunct="0">
        <a:lnSpc>
          <a:spcPct val="125000"/>
        </a:lnSpc>
        <a:spcBef>
          <a:spcPts val="450"/>
        </a:spcBef>
        <a:spcAft>
          <a:spcPct val="0"/>
        </a:spcAft>
        <a:buClr>
          <a:srgbClr val="FFFFFF"/>
        </a:buClr>
        <a:buSzPct val="100000"/>
        <a:buFont typeface="ヒラギノ角ゴ Pro W3" charset="-128"/>
        <a:buChar char="»"/>
        <a:defRPr>
          <a:solidFill>
            <a:srgbClr val="FFFFFF"/>
          </a:solidFill>
          <a:latin typeface="ヒラギノ角ゴ Pro W3" charset="-128"/>
          <a:ea typeface="+mn-ea"/>
          <a:cs typeface="+mn-cs"/>
        </a:defRPr>
      </a:lvl6pPr>
      <a:lvl7pPr marL="3178175" indent="-250825" algn="l" defTabSz="449263" rtl="0" eaLnBrk="0" fontAlgn="base" hangingPunct="0">
        <a:lnSpc>
          <a:spcPct val="125000"/>
        </a:lnSpc>
        <a:spcBef>
          <a:spcPts val="450"/>
        </a:spcBef>
        <a:spcAft>
          <a:spcPct val="0"/>
        </a:spcAft>
        <a:buClr>
          <a:srgbClr val="FFFFFF"/>
        </a:buClr>
        <a:buSzPct val="100000"/>
        <a:buFont typeface="ヒラギノ角ゴ Pro W3" charset="-128"/>
        <a:buChar char="»"/>
        <a:defRPr>
          <a:solidFill>
            <a:srgbClr val="FFFFFF"/>
          </a:solidFill>
          <a:latin typeface="ヒラギノ角ゴ Pro W3" charset="-128"/>
          <a:ea typeface="+mn-ea"/>
          <a:cs typeface="+mn-cs"/>
        </a:defRPr>
      </a:lvl7pPr>
      <a:lvl8pPr marL="3635375" indent="-250825" algn="l" defTabSz="449263" rtl="0" eaLnBrk="0" fontAlgn="base" hangingPunct="0">
        <a:lnSpc>
          <a:spcPct val="125000"/>
        </a:lnSpc>
        <a:spcBef>
          <a:spcPts val="450"/>
        </a:spcBef>
        <a:spcAft>
          <a:spcPct val="0"/>
        </a:spcAft>
        <a:buClr>
          <a:srgbClr val="FFFFFF"/>
        </a:buClr>
        <a:buSzPct val="100000"/>
        <a:buFont typeface="ヒラギノ角ゴ Pro W3" charset="-128"/>
        <a:buChar char="»"/>
        <a:defRPr>
          <a:solidFill>
            <a:srgbClr val="FFFFFF"/>
          </a:solidFill>
          <a:latin typeface="ヒラギノ角ゴ Pro W3" charset="-128"/>
          <a:ea typeface="+mn-ea"/>
          <a:cs typeface="+mn-cs"/>
        </a:defRPr>
      </a:lvl8pPr>
      <a:lvl9pPr marL="4092575" indent="-250825" algn="l" defTabSz="449263" rtl="0" eaLnBrk="0" fontAlgn="base" hangingPunct="0">
        <a:lnSpc>
          <a:spcPct val="125000"/>
        </a:lnSpc>
        <a:spcBef>
          <a:spcPts val="450"/>
        </a:spcBef>
        <a:spcAft>
          <a:spcPct val="0"/>
        </a:spcAft>
        <a:buClr>
          <a:srgbClr val="FFFFFF"/>
        </a:buClr>
        <a:buSzPct val="100000"/>
        <a:buFont typeface="ヒラギノ角ゴ Pro W3" charset="-128"/>
        <a:buChar char="»"/>
        <a:defRPr>
          <a:solidFill>
            <a:srgbClr val="FFFFFF"/>
          </a:solidFill>
          <a:latin typeface="ヒラギノ角ゴ Pro W3" charset="-128"/>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ceckman@sfu.ca"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mailto:copeland@sfu.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533525" y="1692275"/>
            <a:ext cx="7315200" cy="467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lvl1pPr marL="342900" indent="-342900" eaLnBrk="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1pPr>
            <a:lvl2pPr marL="212725" eaLnBrk="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2pPr>
            <a:lvl3pPr marL="1143000" indent="-228600" eaLnBrk="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3pPr>
            <a:lvl4pPr marL="1600200" indent="-228600" eaLnBrk="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4pPr>
            <a:lvl5pPr marL="2057400" indent="-228600" eaLnBrk="0">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defRPr sz="2400">
                <a:solidFill>
                  <a:schemeClr val="bg1"/>
                </a:solidFill>
                <a:latin typeface="Bitstream Vera Sans" charset="0"/>
                <a:ea typeface="ＭＳ Ｐゴシック" charset="-128"/>
              </a:defRPr>
            </a:lvl9pPr>
          </a:lstStyle>
          <a:p>
            <a:pPr lvl="1" indent="0" algn="ctr" eaLnBrk="1">
              <a:spcBef>
                <a:spcPts val="800"/>
              </a:spcBef>
              <a:buClr>
                <a:srgbClr val="FFFFFF"/>
              </a:buClr>
              <a:buSzPct val="45000"/>
              <a:buFont typeface="Wingdings" charset="2"/>
              <a:buNone/>
              <a:defRPr/>
            </a:pPr>
            <a:endParaRPr lang="en-GB" sz="3600" b="1" dirty="0" smtClean="0">
              <a:latin typeface="Arial" pitchFamily="34" charset="0"/>
              <a:cs typeface="Arial" pitchFamily="34" charset="0"/>
            </a:endParaRPr>
          </a:p>
          <a:p>
            <a:pPr lvl="1" indent="0" algn="ctr" eaLnBrk="1">
              <a:spcBef>
                <a:spcPts val="800"/>
              </a:spcBef>
              <a:buClr>
                <a:srgbClr val="FFFFFF"/>
              </a:buClr>
              <a:buSzPct val="45000"/>
              <a:buFont typeface="Wingdings" charset="2"/>
              <a:buNone/>
              <a:defRPr/>
            </a:pPr>
            <a:r>
              <a:rPr lang="en-GB" sz="3600" b="1" dirty="0" smtClean="0">
                <a:latin typeface="+mj-lt"/>
                <a:cs typeface="Arial" pitchFamily="34" charset="0"/>
              </a:rPr>
              <a:t>Achieving Sustainability</a:t>
            </a:r>
          </a:p>
          <a:p>
            <a:pPr lvl="1" indent="0" algn="ctr" eaLnBrk="1">
              <a:spcBef>
                <a:spcPts val="800"/>
              </a:spcBef>
              <a:buClr>
                <a:srgbClr val="FFFFFF"/>
              </a:buClr>
              <a:buSzPct val="45000"/>
              <a:buFont typeface="Wingdings" charset="2"/>
              <a:buNone/>
              <a:defRPr/>
            </a:pPr>
            <a:endParaRPr lang="en-GB" dirty="0" smtClean="0">
              <a:latin typeface="+mj-lt"/>
            </a:endParaRPr>
          </a:p>
          <a:p>
            <a:pPr lvl="1" indent="0" algn="ctr" eaLnBrk="1">
              <a:spcBef>
                <a:spcPts val="800"/>
              </a:spcBef>
              <a:buClr>
                <a:srgbClr val="FFFFFF"/>
              </a:buClr>
              <a:buSzPct val="45000"/>
              <a:buFont typeface="Wingdings" charset="2"/>
              <a:buNone/>
              <a:defRPr/>
            </a:pPr>
            <a:r>
              <a:rPr lang="en-GB" sz="3200" dirty="0" smtClean="0">
                <a:latin typeface="+mj-lt"/>
              </a:rPr>
              <a:t>Chuck </a:t>
            </a:r>
            <a:r>
              <a:rPr lang="en-GB" sz="3200" dirty="0" err="1" smtClean="0">
                <a:latin typeface="+mj-lt"/>
              </a:rPr>
              <a:t>Eckman</a:t>
            </a:r>
            <a:endParaRPr lang="en-GB" sz="3200" dirty="0" smtClean="0">
              <a:latin typeface="+mj-lt"/>
            </a:endParaRPr>
          </a:p>
          <a:p>
            <a:pPr lvl="1" indent="0" algn="ctr" eaLnBrk="1">
              <a:spcBef>
                <a:spcPts val="800"/>
              </a:spcBef>
              <a:buClr>
                <a:srgbClr val="FFFFFF"/>
              </a:buClr>
              <a:buSzPct val="45000"/>
              <a:buFont typeface="Wingdings" charset="2"/>
              <a:buNone/>
              <a:defRPr/>
            </a:pPr>
            <a:r>
              <a:rPr lang="en-GB" sz="3200" dirty="0" smtClean="0">
                <a:latin typeface="+mj-lt"/>
              </a:rPr>
              <a:t>Lynn Copeland</a:t>
            </a:r>
          </a:p>
          <a:p>
            <a:pPr lvl="1" indent="0" algn="ctr" eaLnBrk="1">
              <a:spcBef>
                <a:spcPts val="800"/>
              </a:spcBef>
              <a:buClr>
                <a:srgbClr val="FFFFFF"/>
              </a:buClr>
              <a:buSzPct val="45000"/>
              <a:buFont typeface="Wingdings" charset="2"/>
              <a:buNone/>
              <a:defRPr/>
            </a:pPr>
            <a:endParaRPr lang="en-GB" dirty="0" smtClean="0">
              <a:latin typeface="+mj-lt"/>
            </a:endParaRPr>
          </a:p>
          <a:p>
            <a:pPr lvl="1" indent="0" algn="ctr" eaLnBrk="1">
              <a:spcBef>
                <a:spcPts val="800"/>
              </a:spcBef>
              <a:buClr>
                <a:srgbClr val="FFFFFF"/>
              </a:buClr>
              <a:buSzPct val="45000"/>
              <a:buFont typeface="Wingdings" charset="2"/>
              <a:buNone/>
              <a:defRPr/>
            </a:pPr>
            <a:r>
              <a:rPr lang="en-GB" sz="1800" dirty="0" smtClean="0">
                <a:latin typeface="+mj-lt"/>
              </a:rPr>
              <a:t>CARL/ARL Joint Meeting Montreal, </a:t>
            </a:r>
            <a:r>
              <a:rPr lang="en-GB" sz="1800" smtClean="0">
                <a:latin typeface="+mj-lt"/>
              </a:rPr>
              <a:t>May 5, </a:t>
            </a:r>
            <a:r>
              <a:rPr lang="en-GB" sz="1800" dirty="0" smtClean="0">
                <a:latin typeface="+mj-lt"/>
              </a:rPr>
              <a:t>2011</a:t>
            </a:r>
          </a:p>
        </p:txBody>
      </p:sp>
      <p:sp>
        <p:nvSpPr>
          <p:cNvPr id="307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266F8E77-0455-4419-99AF-64D46BDEA6FD}" type="slidenum">
              <a:rPr lang="en-GB" sz="1500" smtClean="0">
                <a:solidFill>
                  <a:srgbClr val="FFFFFF"/>
                </a:solidFill>
                <a:latin typeface="Gill Sans"/>
              </a:rPr>
              <a:pPr eaLnBrk="1">
                <a:lnSpc>
                  <a:spcPct val="98000"/>
                </a:lnSpc>
              </a:pPr>
              <a:t>1</a:t>
            </a:fld>
            <a:endParaRPr lang="en-GB" sz="1500" smtClean="0">
              <a:solidFill>
                <a:srgbClr val="FFFFFF"/>
              </a:solidFill>
              <a:latin typeface="Gill Sans"/>
            </a:endParaRPr>
          </a:p>
        </p:txBody>
      </p:sp>
      <p:pic>
        <p:nvPicPr>
          <p:cNvPr id="3076"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813" y="0"/>
            <a:ext cx="10104438" cy="1385888"/>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66713"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PKP Finances: Current Income</a:t>
            </a:r>
          </a:p>
        </p:txBody>
      </p:sp>
      <p:sp>
        <p:nvSpPr>
          <p:cNvPr id="12291" name="Text Box 2"/>
          <p:cNvSpPr txBox="1">
            <a:spLocks noChangeArrowheads="1"/>
          </p:cNvSpPr>
          <p:nvPr/>
        </p:nvSpPr>
        <p:spPr bwMode="auto">
          <a:xfrm>
            <a:off x="336550" y="1511300"/>
            <a:ext cx="9407525" cy="5126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marL="457200" indent="-457200" eaLnBrk="1" hangingPunct="0">
              <a:lnSpc>
                <a:spcPct val="94000"/>
              </a:lnSpc>
              <a:buClr>
                <a:srgbClr val="F6DA0A"/>
              </a:buClr>
              <a:buSzPct val="100000"/>
              <a:buFont typeface="Arial" pitchFamily="34" charset="0"/>
              <a:buChar char="►"/>
              <a:defRPr/>
            </a:pPr>
            <a:r>
              <a:rPr lang="en-CA" sz="2800" dirty="0" smtClean="0">
                <a:solidFill>
                  <a:srgbClr val="0066CC"/>
                </a:solidFill>
                <a:latin typeface="+mn-lt"/>
              </a:rPr>
              <a:t>Cash</a:t>
            </a:r>
          </a:p>
          <a:p>
            <a:pPr eaLnBrk="1" hangingPunct="0">
              <a:lnSpc>
                <a:spcPct val="94000"/>
              </a:lnSpc>
              <a:buClr>
                <a:srgbClr val="000000"/>
              </a:buClr>
              <a:buSzPct val="45000"/>
              <a:buFont typeface="Wingdings" charset="2"/>
              <a:buNone/>
              <a:defRPr/>
            </a:pPr>
            <a:r>
              <a:rPr lang="en-CA" sz="2800" dirty="0" smtClean="0">
                <a:latin typeface="+mn-lt"/>
              </a:rPr>
              <a:t>Synergies</a:t>
            </a:r>
            <a:r>
              <a:rPr lang="en-US" sz="2800" dirty="0" smtClean="0">
                <a:latin typeface="+mn-lt"/>
              </a:rPr>
              <a:t>: 						</a:t>
            </a:r>
            <a:r>
              <a:rPr lang="en-CA" sz="2800" dirty="0" smtClean="0">
                <a:latin typeface="+mn-lt"/>
              </a:rPr>
              <a:t>$300,000</a:t>
            </a:r>
            <a:endParaRPr lang="en-US" sz="2800" dirty="0" smtClean="0">
              <a:latin typeface="+mn-lt"/>
            </a:endParaRPr>
          </a:p>
          <a:p>
            <a:pPr eaLnBrk="1" hangingPunct="0">
              <a:lnSpc>
                <a:spcPct val="94000"/>
              </a:lnSpc>
              <a:buClr>
                <a:srgbClr val="000000"/>
              </a:buClr>
              <a:buSzPct val="45000"/>
              <a:buFont typeface="Wingdings" charset="2"/>
              <a:buNone/>
              <a:defRPr/>
            </a:pPr>
            <a:r>
              <a:rPr lang="en-CA" sz="2800" dirty="0" smtClean="0">
                <a:latin typeface="+mn-lt"/>
              </a:rPr>
              <a:t>Cost-recovery </a:t>
            </a:r>
          </a:p>
          <a:p>
            <a:pPr eaLnBrk="1" hangingPunct="0">
              <a:lnSpc>
                <a:spcPct val="94000"/>
              </a:lnSpc>
              <a:buClr>
                <a:srgbClr val="000000"/>
              </a:buClr>
              <a:buSzPct val="45000"/>
              <a:buFont typeface="Wingdings" charset="2"/>
              <a:buNone/>
              <a:defRPr/>
            </a:pPr>
            <a:r>
              <a:rPr lang="en-CA" sz="2800" dirty="0" smtClean="0">
                <a:latin typeface="+mn-lt"/>
              </a:rPr>
              <a:t>	hosting/development: 	$140,000 gross</a:t>
            </a:r>
            <a:endParaRPr lang="en-US" sz="2800" dirty="0" smtClean="0">
              <a:latin typeface="+mn-lt"/>
            </a:endParaRPr>
          </a:p>
          <a:p>
            <a:pPr eaLnBrk="1" hangingPunct="0">
              <a:lnSpc>
                <a:spcPct val="94000"/>
              </a:lnSpc>
              <a:buClr>
                <a:srgbClr val="000000"/>
              </a:buClr>
              <a:buSzPct val="45000"/>
              <a:buFont typeface="Wingdings" charset="2"/>
              <a:buNone/>
              <a:defRPr/>
            </a:pPr>
            <a:r>
              <a:rPr lang="en-CA" sz="2800" dirty="0" smtClean="0">
                <a:latin typeface="+mn-lt"/>
              </a:rPr>
              <a:t>Research grants:			$  50,000</a:t>
            </a:r>
            <a:endParaRPr lang="en-US" sz="2800" dirty="0" smtClean="0">
              <a:latin typeface="+mn-lt"/>
            </a:endParaRPr>
          </a:p>
          <a:p>
            <a:pPr eaLnBrk="1" hangingPunct="0">
              <a:lnSpc>
                <a:spcPct val="94000"/>
              </a:lnSpc>
              <a:buClr>
                <a:srgbClr val="000000"/>
              </a:buClr>
              <a:buSzPct val="45000"/>
              <a:buFont typeface="Wingdings" charset="2"/>
              <a:buNone/>
              <a:defRPr/>
            </a:pPr>
            <a:r>
              <a:rPr lang="en-CA" sz="2800" dirty="0" smtClean="0">
                <a:solidFill>
                  <a:srgbClr val="0066CC"/>
                </a:solidFill>
                <a:latin typeface="+mn-lt"/>
              </a:rPr>
              <a:t>Total cash</a:t>
            </a:r>
            <a:r>
              <a:rPr lang="en-US" sz="2800" dirty="0" smtClean="0">
                <a:solidFill>
                  <a:srgbClr val="0066CC"/>
                </a:solidFill>
                <a:latin typeface="+mn-lt"/>
              </a:rPr>
              <a:t>: 					</a:t>
            </a:r>
            <a:r>
              <a:rPr lang="en-CA" sz="2800" dirty="0" smtClean="0">
                <a:solidFill>
                  <a:srgbClr val="0066CC"/>
                </a:solidFill>
                <a:latin typeface="+mn-lt"/>
              </a:rPr>
              <a:t>$490,000</a:t>
            </a:r>
            <a:endParaRPr lang="en-US" sz="2800" dirty="0" smtClean="0">
              <a:solidFill>
                <a:srgbClr val="0066CC"/>
              </a:solidFill>
              <a:latin typeface="+mn-lt"/>
            </a:endParaRPr>
          </a:p>
          <a:p>
            <a:pPr eaLnBrk="1" hangingPunct="0">
              <a:lnSpc>
                <a:spcPct val="94000"/>
              </a:lnSpc>
              <a:buClr>
                <a:srgbClr val="000000"/>
              </a:buClr>
              <a:buSzPct val="45000"/>
              <a:buFont typeface="Wingdings" charset="2"/>
              <a:buNone/>
              <a:defRPr/>
            </a:pPr>
            <a:r>
              <a:rPr lang="en-CA" sz="2800" dirty="0" smtClean="0">
                <a:latin typeface="+mn-lt"/>
              </a:rPr>
              <a:t> </a:t>
            </a:r>
          </a:p>
          <a:p>
            <a:pPr marL="457200" indent="-457200" eaLnBrk="1" hangingPunct="0">
              <a:lnSpc>
                <a:spcPct val="94000"/>
              </a:lnSpc>
              <a:buClr>
                <a:srgbClr val="F6DA0A"/>
              </a:buClr>
              <a:buSzPct val="100000"/>
              <a:buFont typeface="Arial" pitchFamily="34" charset="0"/>
              <a:buChar char="►"/>
              <a:defRPr/>
            </a:pPr>
            <a:r>
              <a:rPr lang="en-CA" sz="2800" dirty="0" smtClean="0">
                <a:solidFill>
                  <a:srgbClr val="0066CC"/>
                </a:solidFill>
                <a:latin typeface="+mn-lt"/>
              </a:rPr>
              <a:t>In-kind</a:t>
            </a:r>
            <a:endParaRPr lang="en-US" sz="2800" dirty="0" smtClean="0">
              <a:solidFill>
                <a:srgbClr val="0066CC"/>
              </a:solidFill>
              <a:latin typeface="+mn-lt"/>
            </a:endParaRPr>
          </a:p>
          <a:p>
            <a:pPr eaLnBrk="1" hangingPunct="0">
              <a:lnSpc>
                <a:spcPct val="94000"/>
              </a:lnSpc>
              <a:buClr>
                <a:srgbClr val="000000"/>
              </a:buClr>
              <a:buSzPct val="45000"/>
              <a:buFont typeface="Wingdings" charset="2"/>
              <a:buNone/>
              <a:defRPr/>
            </a:pPr>
            <a:r>
              <a:rPr lang="en-CA" sz="2800" dirty="0" smtClean="0">
                <a:latin typeface="+mn-lt"/>
              </a:rPr>
              <a:t>SFU Library </a:t>
            </a:r>
            <a:r>
              <a:rPr lang="en-US" sz="2800" dirty="0" smtClean="0">
                <a:latin typeface="+mn-lt"/>
              </a:rPr>
              <a:t>: 					</a:t>
            </a:r>
            <a:r>
              <a:rPr lang="en-CA" sz="2800" dirty="0" smtClean="0">
                <a:latin typeface="+mn-lt"/>
              </a:rPr>
              <a:t>$  75,000</a:t>
            </a:r>
            <a:endParaRPr lang="en-US" sz="2800" dirty="0" smtClean="0">
              <a:latin typeface="+mn-lt"/>
            </a:endParaRPr>
          </a:p>
          <a:p>
            <a:pPr eaLnBrk="1" hangingPunct="0">
              <a:lnSpc>
                <a:spcPct val="94000"/>
              </a:lnSpc>
              <a:buClr>
                <a:srgbClr val="000000"/>
              </a:buClr>
              <a:buSzPct val="45000"/>
              <a:buFont typeface="Wingdings" charset="2"/>
              <a:buNone/>
              <a:defRPr/>
            </a:pPr>
            <a:r>
              <a:rPr lang="en-CA" sz="2800" dirty="0" smtClean="0">
                <a:latin typeface="+mn-lt"/>
              </a:rPr>
              <a:t>Development partners</a:t>
            </a:r>
            <a:r>
              <a:rPr lang="en-US" sz="2800" dirty="0" smtClean="0">
                <a:latin typeface="+mn-lt"/>
              </a:rPr>
              <a:t>: 	</a:t>
            </a:r>
            <a:r>
              <a:rPr lang="en-CA" sz="2800" dirty="0" smtClean="0">
                <a:latin typeface="+mn-lt"/>
              </a:rPr>
              <a:t>$  50,000</a:t>
            </a:r>
            <a:endParaRPr lang="en-US" sz="2800" dirty="0" smtClean="0">
              <a:latin typeface="+mn-lt"/>
            </a:endParaRPr>
          </a:p>
          <a:p>
            <a:pPr eaLnBrk="1" hangingPunct="0">
              <a:lnSpc>
                <a:spcPct val="94000"/>
              </a:lnSpc>
              <a:buClr>
                <a:srgbClr val="000000"/>
              </a:buClr>
              <a:buSzPct val="45000"/>
              <a:buFont typeface="Wingdings" charset="2"/>
              <a:buNone/>
              <a:defRPr/>
            </a:pPr>
            <a:r>
              <a:rPr lang="en-CA" sz="2800" dirty="0" smtClean="0">
                <a:solidFill>
                  <a:srgbClr val="0066CC"/>
                </a:solidFill>
                <a:latin typeface="+mn-lt"/>
              </a:rPr>
              <a:t>Total in-kind</a:t>
            </a:r>
            <a:r>
              <a:rPr lang="en-US" sz="2800" dirty="0" smtClean="0">
                <a:solidFill>
                  <a:srgbClr val="0066CC"/>
                </a:solidFill>
                <a:latin typeface="+mn-lt"/>
              </a:rPr>
              <a:t>: 					</a:t>
            </a:r>
            <a:r>
              <a:rPr lang="en-CA" sz="2800" dirty="0" smtClean="0">
                <a:solidFill>
                  <a:srgbClr val="0066CC"/>
                </a:solidFill>
                <a:latin typeface="+mn-lt"/>
              </a:rPr>
              <a:t>$125,000</a:t>
            </a:r>
            <a:endParaRPr lang="en-US" sz="2800" dirty="0" smtClean="0">
              <a:solidFill>
                <a:srgbClr val="0066CC"/>
              </a:solidFill>
              <a:latin typeface="+mn-lt"/>
            </a:endParaRPr>
          </a:p>
          <a:p>
            <a:pPr eaLnBrk="1" hangingPunct="0">
              <a:lnSpc>
                <a:spcPct val="94000"/>
              </a:lnSpc>
              <a:buClr>
                <a:srgbClr val="000000"/>
              </a:buClr>
              <a:buSzPct val="45000"/>
              <a:buFont typeface="Wingdings" charset="2"/>
              <a:buNone/>
              <a:defRPr/>
            </a:pPr>
            <a:endParaRPr lang="en-CA" sz="3600" b="1" dirty="0" smtClean="0"/>
          </a:p>
        </p:txBody>
      </p:sp>
      <p:sp>
        <p:nvSpPr>
          <p:cNvPr id="1229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32C727DB-74BD-49A5-8CA9-FA5E531F7077}" type="slidenum">
              <a:rPr lang="en-GB" sz="1500" smtClean="0">
                <a:solidFill>
                  <a:srgbClr val="FFFFFF"/>
                </a:solidFill>
                <a:latin typeface="Gill Sans"/>
              </a:rPr>
              <a:pPr eaLnBrk="1">
                <a:lnSpc>
                  <a:spcPct val="98000"/>
                </a:lnSpc>
              </a:pPr>
              <a:t>10</a:t>
            </a:fld>
            <a:endParaRPr lang="en-GB" sz="1500" smtClean="0">
              <a:solidFill>
                <a:srgbClr val="FFFFFF"/>
              </a:solidFill>
              <a:latin typeface="Gill Sans"/>
            </a:endParaRPr>
          </a:p>
        </p:txBody>
      </p:sp>
      <p:pic>
        <p:nvPicPr>
          <p:cNvPr id="12293"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81313"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PKP Finances: Expenses</a:t>
            </a:r>
          </a:p>
        </p:txBody>
      </p:sp>
      <p:sp>
        <p:nvSpPr>
          <p:cNvPr id="12291" name="Text Box 2"/>
          <p:cNvSpPr txBox="1">
            <a:spLocks noChangeArrowheads="1"/>
          </p:cNvSpPr>
          <p:nvPr/>
        </p:nvSpPr>
        <p:spPr bwMode="auto">
          <a:xfrm>
            <a:off x="336550" y="2051050"/>
            <a:ext cx="9407525" cy="3913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r>
              <a:rPr lang="en-CA" sz="3600" dirty="0" smtClean="0">
                <a:latin typeface="+mn-lt"/>
              </a:rPr>
              <a:t>Staff 5.5 </a:t>
            </a:r>
            <a:r>
              <a:rPr lang="en-CA" sz="3600" dirty="0" err="1" smtClean="0">
                <a:latin typeface="+mn-lt"/>
              </a:rPr>
              <a:t>fte</a:t>
            </a:r>
            <a:r>
              <a:rPr lang="en-US" sz="3600" dirty="0" smtClean="0">
                <a:latin typeface="+mn-lt"/>
              </a:rPr>
              <a:t>: 							</a:t>
            </a:r>
            <a:r>
              <a:rPr lang="en-CA" sz="3600" dirty="0" smtClean="0">
                <a:latin typeface="+mn-lt"/>
              </a:rPr>
              <a:t>$440,000</a:t>
            </a:r>
          </a:p>
          <a:p>
            <a:pPr eaLnBrk="1" hangingPunct="0">
              <a:lnSpc>
                <a:spcPct val="94000"/>
              </a:lnSpc>
              <a:buClr>
                <a:srgbClr val="000000"/>
              </a:buClr>
              <a:buSzPct val="45000"/>
              <a:buFont typeface="Wingdings" charset="2"/>
              <a:buNone/>
              <a:defRPr/>
            </a:pPr>
            <a:r>
              <a:rPr lang="en-CA" sz="3600" dirty="0" smtClean="0">
                <a:latin typeface="+mn-lt"/>
              </a:rPr>
              <a:t>Hosting/Custom Dev.: 		$  75,000</a:t>
            </a:r>
          </a:p>
          <a:p>
            <a:pPr eaLnBrk="1" hangingPunct="0">
              <a:lnSpc>
                <a:spcPct val="94000"/>
              </a:lnSpc>
              <a:buClr>
                <a:srgbClr val="000000"/>
              </a:buClr>
              <a:buSzPct val="45000"/>
              <a:buFont typeface="Wingdings" charset="2"/>
              <a:buNone/>
              <a:defRPr/>
            </a:pPr>
            <a:r>
              <a:rPr lang="en-CA" sz="3600" dirty="0" smtClean="0">
                <a:latin typeface="+mn-lt"/>
              </a:rPr>
              <a:t>Infrastructure/Overhead: 	$  25,000</a:t>
            </a:r>
            <a:endParaRPr lang="en-US" sz="3600" dirty="0" smtClean="0">
              <a:latin typeface="+mn-lt"/>
            </a:endParaRPr>
          </a:p>
          <a:p>
            <a:pPr eaLnBrk="1" hangingPunct="0">
              <a:lnSpc>
                <a:spcPct val="94000"/>
              </a:lnSpc>
              <a:buClr>
                <a:srgbClr val="000000"/>
              </a:buClr>
              <a:buSzPct val="45000"/>
              <a:buFont typeface="Wingdings" charset="2"/>
              <a:buNone/>
              <a:defRPr/>
            </a:pPr>
            <a:r>
              <a:rPr lang="en-CA" sz="3600" dirty="0" smtClean="0">
                <a:solidFill>
                  <a:srgbClr val="0066CC"/>
                </a:solidFill>
                <a:latin typeface="+mn-lt"/>
              </a:rPr>
              <a:t>Total</a:t>
            </a:r>
            <a:r>
              <a:rPr lang="en-US" sz="3600" dirty="0" smtClean="0">
                <a:solidFill>
                  <a:srgbClr val="0066CC"/>
                </a:solidFill>
                <a:latin typeface="+mn-lt"/>
              </a:rPr>
              <a:t>: 										</a:t>
            </a:r>
            <a:r>
              <a:rPr lang="en-CA" sz="3600" dirty="0" smtClean="0">
                <a:solidFill>
                  <a:srgbClr val="0066CC"/>
                </a:solidFill>
                <a:latin typeface="+mn-lt"/>
              </a:rPr>
              <a:t>$540,000</a:t>
            </a:r>
          </a:p>
          <a:p>
            <a:pPr eaLnBrk="1" hangingPunct="0">
              <a:lnSpc>
                <a:spcPct val="94000"/>
              </a:lnSpc>
              <a:buClr>
                <a:srgbClr val="000000"/>
              </a:buClr>
              <a:buSzPct val="45000"/>
              <a:buFont typeface="Wingdings" charset="2"/>
              <a:buNone/>
              <a:defRPr/>
            </a:pPr>
            <a:endParaRPr lang="en-CA" sz="2000" dirty="0" smtClean="0">
              <a:solidFill>
                <a:schemeClr val="bg1">
                  <a:lumMod val="95000"/>
                  <a:lumOff val="5000"/>
                </a:schemeClr>
              </a:solidFill>
              <a:latin typeface="+mn-lt"/>
            </a:endParaRPr>
          </a:p>
          <a:p>
            <a:pPr eaLnBrk="1" hangingPunct="0">
              <a:lnSpc>
                <a:spcPct val="94000"/>
              </a:lnSpc>
              <a:buClr>
                <a:srgbClr val="000000"/>
              </a:buClr>
              <a:buSzPct val="45000"/>
              <a:buFont typeface="Wingdings" charset="2"/>
              <a:buNone/>
              <a:defRPr/>
            </a:pPr>
            <a:endParaRPr lang="en-CA" sz="2000" dirty="0" smtClean="0">
              <a:solidFill>
                <a:schemeClr val="bg1">
                  <a:lumMod val="95000"/>
                  <a:lumOff val="5000"/>
                </a:schemeClr>
              </a:solidFill>
              <a:latin typeface="+mn-lt"/>
            </a:endParaRPr>
          </a:p>
          <a:p>
            <a:pPr eaLnBrk="1" hangingPunct="0">
              <a:lnSpc>
                <a:spcPct val="94000"/>
              </a:lnSpc>
              <a:buClr>
                <a:srgbClr val="000000"/>
              </a:buClr>
              <a:buSzPct val="45000"/>
              <a:buFont typeface="Wingdings" charset="2"/>
              <a:buNone/>
              <a:defRPr/>
            </a:pPr>
            <a:r>
              <a:rPr lang="en-CA" sz="2000" dirty="0" smtClean="0">
                <a:solidFill>
                  <a:schemeClr val="bg1">
                    <a:lumMod val="95000"/>
                    <a:lumOff val="5000"/>
                  </a:schemeClr>
                </a:solidFill>
                <a:latin typeface="+mn-lt"/>
              </a:rPr>
              <a:t>(does not include research, hosting, in-kind, major development; </a:t>
            </a:r>
            <a:r>
              <a:rPr lang="en-CA" sz="2000" dirty="0" err="1" smtClean="0">
                <a:solidFill>
                  <a:schemeClr val="bg1">
                    <a:lumMod val="95000"/>
                    <a:lumOff val="5000"/>
                  </a:schemeClr>
                </a:solidFill>
                <a:latin typeface="+mn-lt"/>
              </a:rPr>
              <a:t>underresourced</a:t>
            </a:r>
            <a:r>
              <a:rPr lang="en-CA" sz="2000" dirty="0" smtClean="0">
                <a:solidFill>
                  <a:schemeClr val="bg1">
                    <a:lumMod val="95000"/>
                    <a:lumOff val="5000"/>
                  </a:schemeClr>
                </a:solidFill>
                <a:latin typeface="+mn-lt"/>
              </a:rPr>
              <a:t> especially as activity has increased)</a:t>
            </a:r>
          </a:p>
          <a:p>
            <a:pPr eaLnBrk="1" hangingPunct="0">
              <a:lnSpc>
                <a:spcPct val="94000"/>
              </a:lnSpc>
              <a:buClr>
                <a:srgbClr val="000000"/>
              </a:buClr>
              <a:buSzPct val="45000"/>
              <a:buFont typeface="Wingdings" charset="2"/>
              <a:buNone/>
              <a:defRPr/>
            </a:pPr>
            <a:endParaRPr lang="en-CA" sz="3600" dirty="0" smtClean="0">
              <a:solidFill>
                <a:srgbClr val="FF0000"/>
              </a:solidFill>
            </a:endParaRPr>
          </a:p>
          <a:p>
            <a:pPr eaLnBrk="1" hangingPunct="0">
              <a:lnSpc>
                <a:spcPct val="94000"/>
              </a:lnSpc>
              <a:buClr>
                <a:srgbClr val="000000"/>
              </a:buClr>
              <a:buSzPct val="45000"/>
              <a:buFont typeface="Wingdings" charset="2"/>
              <a:buNone/>
              <a:defRPr/>
            </a:pPr>
            <a:endParaRPr lang="en-US" sz="3200" dirty="0" smtClean="0">
              <a:solidFill>
                <a:srgbClr val="D8D65A"/>
              </a:solidFill>
            </a:endParaRPr>
          </a:p>
          <a:p>
            <a:pPr eaLnBrk="1" hangingPunct="0">
              <a:lnSpc>
                <a:spcPct val="94000"/>
              </a:lnSpc>
              <a:buClr>
                <a:srgbClr val="000000"/>
              </a:buClr>
              <a:buSzPct val="45000"/>
              <a:buFont typeface="Wingdings" charset="2"/>
              <a:buNone/>
              <a:defRPr/>
            </a:pPr>
            <a:r>
              <a:rPr lang="en-CA" sz="3200" dirty="0" smtClean="0"/>
              <a:t> </a:t>
            </a:r>
            <a:endParaRPr lang="en-US" sz="3200" dirty="0" smtClean="0"/>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1B4F5793-06EB-4495-8622-06C6414BB54E}" type="slidenum">
              <a:rPr lang="en-GB" sz="1500" smtClean="0">
                <a:solidFill>
                  <a:srgbClr val="FFFFFF"/>
                </a:solidFill>
                <a:latin typeface="Gill Sans"/>
              </a:rPr>
              <a:pPr eaLnBrk="1">
                <a:lnSpc>
                  <a:spcPct val="98000"/>
                </a:lnSpc>
              </a:pPr>
              <a:t>11</a:t>
            </a:fld>
            <a:endParaRPr lang="en-GB" sz="1500" smtClean="0">
              <a:solidFill>
                <a:srgbClr val="FFFFFF"/>
              </a:solidFill>
              <a:latin typeface="Gill Sans"/>
            </a:endParaRPr>
          </a:p>
        </p:txBody>
      </p:sp>
      <p:pic>
        <p:nvPicPr>
          <p:cNvPr id="13317"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PKP Organization &amp; Governance</a:t>
            </a:r>
          </a:p>
        </p:txBody>
      </p:sp>
      <p:sp>
        <p:nvSpPr>
          <p:cNvPr id="14339" name="Text Box 2"/>
          <p:cNvSpPr txBox="1">
            <a:spLocks noChangeArrowheads="1"/>
          </p:cNvSpPr>
          <p:nvPr/>
        </p:nvSpPr>
        <p:spPr bwMode="auto">
          <a:xfrm>
            <a:off x="336550" y="1511300"/>
            <a:ext cx="9407525" cy="5126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803275"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marL="0" indent="0" eaLnBrk="1">
              <a:spcBef>
                <a:spcPts val="775"/>
              </a:spcBef>
              <a:buClr>
                <a:srgbClr val="F6DA0A"/>
              </a:buClr>
              <a:buSzPct val="100000"/>
              <a:buFont typeface="Wingdings" charset="2"/>
              <a:buNone/>
              <a:defRPr/>
            </a:pPr>
            <a:r>
              <a:rPr lang="en-GB" sz="2800" dirty="0" smtClean="0">
                <a:solidFill>
                  <a:srgbClr val="0066CC"/>
                </a:solidFill>
                <a:latin typeface="+mn-lt"/>
              </a:rPr>
              <a:t>Current:</a:t>
            </a:r>
          </a:p>
          <a:p>
            <a:pPr marL="0" indent="0" eaLnBrk="1">
              <a:spcBef>
                <a:spcPts val="775"/>
              </a:spcBef>
              <a:buClr>
                <a:srgbClr val="F6DA0A"/>
              </a:buClr>
              <a:buSzPct val="100000"/>
              <a:buFont typeface="Wingdings" charset="2"/>
              <a:buNone/>
              <a:defRPr/>
            </a:pPr>
            <a:endParaRPr lang="en-GB" sz="2800" dirty="0" smtClean="0">
              <a:solidFill>
                <a:srgbClr val="0066CC"/>
              </a:solidFill>
              <a:latin typeface="+mn-lt"/>
            </a:endParaRPr>
          </a:p>
          <a:p>
            <a:pPr marL="457200" indent="-457200" eaLnBrk="1">
              <a:spcBef>
                <a:spcPts val="775"/>
              </a:spcBef>
              <a:buClr>
                <a:srgbClr val="F6DA0A"/>
              </a:buClr>
              <a:buSzPct val="100000"/>
              <a:buFontTx/>
              <a:buChar char="►"/>
              <a:defRPr/>
            </a:pPr>
            <a:r>
              <a:rPr lang="en-GB" sz="2800" dirty="0" smtClean="0">
                <a:latin typeface="+mn-lt"/>
              </a:rPr>
              <a:t>Project, not an independent or formal entity</a:t>
            </a:r>
          </a:p>
          <a:p>
            <a:pPr marL="457200" indent="-457200" eaLnBrk="1">
              <a:spcBef>
                <a:spcPts val="775"/>
              </a:spcBef>
              <a:buClr>
                <a:srgbClr val="F6DA0A"/>
              </a:buClr>
              <a:buSzPct val="100000"/>
              <a:buFontTx/>
              <a:buChar char="►"/>
              <a:defRPr/>
            </a:pPr>
            <a:r>
              <a:rPr lang="en-GB" sz="2800" dirty="0" smtClean="0">
                <a:latin typeface="+mn-lt"/>
              </a:rPr>
              <a:t>John </a:t>
            </a:r>
            <a:r>
              <a:rPr lang="en-GB" sz="2800" dirty="0" err="1" smtClean="0">
                <a:latin typeface="+mn-lt"/>
              </a:rPr>
              <a:t>Willinsky’s</a:t>
            </a:r>
            <a:r>
              <a:rPr lang="en-GB" sz="2800" dirty="0" smtClean="0">
                <a:latin typeface="+mn-lt"/>
              </a:rPr>
              <a:t> affiliations w. UBC &amp; Stanford</a:t>
            </a:r>
          </a:p>
          <a:p>
            <a:pPr marL="457200" indent="-457200" eaLnBrk="1">
              <a:spcBef>
                <a:spcPts val="775"/>
              </a:spcBef>
              <a:buClr>
                <a:srgbClr val="F6DA0A"/>
              </a:buClr>
              <a:buSzPct val="100000"/>
              <a:buFontTx/>
              <a:buChar char="►"/>
              <a:defRPr/>
            </a:pPr>
            <a:r>
              <a:rPr lang="en-GB" sz="2800" dirty="0" smtClean="0">
                <a:latin typeface="+mn-lt"/>
              </a:rPr>
              <a:t>SFU Library Synergies node and “home” </a:t>
            </a: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744EAF7A-C58F-454B-82B2-0C81650378AF}" type="slidenum">
              <a:rPr lang="en-GB" sz="1500" smtClean="0">
                <a:solidFill>
                  <a:srgbClr val="FFFFFF"/>
                </a:solidFill>
                <a:latin typeface="Gill Sans"/>
              </a:rPr>
              <a:pPr eaLnBrk="1">
                <a:lnSpc>
                  <a:spcPct val="98000"/>
                </a:lnSpc>
              </a:pPr>
              <a:t>12</a:t>
            </a:fld>
            <a:endParaRPr lang="en-GB" sz="1500" smtClean="0">
              <a:solidFill>
                <a:srgbClr val="FFFFFF"/>
              </a:solidFill>
              <a:latin typeface="Gill Sans"/>
            </a:endParaRPr>
          </a:p>
        </p:txBody>
      </p:sp>
      <p:pic>
        <p:nvPicPr>
          <p:cNvPr id="1434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Wingdings" charset="2"/>
              <a:buNone/>
              <a:defRPr/>
            </a:pPr>
            <a:r>
              <a:rPr lang="en-GB" sz="4000" b="1" dirty="0" smtClean="0">
                <a:solidFill>
                  <a:srgbClr val="0066CC"/>
                </a:solidFill>
                <a:latin typeface="+mn-lt"/>
              </a:rPr>
              <a:t>PKP software: </a:t>
            </a:r>
            <a:r>
              <a:rPr lang="en-CA" sz="4000" b="1" dirty="0" smtClean="0">
                <a:solidFill>
                  <a:srgbClr val="FF0000"/>
                </a:solidFill>
                <a:latin typeface="+mn-lt"/>
              </a:rPr>
              <a:t>The Challenge</a:t>
            </a:r>
          </a:p>
        </p:txBody>
      </p:sp>
      <p:sp>
        <p:nvSpPr>
          <p:cNvPr id="12291" name="Text Box 2"/>
          <p:cNvSpPr txBox="1">
            <a:spLocks noChangeArrowheads="1"/>
          </p:cNvSpPr>
          <p:nvPr/>
        </p:nvSpPr>
        <p:spPr bwMode="auto">
          <a:xfrm>
            <a:off x="336550" y="1485900"/>
            <a:ext cx="9407525" cy="5126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marL="1600200" indent="-228600"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algn="ctr" eaLnBrk="1" hangingPunct="0">
              <a:lnSpc>
                <a:spcPct val="94000"/>
              </a:lnSpc>
              <a:buClr>
                <a:srgbClr val="000000"/>
              </a:buClr>
              <a:buSzPct val="45000"/>
              <a:buFont typeface="Wingdings" charset="2"/>
              <a:buNone/>
              <a:defRPr/>
            </a:pPr>
            <a:r>
              <a:rPr lang="en-CA" sz="2800" b="1" dirty="0" smtClean="0">
                <a:solidFill>
                  <a:srgbClr val="FF0000"/>
                </a:solidFill>
                <a:latin typeface="+mn-lt"/>
              </a:rPr>
              <a:t>Synergies funding will be exhausted by March 2012</a:t>
            </a:r>
          </a:p>
          <a:p>
            <a:pPr eaLnBrk="1" hangingPunct="0">
              <a:lnSpc>
                <a:spcPct val="94000"/>
              </a:lnSpc>
              <a:buClr>
                <a:srgbClr val="000000"/>
              </a:buClr>
              <a:buSzPct val="45000"/>
              <a:buFont typeface="Wingdings" charset="2"/>
              <a:buNone/>
              <a:defRPr/>
            </a:pPr>
            <a:endParaRPr lang="en-CA" sz="3200" dirty="0" smtClean="0">
              <a:solidFill>
                <a:srgbClr val="D8D65A"/>
              </a:solidFill>
              <a:latin typeface="+mn-lt"/>
            </a:endParaRPr>
          </a:p>
          <a:p>
            <a:pPr eaLnBrk="1" hangingPunct="0">
              <a:lnSpc>
                <a:spcPct val="94000"/>
              </a:lnSpc>
              <a:buClr>
                <a:srgbClr val="000000"/>
              </a:buClr>
              <a:buSzPct val="45000"/>
              <a:buFont typeface="Wingdings" charset="2"/>
              <a:buNone/>
              <a:defRPr/>
            </a:pPr>
            <a:r>
              <a:rPr lang="en-US" dirty="0" smtClean="0">
                <a:latin typeface="+mn-lt"/>
              </a:rPr>
              <a:t>"</a:t>
            </a:r>
            <a:r>
              <a:rPr lang="en-US" dirty="0">
                <a:latin typeface="+mn-lt"/>
              </a:rPr>
              <a:t>PKP software and journal hosting is one of the most exciting development in a long time.  </a:t>
            </a:r>
            <a:r>
              <a:rPr lang="en-US" dirty="0" smtClean="0">
                <a:latin typeface="+mn-lt"/>
              </a:rPr>
              <a:t>The </a:t>
            </a:r>
            <a:r>
              <a:rPr lang="en-US" dirty="0">
                <a:latin typeface="+mn-lt"/>
              </a:rPr>
              <a:t>changes due to OJS and OCS are still emerging as several times a year another established journal opts to publish online and to use OJS software.   </a:t>
            </a:r>
            <a:r>
              <a:rPr lang="en-US" dirty="0" smtClean="0">
                <a:latin typeface="+mn-lt"/>
              </a:rPr>
              <a:t>Who </a:t>
            </a:r>
            <a:r>
              <a:rPr lang="en-US" dirty="0">
                <a:latin typeface="+mn-lt"/>
              </a:rPr>
              <a:t>knows what the impact of OMP will be, but it is certain it will be a positive change providing more opportunities for faculty to publish. </a:t>
            </a:r>
            <a:br>
              <a:rPr lang="en-US" dirty="0">
                <a:latin typeface="+mn-lt"/>
              </a:rPr>
            </a:br>
            <a:r>
              <a:rPr lang="en-US" dirty="0">
                <a:latin typeface="+mn-lt"/>
              </a:rPr>
              <a:t/>
            </a:r>
            <a:br>
              <a:rPr lang="en-US" dirty="0">
                <a:latin typeface="+mn-lt"/>
              </a:rPr>
            </a:br>
            <a:r>
              <a:rPr lang="en-US" dirty="0">
                <a:latin typeface="+mn-lt"/>
              </a:rPr>
              <a:t>This new role for libraries is being well received by faculty and graduate students with two or three journals being launched each year</a:t>
            </a:r>
            <a:r>
              <a:rPr lang="en-US" dirty="0" smtClean="0">
                <a:latin typeface="+mn-lt"/>
              </a:rPr>
              <a:t>.” </a:t>
            </a:r>
          </a:p>
          <a:p>
            <a:pPr algn="r" eaLnBrk="1" hangingPunct="0">
              <a:lnSpc>
                <a:spcPct val="94000"/>
              </a:lnSpc>
              <a:buClr>
                <a:srgbClr val="000000"/>
              </a:buClr>
              <a:buSzPct val="45000"/>
              <a:buFont typeface="Wingdings" charset="2"/>
              <a:buNone/>
              <a:defRPr/>
            </a:pPr>
            <a:r>
              <a:rPr lang="en-US" dirty="0" smtClean="0">
                <a:latin typeface="+mn-lt"/>
              </a:rPr>
              <a:t>-- Cynthia Archer, York University</a:t>
            </a:r>
            <a:br>
              <a:rPr lang="en-US" dirty="0" smtClean="0">
                <a:latin typeface="+mn-lt"/>
              </a:rPr>
            </a:br>
            <a:r>
              <a:rPr lang="en-US" sz="2800" dirty="0" smtClean="0">
                <a:latin typeface="+mn-lt"/>
              </a:rPr>
              <a:t/>
            </a:r>
            <a:br>
              <a:rPr lang="en-US" sz="2800" dirty="0" smtClean="0">
                <a:latin typeface="+mn-lt"/>
              </a:rPr>
            </a:br>
            <a:endParaRPr lang="en-US" sz="2800" dirty="0" smtClean="0">
              <a:solidFill>
                <a:srgbClr val="D8D65A"/>
              </a:solidFill>
              <a:latin typeface="+mn-lt"/>
            </a:endParaRPr>
          </a:p>
          <a:p>
            <a:pPr eaLnBrk="1" hangingPunct="0">
              <a:lnSpc>
                <a:spcPct val="94000"/>
              </a:lnSpc>
              <a:buClr>
                <a:srgbClr val="000000"/>
              </a:buClr>
              <a:buSzPct val="45000"/>
              <a:buFont typeface="Wingdings" charset="2"/>
              <a:buNone/>
              <a:defRPr/>
            </a:pPr>
            <a:r>
              <a:rPr lang="en-CA" sz="3200" dirty="0" smtClean="0"/>
              <a:t> </a:t>
            </a:r>
            <a:endParaRPr lang="en-US" sz="3200" dirty="0" smtClean="0"/>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26D6CECC-D8D6-42BC-B769-D6764C6CC2F3}" type="slidenum">
              <a:rPr lang="en-GB" sz="1500" smtClean="0">
                <a:solidFill>
                  <a:srgbClr val="FFFFFF"/>
                </a:solidFill>
                <a:latin typeface="Gill Sans"/>
              </a:rPr>
              <a:pPr eaLnBrk="1">
                <a:lnSpc>
                  <a:spcPct val="98000"/>
                </a:lnSpc>
              </a:pPr>
              <a:t>13</a:t>
            </a:fld>
            <a:endParaRPr lang="en-GB" sz="1500" smtClean="0">
              <a:solidFill>
                <a:srgbClr val="FFFFFF"/>
              </a:solidFill>
              <a:latin typeface="Gill Sans"/>
            </a:endParaRPr>
          </a:p>
        </p:txBody>
      </p:sp>
      <p:pic>
        <p:nvPicPr>
          <p:cNvPr id="15365"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723063"/>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PKP Finances: Long Term</a:t>
            </a:r>
          </a:p>
        </p:txBody>
      </p:sp>
      <p:sp>
        <p:nvSpPr>
          <p:cNvPr id="13315" name="Text Box 2"/>
          <p:cNvSpPr txBox="1">
            <a:spLocks noChangeArrowheads="1"/>
          </p:cNvSpPr>
          <p:nvPr/>
        </p:nvSpPr>
        <p:spPr bwMode="auto">
          <a:xfrm>
            <a:off x="336550" y="2124075"/>
            <a:ext cx="9407525" cy="4446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eaLnBrk="0">
              <a:defRPr sz="2400">
                <a:solidFill>
                  <a:schemeClr val="bg1"/>
                </a:solidFill>
                <a:latin typeface="Bitstream Vera Sans" charset="0"/>
                <a:ea typeface="ＭＳ Ｐゴシック" charset="-128"/>
              </a:defRPr>
            </a:lvl1pPr>
            <a:lvl2pPr marL="742950" indent="-285750" eaLnBrk="0">
              <a:defRPr sz="2400">
                <a:solidFill>
                  <a:schemeClr val="bg1"/>
                </a:solidFill>
                <a:latin typeface="Bitstream Vera Sans" charset="0"/>
                <a:ea typeface="ＭＳ Ｐゴシック" charset="-128"/>
              </a:defRPr>
            </a:lvl2pPr>
            <a:lvl3pPr marL="1143000" indent="-228600" eaLnBrk="0">
              <a:defRPr sz="2400">
                <a:solidFill>
                  <a:schemeClr val="bg1"/>
                </a:solidFill>
                <a:latin typeface="Bitstream Vera Sans" charset="0"/>
                <a:ea typeface="ＭＳ Ｐゴシック" charset="-128"/>
              </a:defRPr>
            </a:lvl3pPr>
            <a:lvl4pPr eaLnBrk="0">
              <a:defRPr sz="2400">
                <a:solidFill>
                  <a:schemeClr val="bg1"/>
                </a:solidFill>
                <a:latin typeface="Bitstream Vera Sans" charset="0"/>
                <a:ea typeface="ＭＳ Ｐゴシック" charset="-128"/>
              </a:defRPr>
            </a:lvl4pPr>
            <a:lvl5pPr marL="2057400" indent="-228600" eaLnBrk="0">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defRPr sz="2400">
                <a:solidFill>
                  <a:schemeClr val="bg1"/>
                </a:solidFill>
                <a:latin typeface="Bitstream Vera Sans" charset="0"/>
                <a:ea typeface="ＭＳ Ｐゴシック" charset="-128"/>
              </a:defRPr>
            </a:lvl9pPr>
          </a:lstStyle>
          <a:p>
            <a:pPr eaLnBrk="1" hangingPunct="0">
              <a:lnSpc>
                <a:spcPct val="94000"/>
              </a:lnSpc>
              <a:buClr>
                <a:srgbClr val="000000"/>
              </a:buClr>
              <a:buSzPct val="45000"/>
              <a:buFont typeface="Wingdings" charset="2"/>
              <a:buNone/>
              <a:defRPr/>
            </a:pPr>
            <a:r>
              <a:rPr lang="en-CA" sz="2800" dirty="0" smtClean="0">
                <a:solidFill>
                  <a:srgbClr val="0066CC"/>
                </a:solidFill>
                <a:latin typeface="+mn-lt"/>
              </a:rPr>
              <a:t>Sources</a:t>
            </a:r>
          </a:p>
          <a:p>
            <a:pPr marL="571500" indent="-571500" eaLnBrk="1" hangingPunct="0">
              <a:lnSpc>
                <a:spcPct val="94000"/>
              </a:lnSpc>
              <a:buClr>
                <a:srgbClr val="F6DA0A"/>
              </a:buClr>
              <a:buSzPct val="100000"/>
              <a:buFontTx/>
              <a:buChar char="►"/>
              <a:defRPr/>
            </a:pPr>
            <a:r>
              <a:rPr lang="en-CA" sz="2800" dirty="0" smtClean="0">
                <a:latin typeface="+mn-lt"/>
              </a:rPr>
              <a:t> Grant funding</a:t>
            </a:r>
          </a:p>
          <a:p>
            <a:pPr marL="571500" indent="-571500" eaLnBrk="1" hangingPunct="0">
              <a:lnSpc>
                <a:spcPct val="94000"/>
              </a:lnSpc>
              <a:buClr>
                <a:srgbClr val="F6DA0A"/>
              </a:buClr>
              <a:buSzPct val="100000"/>
              <a:buFontTx/>
              <a:buChar char="►"/>
              <a:defRPr/>
            </a:pPr>
            <a:r>
              <a:rPr lang="en-CA" sz="2800" dirty="0" smtClean="0">
                <a:latin typeface="+mn-lt"/>
              </a:rPr>
              <a:t> Cost-recovery</a:t>
            </a:r>
          </a:p>
          <a:p>
            <a:pPr marL="571500" indent="-571500" eaLnBrk="1" hangingPunct="0">
              <a:lnSpc>
                <a:spcPct val="94000"/>
              </a:lnSpc>
              <a:buClr>
                <a:srgbClr val="F6DA0A"/>
              </a:buClr>
              <a:buSzPct val="100000"/>
              <a:buFontTx/>
              <a:buChar char="►"/>
              <a:defRPr/>
            </a:pPr>
            <a:r>
              <a:rPr lang="en-CA" sz="2800" dirty="0" smtClean="0">
                <a:latin typeface="+mn-lt"/>
              </a:rPr>
              <a:t> Community partners/support</a:t>
            </a:r>
          </a:p>
          <a:p>
            <a:pPr marL="1714500" lvl="2" indent="-571500" eaLnBrk="1" hangingPunct="0">
              <a:lnSpc>
                <a:spcPct val="94000"/>
              </a:lnSpc>
              <a:buClr>
                <a:srgbClr val="F6DA0A"/>
              </a:buClr>
              <a:buSzPct val="100000"/>
              <a:buFontTx/>
              <a:buChar char="►"/>
              <a:defRPr/>
            </a:pPr>
            <a:r>
              <a:rPr lang="en-CA" sz="2800" dirty="0" smtClean="0">
                <a:latin typeface="+mn-lt"/>
              </a:rPr>
              <a:t>Support operations/development</a:t>
            </a:r>
          </a:p>
          <a:p>
            <a:pPr eaLnBrk="1" hangingPunct="0">
              <a:lnSpc>
                <a:spcPct val="94000"/>
              </a:lnSpc>
              <a:buClr>
                <a:srgbClr val="F6DA0A"/>
              </a:buClr>
              <a:buSzPct val="100000"/>
              <a:buFont typeface="Wingdings" charset="2"/>
              <a:buNone/>
              <a:defRPr/>
            </a:pPr>
            <a:r>
              <a:rPr lang="en-CA" sz="2800" dirty="0" smtClean="0">
                <a:latin typeface="+mn-lt"/>
              </a:rPr>
              <a:t>		</a:t>
            </a:r>
          </a:p>
          <a:p>
            <a:pPr indent="-212725" eaLnBrk="1" hangingPunct="0">
              <a:lnSpc>
                <a:spcPct val="94000"/>
              </a:lnSpc>
              <a:buClr>
                <a:srgbClr val="F6DA0A"/>
              </a:buClr>
              <a:buSzPct val="100000"/>
              <a:buFont typeface="Wingdings" charset="2"/>
              <a:buNone/>
              <a:defRPr/>
            </a:pPr>
            <a:r>
              <a:rPr lang="en-US" sz="2800" dirty="0" smtClean="0">
                <a:solidFill>
                  <a:srgbClr val="0066CC"/>
                </a:solidFill>
                <a:latin typeface="+mn-lt"/>
              </a:rPr>
              <a:t>Funding target </a:t>
            </a:r>
          </a:p>
          <a:p>
            <a:pPr indent="-212725" eaLnBrk="1" hangingPunct="0">
              <a:lnSpc>
                <a:spcPct val="94000"/>
              </a:lnSpc>
              <a:buClr>
                <a:srgbClr val="F6DA0A"/>
              </a:buClr>
              <a:buSzPct val="100000"/>
              <a:buFont typeface="Wingdings" charset="2"/>
              <a:buNone/>
              <a:defRPr/>
            </a:pPr>
            <a:r>
              <a:rPr lang="en-US" sz="2800" dirty="0">
                <a:latin typeface="+mn-lt"/>
              </a:rPr>
              <a:t>	</a:t>
            </a:r>
            <a:r>
              <a:rPr lang="en-US" sz="2800" dirty="0" smtClean="0">
                <a:latin typeface="+mn-lt"/>
              </a:rPr>
              <a:t>(9.17 </a:t>
            </a:r>
            <a:r>
              <a:rPr lang="en-US" sz="2800" dirty="0" err="1" smtClean="0">
                <a:latin typeface="+mn-lt"/>
              </a:rPr>
              <a:t>fte</a:t>
            </a:r>
            <a:r>
              <a:rPr lang="en-US" sz="2800" dirty="0" smtClean="0">
                <a:latin typeface="+mn-lt"/>
              </a:rPr>
              <a:t>, covering increased user base)	 $1,000,000pa</a:t>
            </a:r>
            <a:endParaRPr lang="en-CA" sz="2800" dirty="0" smtClean="0">
              <a:latin typeface="+mn-lt"/>
            </a:endParaRPr>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6D99D984-A920-4187-96A2-81E2CC4500C2}" type="slidenum">
              <a:rPr lang="en-GB" sz="1500" smtClean="0">
                <a:solidFill>
                  <a:srgbClr val="FFFFFF"/>
                </a:solidFill>
                <a:latin typeface="Gill Sans"/>
              </a:rPr>
              <a:pPr eaLnBrk="1">
                <a:lnSpc>
                  <a:spcPct val="98000"/>
                </a:lnSpc>
              </a:pPr>
              <a:t>14</a:t>
            </a:fld>
            <a:endParaRPr lang="en-GB" sz="1500" smtClean="0">
              <a:solidFill>
                <a:srgbClr val="FFFFFF"/>
              </a:solidFill>
              <a:latin typeface="Gill Sans"/>
            </a:endParaRPr>
          </a:p>
        </p:txBody>
      </p:sp>
      <p:pic>
        <p:nvPicPr>
          <p:cNvPr id="16389"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PKP Organization &amp; Governance</a:t>
            </a:r>
          </a:p>
        </p:txBody>
      </p:sp>
      <p:sp>
        <p:nvSpPr>
          <p:cNvPr id="14339" name="Text Box 2"/>
          <p:cNvSpPr txBox="1">
            <a:spLocks noChangeArrowheads="1"/>
          </p:cNvSpPr>
          <p:nvPr/>
        </p:nvSpPr>
        <p:spPr bwMode="auto">
          <a:xfrm>
            <a:off x="336550" y="1511300"/>
            <a:ext cx="9407525" cy="5126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803275"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marL="0" indent="0" eaLnBrk="1">
              <a:spcBef>
                <a:spcPts val="775"/>
              </a:spcBef>
              <a:buClr>
                <a:srgbClr val="F6DA0A"/>
              </a:buClr>
              <a:buSzPct val="100000"/>
              <a:buFont typeface="Wingdings" charset="2"/>
              <a:buNone/>
              <a:defRPr/>
            </a:pPr>
            <a:endParaRPr lang="en-GB" sz="3200" dirty="0" smtClean="0">
              <a:solidFill>
                <a:srgbClr val="0066CC"/>
              </a:solidFill>
              <a:latin typeface="+mn-lt"/>
            </a:endParaRPr>
          </a:p>
          <a:p>
            <a:pPr marL="0" indent="0" eaLnBrk="1">
              <a:spcBef>
                <a:spcPts val="775"/>
              </a:spcBef>
              <a:buClr>
                <a:srgbClr val="F6DA0A"/>
              </a:buClr>
              <a:buSzPct val="100000"/>
              <a:buFont typeface="Wingdings" charset="2"/>
              <a:buNone/>
              <a:defRPr/>
            </a:pPr>
            <a:r>
              <a:rPr lang="en-GB" sz="3200" dirty="0" smtClean="0">
                <a:solidFill>
                  <a:srgbClr val="0066CC"/>
                </a:solidFill>
                <a:latin typeface="+mn-lt"/>
              </a:rPr>
              <a:t>Moving ahead – 4 options:</a:t>
            </a:r>
          </a:p>
          <a:p>
            <a:pPr marL="885825" lvl="1" indent="-457200" eaLnBrk="1">
              <a:spcBef>
                <a:spcPts val="775"/>
              </a:spcBef>
              <a:buClr>
                <a:srgbClr val="F6DA0A"/>
              </a:buClr>
              <a:buSzPct val="100000"/>
              <a:buFontTx/>
              <a:buChar char="►"/>
              <a:defRPr/>
            </a:pPr>
            <a:r>
              <a:rPr lang="en-GB" sz="3200" dirty="0" smtClean="0">
                <a:latin typeface="+mn-lt"/>
              </a:rPr>
              <a:t>Status quo -- informal</a:t>
            </a:r>
          </a:p>
          <a:p>
            <a:pPr marL="885825" lvl="1" indent="-457200" eaLnBrk="1">
              <a:spcBef>
                <a:spcPts val="775"/>
              </a:spcBef>
              <a:buClr>
                <a:srgbClr val="F6DA0A"/>
              </a:buClr>
              <a:buSzPct val="100000"/>
              <a:buFontTx/>
              <a:buChar char="►"/>
              <a:defRPr/>
            </a:pPr>
            <a:r>
              <a:rPr lang="en-GB" sz="3200" dirty="0" smtClean="0">
                <a:latin typeface="+mn-lt"/>
              </a:rPr>
              <a:t>More formal relationship w. SFU Library</a:t>
            </a:r>
          </a:p>
          <a:p>
            <a:pPr marL="885825" lvl="1" indent="-457200" eaLnBrk="1">
              <a:spcBef>
                <a:spcPts val="775"/>
              </a:spcBef>
              <a:buClr>
                <a:srgbClr val="F6DA0A"/>
              </a:buClr>
              <a:buSzPct val="100000"/>
              <a:buFontTx/>
              <a:buChar char="►"/>
              <a:defRPr/>
            </a:pPr>
            <a:r>
              <a:rPr lang="en-GB" sz="3200" dirty="0" smtClean="0">
                <a:latin typeface="+mn-lt"/>
              </a:rPr>
              <a:t>An umbrella organization</a:t>
            </a:r>
          </a:p>
          <a:p>
            <a:pPr marL="885825" lvl="1" indent="-457200" eaLnBrk="1">
              <a:spcBef>
                <a:spcPts val="775"/>
              </a:spcBef>
              <a:buClr>
                <a:srgbClr val="F6DA0A"/>
              </a:buClr>
              <a:buSzPct val="100000"/>
              <a:buFontTx/>
              <a:buChar char="►"/>
              <a:defRPr/>
            </a:pPr>
            <a:r>
              <a:rPr lang="en-GB" sz="3200" dirty="0" smtClean="0">
                <a:latin typeface="+mn-lt"/>
              </a:rPr>
              <a:t>Independent legal entity</a:t>
            </a:r>
          </a:p>
        </p:txBody>
      </p:sp>
      <p:sp>
        <p:nvSpPr>
          <p:cNvPr id="1741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648B18B0-792C-49FB-9484-EE1B07ED0040}" type="slidenum">
              <a:rPr lang="en-GB" sz="1500" smtClean="0">
                <a:solidFill>
                  <a:srgbClr val="FFFFFF"/>
                </a:solidFill>
                <a:latin typeface="Gill Sans"/>
              </a:rPr>
              <a:pPr eaLnBrk="1">
                <a:lnSpc>
                  <a:spcPct val="98000"/>
                </a:lnSpc>
              </a:pPr>
              <a:t>15</a:t>
            </a:fld>
            <a:endParaRPr lang="en-GB" sz="1500" smtClean="0">
              <a:solidFill>
                <a:srgbClr val="FFFFFF"/>
              </a:solidFill>
              <a:latin typeface="Gill Sans"/>
            </a:endParaRPr>
          </a:p>
        </p:txBody>
      </p:sp>
      <p:pic>
        <p:nvPicPr>
          <p:cNvPr id="17413"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360363" y="46672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Initial Consultation Session</a:t>
            </a:r>
          </a:p>
        </p:txBody>
      </p:sp>
      <p:sp>
        <p:nvSpPr>
          <p:cNvPr id="16387" name="Text Box 2"/>
          <p:cNvSpPr txBox="1">
            <a:spLocks noChangeArrowheads="1"/>
          </p:cNvSpPr>
          <p:nvPr/>
        </p:nvSpPr>
        <p:spPr bwMode="auto">
          <a:xfrm>
            <a:off x="336550" y="1511300"/>
            <a:ext cx="9407525" cy="5138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eaLnBrk="1">
              <a:spcBef>
                <a:spcPts val="775"/>
              </a:spcBef>
              <a:buClr>
                <a:srgbClr val="FFFFFF"/>
              </a:buClr>
              <a:buSzPct val="100000"/>
              <a:buFont typeface="Wingdings" charset="2"/>
              <a:buNone/>
              <a:defRPr/>
            </a:pPr>
            <a:r>
              <a:rPr lang="en-GB" sz="2800" dirty="0" smtClean="0">
                <a:latin typeface="+mn-lt"/>
              </a:rPr>
              <a:t>March 2011</a:t>
            </a:r>
          </a:p>
          <a:p>
            <a:pPr eaLnBrk="1">
              <a:spcBef>
                <a:spcPts val="775"/>
              </a:spcBef>
              <a:buClr>
                <a:srgbClr val="FFFFFF"/>
              </a:buClr>
              <a:buSzPct val="100000"/>
              <a:buFont typeface="Gill Sans" charset="0"/>
              <a:buNone/>
              <a:defRPr/>
            </a:pPr>
            <a:endParaRPr lang="en-GB" sz="2800" dirty="0" smtClean="0">
              <a:solidFill>
                <a:srgbClr val="FFFFFF"/>
              </a:solidFill>
              <a:latin typeface="+mn-lt"/>
            </a:endParaRPr>
          </a:p>
          <a:p>
            <a:pPr marL="669925" lvl="1" indent="-457200" eaLnBrk="1" hangingPunct="0">
              <a:lnSpc>
                <a:spcPct val="94000"/>
              </a:lnSpc>
              <a:buClr>
                <a:srgbClr val="F6DA0A"/>
              </a:buClr>
              <a:buSzPct val="100000"/>
              <a:buFontTx/>
              <a:buChar char="►"/>
              <a:defRPr/>
            </a:pPr>
            <a:r>
              <a:rPr lang="en-US" sz="2800" dirty="0" smtClean="0">
                <a:solidFill>
                  <a:schemeClr val="bg1">
                    <a:lumMod val="95000"/>
                    <a:lumOff val="5000"/>
                  </a:schemeClr>
                </a:solidFill>
                <a:latin typeface="+mn-lt"/>
              </a:rPr>
              <a:t>Jim </a:t>
            </a:r>
            <a:r>
              <a:rPr lang="en-US" sz="2800" dirty="0" err="1" smtClean="0">
                <a:solidFill>
                  <a:schemeClr val="bg1">
                    <a:lumMod val="95000"/>
                    <a:lumOff val="5000"/>
                  </a:schemeClr>
                </a:solidFill>
                <a:latin typeface="+mn-lt"/>
              </a:rPr>
              <a:t>Fruchterman</a:t>
            </a:r>
            <a:r>
              <a:rPr lang="en-US" sz="2800" dirty="0" smtClean="0">
                <a:latin typeface="+mn-lt"/>
              </a:rPr>
              <a:t>, </a:t>
            </a:r>
            <a:r>
              <a:rPr lang="en-US" sz="2000" dirty="0" smtClean="0">
                <a:latin typeface="+mn-lt"/>
              </a:rPr>
              <a:t>President and CEO, </a:t>
            </a:r>
            <a:r>
              <a:rPr lang="en-US" sz="2000" dirty="0" err="1" smtClean="0">
                <a:latin typeface="+mn-lt"/>
              </a:rPr>
              <a:t>Benetech</a:t>
            </a:r>
            <a:endParaRPr lang="en-US" sz="2000" dirty="0" smtClean="0">
              <a:latin typeface="+mn-lt"/>
            </a:endParaRPr>
          </a:p>
          <a:p>
            <a:pPr marL="669925" lvl="1" indent="-457200" eaLnBrk="1" hangingPunct="0">
              <a:lnSpc>
                <a:spcPct val="94000"/>
              </a:lnSpc>
              <a:buClr>
                <a:srgbClr val="F6DA0A"/>
              </a:buClr>
              <a:buSzPct val="100000"/>
              <a:buFontTx/>
              <a:buChar char="►"/>
              <a:defRPr/>
            </a:pPr>
            <a:r>
              <a:rPr lang="en-US" sz="2800" dirty="0" smtClean="0">
                <a:solidFill>
                  <a:schemeClr val="bg1">
                    <a:lumMod val="95000"/>
                    <a:lumOff val="5000"/>
                  </a:schemeClr>
                </a:solidFill>
                <a:latin typeface="+mn-lt"/>
              </a:rPr>
              <a:t>Carol Moore, </a:t>
            </a:r>
            <a:r>
              <a:rPr lang="en-US" sz="2000" dirty="0" smtClean="0">
                <a:solidFill>
                  <a:schemeClr val="bg1">
                    <a:lumMod val="95000"/>
                    <a:lumOff val="5000"/>
                  </a:schemeClr>
                </a:solidFill>
                <a:latin typeface="+mn-lt"/>
              </a:rPr>
              <a:t>University </a:t>
            </a:r>
            <a:r>
              <a:rPr lang="en-US" sz="2000" dirty="0" smtClean="0">
                <a:latin typeface="+mn-lt"/>
              </a:rPr>
              <a:t>Librarian, University of Toronto</a:t>
            </a:r>
          </a:p>
          <a:p>
            <a:pPr marL="669925" lvl="1" indent="-457200" eaLnBrk="1" hangingPunct="0">
              <a:lnSpc>
                <a:spcPct val="94000"/>
              </a:lnSpc>
              <a:buClr>
                <a:srgbClr val="F6DA0A"/>
              </a:buClr>
              <a:buSzPct val="100000"/>
              <a:buFontTx/>
              <a:buChar char="►"/>
              <a:defRPr/>
            </a:pPr>
            <a:r>
              <a:rPr lang="en-US" sz="2800" dirty="0" err="1" smtClean="0">
                <a:solidFill>
                  <a:schemeClr val="bg1">
                    <a:lumMod val="95000"/>
                    <a:lumOff val="5000"/>
                  </a:schemeClr>
                </a:solidFill>
                <a:latin typeface="+mn-lt"/>
              </a:rPr>
              <a:t>Oya</a:t>
            </a:r>
            <a:r>
              <a:rPr lang="en-US" sz="2800" dirty="0" smtClean="0">
                <a:solidFill>
                  <a:schemeClr val="bg1">
                    <a:lumMod val="95000"/>
                    <a:lumOff val="5000"/>
                  </a:schemeClr>
                </a:solidFill>
                <a:latin typeface="+mn-lt"/>
              </a:rPr>
              <a:t> </a:t>
            </a:r>
            <a:r>
              <a:rPr lang="en-US" sz="2800" dirty="0" err="1" smtClean="0">
                <a:solidFill>
                  <a:schemeClr val="bg1">
                    <a:lumMod val="95000"/>
                    <a:lumOff val="5000"/>
                  </a:schemeClr>
                </a:solidFill>
                <a:latin typeface="+mn-lt"/>
              </a:rPr>
              <a:t>Reiger</a:t>
            </a:r>
            <a:r>
              <a:rPr lang="en-US" sz="2000" dirty="0" smtClean="0">
                <a:latin typeface="+mn-lt"/>
              </a:rPr>
              <a:t>, AUL for Digital Scholarship Services, Cornell University</a:t>
            </a:r>
          </a:p>
          <a:p>
            <a:pPr marL="669925" lvl="1" indent="-457200" eaLnBrk="1" hangingPunct="0">
              <a:lnSpc>
                <a:spcPct val="94000"/>
              </a:lnSpc>
              <a:buClr>
                <a:srgbClr val="F6DA0A"/>
              </a:buClr>
              <a:buSzPct val="100000"/>
              <a:buFontTx/>
              <a:buChar char="►"/>
              <a:defRPr/>
            </a:pPr>
            <a:r>
              <a:rPr lang="en-US" sz="2800" dirty="0" smtClean="0">
                <a:solidFill>
                  <a:schemeClr val="bg1">
                    <a:lumMod val="95000"/>
                    <a:lumOff val="5000"/>
                  </a:schemeClr>
                </a:solidFill>
                <a:latin typeface="+mn-lt"/>
              </a:rPr>
              <a:t>Judith Russell, </a:t>
            </a:r>
            <a:r>
              <a:rPr lang="en-US" sz="2000" dirty="0" smtClean="0">
                <a:latin typeface="+mn-lt"/>
              </a:rPr>
              <a:t>Dean of Libraries, University of Florida</a:t>
            </a:r>
          </a:p>
          <a:p>
            <a:pPr marL="669925" lvl="1" indent="-457200" eaLnBrk="1" hangingPunct="0">
              <a:lnSpc>
                <a:spcPct val="94000"/>
              </a:lnSpc>
              <a:buClr>
                <a:srgbClr val="F6DA0A"/>
              </a:buClr>
              <a:buSzPct val="100000"/>
              <a:buFontTx/>
              <a:buChar char="►"/>
              <a:defRPr/>
            </a:pPr>
            <a:r>
              <a:rPr lang="en-US" sz="2800" dirty="0" smtClean="0">
                <a:solidFill>
                  <a:schemeClr val="bg1">
                    <a:lumMod val="95000"/>
                    <a:lumOff val="5000"/>
                  </a:schemeClr>
                </a:solidFill>
                <a:latin typeface="+mn-lt"/>
              </a:rPr>
              <a:t>John </a:t>
            </a:r>
            <a:r>
              <a:rPr lang="en-US" sz="2800" dirty="0" err="1" smtClean="0">
                <a:solidFill>
                  <a:schemeClr val="bg1">
                    <a:lumMod val="95000"/>
                    <a:lumOff val="5000"/>
                  </a:schemeClr>
                </a:solidFill>
                <a:latin typeface="+mn-lt"/>
              </a:rPr>
              <a:t>Teskey</a:t>
            </a:r>
            <a:r>
              <a:rPr lang="en-US" sz="2800" dirty="0" smtClean="0">
                <a:solidFill>
                  <a:schemeClr val="bg1">
                    <a:lumMod val="95000"/>
                    <a:lumOff val="5000"/>
                  </a:schemeClr>
                </a:solidFill>
                <a:latin typeface="+mn-lt"/>
              </a:rPr>
              <a:t>, </a:t>
            </a:r>
            <a:r>
              <a:rPr lang="en-US" sz="2000" dirty="0" smtClean="0">
                <a:latin typeface="+mn-lt"/>
              </a:rPr>
              <a:t>Director of Libraries, University of New Brunswick</a:t>
            </a:r>
          </a:p>
          <a:p>
            <a:pPr marL="669925" lvl="1" indent="-457200" eaLnBrk="1" hangingPunct="0">
              <a:lnSpc>
                <a:spcPct val="94000"/>
              </a:lnSpc>
              <a:buClr>
                <a:srgbClr val="F6DA0A"/>
              </a:buClr>
              <a:buSzPct val="100000"/>
              <a:buFontTx/>
              <a:buChar char="►"/>
              <a:defRPr/>
            </a:pPr>
            <a:r>
              <a:rPr lang="en-US" sz="2800" dirty="0" smtClean="0">
                <a:latin typeface="+mn-lt"/>
              </a:rPr>
              <a:t>Key PKP and SFU Participants</a:t>
            </a:r>
          </a:p>
        </p:txBody>
      </p:sp>
      <p:sp>
        <p:nvSpPr>
          <p:cNvPr id="1843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EAE18CFA-2D24-4439-A723-7D184532E692}" type="slidenum">
              <a:rPr lang="en-GB" sz="1500" smtClean="0">
                <a:solidFill>
                  <a:srgbClr val="FFFFFF"/>
                </a:solidFill>
                <a:latin typeface="Gill Sans"/>
              </a:rPr>
              <a:pPr eaLnBrk="1">
                <a:lnSpc>
                  <a:spcPct val="98000"/>
                </a:lnSpc>
              </a:pPr>
              <a:t>16</a:t>
            </a:fld>
            <a:endParaRPr lang="en-GB" sz="1500" smtClean="0">
              <a:solidFill>
                <a:srgbClr val="FFFFFF"/>
              </a:solidFill>
              <a:latin typeface="Gill Sans"/>
            </a:endParaRPr>
          </a:p>
        </p:txBody>
      </p:sp>
      <p:pic>
        <p:nvPicPr>
          <p:cNvPr id="18437"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PKP Sustainability Campaign</a:t>
            </a:r>
          </a:p>
        </p:txBody>
      </p:sp>
      <p:sp>
        <p:nvSpPr>
          <p:cNvPr id="16387" name="Text Box 2"/>
          <p:cNvSpPr txBox="1">
            <a:spLocks noChangeArrowheads="1"/>
          </p:cNvSpPr>
          <p:nvPr/>
        </p:nvSpPr>
        <p:spPr bwMode="auto">
          <a:xfrm>
            <a:off x="336550" y="1763713"/>
            <a:ext cx="9407525" cy="3852862"/>
          </a:xfrm>
          <a:prstGeom prst="rect">
            <a:avLst/>
          </a:prstGeom>
          <a:noFill/>
          <a:ln w="9525">
            <a:noFill/>
            <a:round/>
            <a:headEnd/>
            <a:tailEnd/>
          </a:ln>
        </p:spPr>
        <p:txBody>
          <a:bodyPr lIns="100800" tIns="50400" rIns="100800" bIns="50400"/>
          <a:lstStyle/>
          <a:p>
            <a:pPr marL="457200" indent="-457200" hangingPunct="0">
              <a:lnSpc>
                <a:spcPct val="94000"/>
              </a:lnSpc>
              <a:buClr>
                <a:srgbClr val="F6DA0A"/>
              </a:buClr>
              <a:buSzPct val="100000"/>
              <a:buFont typeface="Arial" pitchFamily="34" charset="0"/>
              <a:buChar char="►"/>
              <a:defRPr/>
            </a:pPr>
            <a:r>
              <a:rPr lang="en-US" sz="2800" dirty="0">
                <a:solidFill>
                  <a:srgbClr val="0066CC"/>
                </a:solidFill>
                <a:latin typeface="+mn-lt"/>
                <a:ea typeface="ＭＳ Ｐゴシック" charset="-128"/>
              </a:rPr>
              <a:t>Phase 1: April 2011 – September 2011</a:t>
            </a:r>
          </a:p>
          <a:p>
            <a:pPr lvl="2" hangingPunct="0">
              <a:lnSpc>
                <a:spcPct val="94000"/>
              </a:lnSpc>
              <a:buClr>
                <a:srgbClr val="F6DA0A"/>
              </a:buClr>
              <a:buSzPct val="100000"/>
              <a:buFont typeface="Arial" charset="0"/>
              <a:buChar char="•"/>
              <a:defRPr/>
            </a:pPr>
            <a:r>
              <a:rPr lang="en-US" sz="2800" dirty="0">
                <a:latin typeface="+mn-lt"/>
                <a:ea typeface="ＭＳ Ｐゴシック" charset="-128"/>
              </a:rPr>
              <a:t>Develop campaign</a:t>
            </a:r>
          </a:p>
          <a:p>
            <a:pPr lvl="2" hangingPunct="0">
              <a:lnSpc>
                <a:spcPct val="94000"/>
              </a:lnSpc>
              <a:buClr>
                <a:srgbClr val="F6DA0A"/>
              </a:buClr>
              <a:buSzPct val="100000"/>
              <a:buFont typeface="Arial" charset="0"/>
              <a:buChar char="•"/>
              <a:defRPr/>
            </a:pPr>
            <a:r>
              <a:rPr lang="en-US" sz="2800" dirty="0">
                <a:latin typeface="+mn-lt"/>
                <a:ea typeface="ＭＳ Ｐゴシック" charset="-128"/>
              </a:rPr>
              <a:t>Feedback/early adopters</a:t>
            </a:r>
          </a:p>
          <a:p>
            <a:pPr lvl="2" hangingPunct="0">
              <a:lnSpc>
                <a:spcPct val="94000"/>
              </a:lnSpc>
              <a:buClr>
                <a:srgbClr val="F6DA0A"/>
              </a:buClr>
              <a:buSzPct val="100000"/>
              <a:buFont typeface="Arial" charset="0"/>
              <a:buChar char="•"/>
              <a:defRPr/>
            </a:pPr>
            <a:r>
              <a:rPr lang="en-US" sz="2800" dirty="0">
                <a:latin typeface="+mn-lt"/>
                <a:ea typeface="ＭＳ Ｐゴシック" charset="-128"/>
              </a:rPr>
              <a:t>Full launch at PKP 2011 Conference in Berlin</a:t>
            </a:r>
          </a:p>
          <a:p>
            <a:pPr lvl="2" hangingPunct="0">
              <a:lnSpc>
                <a:spcPct val="94000"/>
              </a:lnSpc>
              <a:buClr>
                <a:srgbClr val="F6DA0A"/>
              </a:buClr>
              <a:buSzPct val="100000"/>
              <a:buFont typeface="Arial" charset="0"/>
              <a:buChar char="•"/>
              <a:defRPr/>
            </a:pPr>
            <a:endParaRPr lang="en-US" sz="2800" dirty="0">
              <a:latin typeface="+mn-lt"/>
              <a:ea typeface="ＭＳ Ｐゴシック" charset="-128"/>
            </a:endParaRPr>
          </a:p>
          <a:p>
            <a:pPr marL="457200" indent="-457200" hangingPunct="0">
              <a:lnSpc>
                <a:spcPct val="94000"/>
              </a:lnSpc>
              <a:buClr>
                <a:srgbClr val="F6DA0A"/>
              </a:buClr>
              <a:buSzPct val="100000"/>
              <a:buFont typeface="Arial" pitchFamily="34" charset="0"/>
              <a:buChar char="►"/>
              <a:defRPr/>
            </a:pPr>
            <a:r>
              <a:rPr lang="en-US" sz="2800" dirty="0">
                <a:latin typeface="+mn-lt"/>
                <a:ea typeface="ＭＳ Ｐゴシック" charset="-128"/>
              </a:rPr>
              <a:t> </a:t>
            </a:r>
            <a:r>
              <a:rPr lang="en-US" sz="2800" dirty="0">
                <a:solidFill>
                  <a:srgbClr val="0066CC"/>
                </a:solidFill>
                <a:latin typeface="+mn-lt"/>
                <a:ea typeface="ＭＳ Ｐゴシック" charset="-128"/>
              </a:rPr>
              <a:t>Phase 2: October 2011 – March 2012</a:t>
            </a:r>
          </a:p>
          <a:p>
            <a:pPr lvl="2" hangingPunct="0">
              <a:lnSpc>
                <a:spcPct val="94000"/>
              </a:lnSpc>
              <a:buClr>
                <a:srgbClr val="F6DA0A"/>
              </a:buClr>
              <a:buSzPct val="100000"/>
              <a:buFont typeface="Arial" charset="0"/>
              <a:buChar char="•"/>
              <a:defRPr/>
            </a:pPr>
            <a:r>
              <a:rPr lang="en-US" sz="2800" dirty="0">
                <a:latin typeface="+mn-lt"/>
                <a:ea typeface="ＭＳ Ｐゴシック" charset="-128"/>
              </a:rPr>
              <a:t>Full </a:t>
            </a:r>
            <a:r>
              <a:rPr lang="en-US" sz="2800" dirty="0" smtClean="0">
                <a:latin typeface="+mn-lt"/>
                <a:ea typeface="ＭＳ Ｐゴシック" charset="-128"/>
              </a:rPr>
              <a:t>roll-out</a:t>
            </a:r>
            <a:endParaRPr lang="en-CA" sz="2800" dirty="0">
              <a:latin typeface="+mn-lt"/>
              <a:ea typeface="ＭＳ Ｐゴシック" charset="-128"/>
            </a:endParaRPr>
          </a:p>
        </p:txBody>
      </p:sp>
      <p:pic>
        <p:nvPicPr>
          <p:cNvPr id="1946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PKP Organization</a:t>
            </a:r>
          </a:p>
        </p:txBody>
      </p:sp>
      <p:sp>
        <p:nvSpPr>
          <p:cNvPr id="20483" name="Text Box 2"/>
          <p:cNvSpPr txBox="1">
            <a:spLocks noChangeArrowheads="1"/>
          </p:cNvSpPr>
          <p:nvPr/>
        </p:nvSpPr>
        <p:spPr bwMode="auto">
          <a:xfrm>
            <a:off x="336550" y="1436688"/>
            <a:ext cx="9407525" cy="512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2pPr>
            <a:lvl3pPr marL="1019175" indent="-37465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9pPr>
          </a:lstStyle>
          <a:p>
            <a:pPr lvl="2" eaLnBrk="1" hangingPunct="1">
              <a:lnSpc>
                <a:spcPct val="100000"/>
              </a:lnSpc>
              <a:spcBef>
                <a:spcPts val="775"/>
              </a:spcBef>
              <a:buClr>
                <a:srgbClr val="FFFFFF"/>
              </a:buClr>
              <a:buSzPct val="100000"/>
              <a:buFont typeface="Arial" pitchFamily="34" charset="0"/>
              <a:buChar char="•"/>
            </a:pPr>
            <a:endParaRPr lang="en-GB" sz="2800">
              <a:latin typeface="Gill Sans"/>
            </a:endParaRPr>
          </a:p>
          <a:p>
            <a:pPr eaLnBrk="1" hangingPunct="1">
              <a:lnSpc>
                <a:spcPct val="100000"/>
              </a:lnSpc>
              <a:spcBef>
                <a:spcPts val="775"/>
              </a:spcBef>
              <a:buClr>
                <a:srgbClr val="FFFFFF"/>
              </a:buClr>
              <a:buSzPct val="100000"/>
              <a:buFont typeface="Gill Sans"/>
              <a:buNone/>
            </a:pPr>
            <a:endParaRPr lang="en-GB" sz="3100">
              <a:solidFill>
                <a:srgbClr val="D8D65A"/>
              </a:solidFill>
              <a:latin typeface="Gill Sans"/>
            </a:endParaRPr>
          </a:p>
        </p:txBody>
      </p:sp>
      <p:sp>
        <p:nvSpPr>
          <p:cNvPr id="4" name="Rectangle 3"/>
          <p:cNvSpPr>
            <a:spLocks noChangeArrowheads="1"/>
          </p:cNvSpPr>
          <p:nvPr/>
        </p:nvSpPr>
        <p:spPr bwMode="auto">
          <a:xfrm>
            <a:off x="611188" y="1835150"/>
            <a:ext cx="8856662" cy="3724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775"/>
              </a:spcBef>
              <a:buClr>
                <a:srgbClr val="FFFFFF"/>
              </a:buClr>
              <a:buSzPct val="100000"/>
              <a:buFont typeface="Wingdings" charset="2"/>
              <a:buNone/>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r>
              <a:rPr lang="en-GB" sz="2800" dirty="0">
                <a:solidFill>
                  <a:srgbClr val="0066CC"/>
                </a:solidFill>
                <a:latin typeface="+mn-lt"/>
                <a:ea typeface="ＭＳ Ｐゴシック" charset="-128"/>
              </a:rPr>
              <a:t>Proposed:</a:t>
            </a:r>
          </a:p>
          <a:p>
            <a:pPr marL="803275" lvl="1" indent="-374650">
              <a:spcBef>
                <a:spcPts val="775"/>
              </a:spcBef>
              <a:buClr>
                <a:srgbClr val="FFFFFF"/>
              </a:buClr>
              <a:buSzPct val="100000"/>
              <a:buFont typeface="Arial" charset="0"/>
              <a:buChar char="•"/>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r>
              <a:rPr lang="en-GB" sz="2800" dirty="0">
                <a:latin typeface="+mn-lt"/>
                <a:ea typeface="ＭＳ Ｐゴシック" charset="-128"/>
              </a:rPr>
              <a:t>More formal relationship w. SFU Library</a:t>
            </a:r>
          </a:p>
          <a:p>
            <a:pPr marL="1019175" lvl="2" indent="-374650">
              <a:spcBef>
                <a:spcPts val="775"/>
              </a:spcBef>
              <a:buClr>
                <a:srgbClr val="FFFFFF"/>
              </a:buClr>
              <a:buSzPct val="100000"/>
              <a:buFont typeface="Arial" charset="0"/>
              <a:buChar char="•"/>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r>
              <a:rPr lang="en-GB" sz="2800" dirty="0">
                <a:latin typeface="+mn-lt"/>
                <a:ea typeface="ＭＳ Ｐゴシック" charset="-128"/>
              </a:rPr>
              <a:t>- avoid expense, complexity</a:t>
            </a:r>
          </a:p>
          <a:p>
            <a:pPr marL="374650" indent="-374650">
              <a:spcBef>
                <a:spcPts val="775"/>
              </a:spcBef>
              <a:buClr>
                <a:srgbClr val="FFFFFF"/>
              </a:buClr>
              <a:buSzPct val="100000"/>
              <a:buFont typeface="Wingdings" charset="2"/>
              <a:buNone/>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r>
              <a:rPr lang="en-GB" sz="2800" dirty="0">
                <a:solidFill>
                  <a:srgbClr val="0066CC"/>
                </a:solidFill>
                <a:latin typeface="+mn-lt"/>
                <a:ea typeface="ＭＳ Ｐゴシック" charset="-128"/>
              </a:rPr>
              <a:t>Administrative changes:</a:t>
            </a:r>
          </a:p>
          <a:p>
            <a:pPr marL="374650" indent="-374650">
              <a:spcBef>
                <a:spcPts val="775"/>
              </a:spcBef>
              <a:buClr>
                <a:srgbClr val="FFFFFF"/>
              </a:buClr>
              <a:buSzPct val="100000"/>
              <a:buFont typeface="Wingdings" charset="2"/>
              <a:buNone/>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r>
              <a:rPr lang="en-GB" sz="2800" dirty="0">
                <a:latin typeface="+mn-lt"/>
                <a:ea typeface="ＭＳ Ｐゴシック" charset="-128"/>
              </a:rPr>
              <a:t>		Separate cost centre</a:t>
            </a:r>
          </a:p>
          <a:p>
            <a:pPr marL="374650" indent="-374650">
              <a:spcBef>
                <a:spcPts val="775"/>
              </a:spcBef>
              <a:buClr>
                <a:srgbClr val="FFFFFF"/>
              </a:buClr>
              <a:buSzPct val="100000"/>
              <a:buFont typeface="Wingdings" charset="2"/>
              <a:buNone/>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r>
              <a:rPr lang="en-GB" sz="2800" dirty="0">
                <a:latin typeface="+mn-lt"/>
                <a:ea typeface="ＭＳ Ｐゴシック" charset="-128"/>
              </a:rPr>
              <a:t>		Branding and trademarking</a:t>
            </a:r>
          </a:p>
          <a:p>
            <a:pPr marL="374650" indent="-374650">
              <a:spcBef>
                <a:spcPts val="775"/>
              </a:spcBef>
              <a:buClr>
                <a:srgbClr val="FFFFFF"/>
              </a:buClr>
              <a:buSzPct val="100000"/>
              <a:buFont typeface="Wingdings" charset="2"/>
              <a:buNone/>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r>
              <a:rPr lang="en-GB" sz="2800" dirty="0">
                <a:latin typeface="+mn-lt"/>
                <a:ea typeface="ＭＳ Ｐゴシック" charset="-128"/>
              </a:rPr>
              <a:t>		Governance</a:t>
            </a:r>
          </a:p>
        </p:txBody>
      </p:sp>
      <p:sp>
        <p:nvSpPr>
          <p:cNvPr id="20485"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142B8BBF-DF1C-4D14-BBDA-BFE975670C1D}" type="slidenum">
              <a:rPr lang="en-GB" sz="1500" smtClean="0">
                <a:solidFill>
                  <a:srgbClr val="FFFFFF"/>
                </a:solidFill>
                <a:latin typeface="Gill Sans"/>
              </a:rPr>
              <a:pPr eaLnBrk="1">
                <a:lnSpc>
                  <a:spcPct val="98000"/>
                </a:lnSpc>
              </a:pPr>
              <a:t>18</a:t>
            </a:fld>
            <a:endParaRPr lang="en-GB" sz="1500" smtClean="0">
              <a:solidFill>
                <a:srgbClr val="FFFFFF"/>
              </a:solidFill>
              <a:latin typeface="Gill Sans"/>
            </a:endParaRPr>
          </a:p>
        </p:txBody>
      </p:sp>
      <p:pic>
        <p:nvPicPr>
          <p:cNvPr id="20486"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Financial goal: $1,000,000 annually</a:t>
            </a:r>
          </a:p>
        </p:txBody>
      </p:sp>
      <p:sp>
        <p:nvSpPr>
          <p:cNvPr id="16387" name="Text Box 2"/>
          <p:cNvSpPr txBox="1">
            <a:spLocks noChangeArrowheads="1"/>
          </p:cNvSpPr>
          <p:nvPr/>
        </p:nvSpPr>
        <p:spPr bwMode="auto">
          <a:xfrm>
            <a:off x="336550" y="1511300"/>
            <a:ext cx="9407525" cy="5126038"/>
          </a:xfrm>
          <a:prstGeom prst="rect">
            <a:avLst/>
          </a:prstGeom>
          <a:noFill/>
          <a:ln w="9525">
            <a:noFill/>
            <a:round/>
            <a:headEnd/>
            <a:tailEnd/>
          </a:ln>
        </p:spPr>
        <p:txBody>
          <a:bodyPr lIns="100800" tIns="50400" rIns="100800" bIns="50400"/>
          <a:lstStyle/>
          <a:p>
            <a:pPr marL="731520" indent="-457200" hangingPunct="0">
              <a:lnSpc>
                <a:spcPct val="94000"/>
              </a:lnSpc>
              <a:buClr>
                <a:srgbClr val="F6DA0A"/>
              </a:buClr>
              <a:buSzPct val="100000"/>
              <a:buFontTx/>
              <a:buChar char="►"/>
              <a:defRPr/>
            </a:pPr>
            <a:r>
              <a:rPr lang="en-CA" sz="2800" dirty="0">
                <a:solidFill>
                  <a:srgbClr val="0066CC"/>
                </a:solidFill>
                <a:latin typeface="+mn-lt"/>
                <a:ea typeface="ＭＳ Ｐゴシック" charset="-128"/>
              </a:rPr>
              <a:t>SFU Library Lead Institution: </a:t>
            </a:r>
          </a:p>
          <a:p>
            <a:pPr marL="1376045" lvl="2" indent="-457200" hangingPunct="0">
              <a:lnSpc>
                <a:spcPct val="94000"/>
              </a:lnSpc>
              <a:buClr>
                <a:srgbClr val="F6DA0A"/>
              </a:buClr>
              <a:buSzPct val="100000"/>
              <a:buFontTx/>
              <a:buChar char="►"/>
              <a:defRPr/>
            </a:pPr>
            <a:r>
              <a:rPr lang="en-CA" sz="2800" dirty="0">
                <a:latin typeface="+mn-lt"/>
                <a:ea typeface="ＭＳ Ｐゴシック" charset="-128"/>
              </a:rPr>
              <a:t>$100,000 cash and in-kind committed</a:t>
            </a:r>
          </a:p>
          <a:p>
            <a:pPr marL="731520" indent="-457200" hangingPunct="0">
              <a:lnSpc>
                <a:spcPct val="94000"/>
              </a:lnSpc>
              <a:buClr>
                <a:srgbClr val="F6DA0A"/>
              </a:buClr>
              <a:buSzPct val="100000"/>
              <a:buFontTx/>
              <a:buChar char="►"/>
              <a:defRPr/>
            </a:pPr>
            <a:r>
              <a:rPr lang="en-CA" sz="2800" dirty="0">
                <a:solidFill>
                  <a:srgbClr val="0066CC"/>
                </a:solidFill>
                <a:latin typeface="+mn-lt"/>
                <a:ea typeface="ＭＳ Ｐゴシック" charset="-128"/>
              </a:rPr>
              <a:t>Sponsoring Institutions: </a:t>
            </a:r>
          </a:p>
          <a:p>
            <a:pPr marL="1376045" lvl="2" indent="-457200" hangingPunct="0">
              <a:lnSpc>
                <a:spcPct val="94000"/>
              </a:lnSpc>
              <a:buClr>
                <a:srgbClr val="F6DA0A"/>
              </a:buClr>
              <a:buSzPct val="100000"/>
              <a:buFontTx/>
              <a:buChar char="►"/>
              <a:defRPr/>
            </a:pPr>
            <a:r>
              <a:rPr lang="en-CA" sz="2800" dirty="0">
                <a:latin typeface="+mn-lt"/>
                <a:ea typeface="ＭＳ Ｐゴシック" charset="-128"/>
              </a:rPr>
              <a:t>$400,000 for operations, upgrades and development. $15,000 committed, $100,000 under discussion</a:t>
            </a:r>
          </a:p>
          <a:p>
            <a:pPr marL="731520" indent="-457200" hangingPunct="0">
              <a:lnSpc>
                <a:spcPct val="94000"/>
              </a:lnSpc>
              <a:buClr>
                <a:srgbClr val="F6DA0A"/>
              </a:buClr>
              <a:buSzPct val="100000"/>
              <a:buFontTx/>
              <a:buChar char="►"/>
              <a:defRPr/>
            </a:pPr>
            <a:r>
              <a:rPr lang="en-CA" sz="2800" dirty="0">
                <a:solidFill>
                  <a:srgbClr val="0066CC"/>
                </a:solidFill>
                <a:latin typeface="+mn-lt"/>
                <a:ea typeface="ＭＳ Ｐゴシック" charset="-128"/>
              </a:rPr>
              <a:t>Hosting and Custom Development Services: </a:t>
            </a:r>
          </a:p>
          <a:p>
            <a:pPr marL="1376045" lvl="2" indent="-457200" hangingPunct="0">
              <a:lnSpc>
                <a:spcPct val="94000"/>
              </a:lnSpc>
              <a:buClr>
                <a:srgbClr val="F6DA0A"/>
              </a:buClr>
              <a:buSzPct val="100000"/>
              <a:buFontTx/>
              <a:buChar char="►"/>
              <a:defRPr/>
            </a:pPr>
            <a:r>
              <a:rPr lang="en-CA" sz="2800" dirty="0">
                <a:latin typeface="+mn-lt"/>
                <a:ea typeface="ＭＳ Ｐゴシック" charset="-128"/>
              </a:rPr>
              <a:t>$200,000 net</a:t>
            </a:r>
          </a:p>
          <a:p>
            <a:pPr marL="731520" indent="-457200" hangingPunct="0">
              <a:lnSpc>
                <a:spcPct val="94000"/>
              </a:lnSpc>
              <a:buClr>
                <a:srgbClr val="F6DA0A"/>
              </a:buClr>
              <a:buSzPct val="100000"/>
              <a:buFontTx/>
              <a:buChar char="►"/>
              <a:defRPr/>
            </a:pPr>
            <a:r>
              <a:rPr lang="en-CA" sz="2800" dirty="0">
                <a:solidFill>
                  <a:srgbClr val="0066CC"/>
                </a:solidFill>
                <a:latin typeface="+mn-lt"/>
                <a:ea typeface="ＭＳ Ｐゴシック" charset="-128"/>
              </a:rPr>
              <a:t>Research Grants: </a:t>
            </a:r>
          </a:p>
          <a:p>
            <a:pPr marL="1376045" lvl="2" indent="-457200" hangingPunct="0">
              <a:lnSpc>
                <a:spcPct val="94000"/>
              </a:lnSpc>
              <a:buClr>
                <a:srgbClr val="F6DA0A"/>
              </a:buClr>
              <a:buSzPct val="100000"/>
              <a:buFontTx/>
              <a:buChar char="►"/>
              <a:defRPr/>
            </a:pPr>
            <a:r>
              <a:rPr lang="en-CA" sz="2800" dirty="0">
                <a:latin typeface="+mn-lt"/>
                <a:ea typeface="ＭＳ Ｐゴシック" charset="-128"/>
              </a:rPr>
              <a:t>$200,000 from gov’t agencies and foundations.</a:t>
            </a:r>
          </a:p>
          <a:p>
            <a:pPr marL="731520" indent="-457200" hangingPunct="0">
              <a:lnSpc>
                <a:spcPct val="94000"/>
              </a:lnSpc>
              <a:buClr>
                <a:srgbClr val="F6DA0A"/>
              </a:buClr>
              <a:buSzPct val="100000"/>
              <a:buFontTx/>
              <a:buChar char="►"/>
              <a:defRPr/>
            </a:pPr>
            <a:r>
              <a:rPr lang="en-CA" sz="2800" dirty="0">
                <a:solidFill>
                  <a:srgbClr val="0066CC"/>
                </a:solidFill>
                <a:latin typeface="+mn-lt"/>
                <a:ea typeface="ＭＳ Ｐゴシック" charset="-128"/>
              </a:rPr>
              <a:t>Developing Country Support: </a:t>
            </a:r>
          </a:p>
          <a:p>
            <a:pPr marL="1376045" lvl="2" indent="-457200" hangingPunct="0">
              <a:lnSpc>
                <a:spcPct val="94000"/>
              </a:lnSpc>
              <a:buClr>
                <a:srgbClr val="F6DA0A"/>
              </a:buClr>
              <a:buSzPct val="100000"/>
              <a:buFontTx/>
              <a:buChar char="►"/>
              <a:defRPr/>
            </a:pPr>
            <a:r>
              <a:rPr lang="en-CA" sz="2800" dirty="0">
                <a:latin typeface="+mn-lt"/>
                <a:ea typeface="ＭＳ Ｐゴシック" charset="-128"/>
              </a:rPr>
              <a:t>$100,000 from donor agencies</a:t>
            </a:r>
          </a:p>
          <a:p>
            <a:pPr marL="374650" indent="-374650">
              <a:spcBef>
                <a:spcPts val="775"/>
              </a:spcBef>
              <a:buClr>
                <a:srgbClr val="FFFFFF"/>
              </a:buClr>
              <a:buSzPct val="100000"/>
              <a:buFont typeface="Gill Sans" charset="0"/>
              <a:buNone/>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endParaRPr lang="en-GB" sz="3100" dirty="0">
              <a:solidFill>
                <a:srgbClr val="FFFFFF"/>
              </a:solidFill>
              <a:latin typeface="Gill Sans" charset="0"/>
              <a:ea typeface="ＭＳ Ｐゴシック" charset="-128"/>
            </a:endParaRPr>
          </a:p>
          <a:p>
            <a:pPr marL="374650" indent="-374650">
              <a:spcBef>
                <a:spcPts val="775"/>
              </a:spcBef>
              <a:buClr>
                <a:srgbClr val="FFFFFF"/>
              </a:buClr>
              <a:buSzPct val="100000"/>
              <a:buFont typeface="Gill Sans" charset="0"/>
              <a:buNone/>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a:pPr>
            <a:endParaRPr lang="en-GB" sz="3100" dirty="0">
              <a:solidFill>
                <a:srgbClr val="FFFFFF"/>
              </a:solidFill>
              <a:latin typeface="Gill Sans" charset="0"/>
              <a:ea typeface="ＭＳ Ｐゴシック" charset="-128"/>
            </a:endParaRPr>
          </a:p>
        </p:txBody>
      </p:sp>
      <p:sp>
        <p:nvSpPr>
          <p:cNvPr id="21508"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3F9438DE-B18D-4B0E-9660-AAA330165FB3}" type="slidenum">
              <a:rPr lang="en-GB" sz="1500" smtClean="0">
                <a:solidFill>
                  <a:srgbClr val="FFFFFF"/>
                </a:solidFill>
                <a:latin typeface="Gill Sans"/>
              </a:rPr>
              <a:pPr eaLnBrk="1">
                <a:lnSpc>
                  <a:spcPct val="98000"/>
                </a:lnSpc>
              </a:pPr>
              <a:t>19</a:t>
            </a:fld>
            <a:endParaRPr lang="en-GB" sz="1500" smtClean="0">
              <a:solidFill>
                <a:srgbClr val="FFFFFF"/>
              </a:solidFill>
              <a:latin typeface="Gill Sans"/>
            </a:endParaRPr>
          </a:p>
        </p:txBody>
      </p:sp>
      <p:pic>
        <p:nvPicPr>
          <p:cNvPr id="21509"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336550" y="46672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FFFFFF"/>
              </a:buClr>
              <a:buSzPct val="100000"/>
              <a:buFont typeface="Gill Sans" charset="0"/>
              <a:buNone/>
              <a:defRPr/>
            </a:pPr>
            <a:r>
              <a:rPr lang="en-GB" sz="4000" b="1" dirty="0" smtClean="0">
                <a:solidFill>
                  <a:srgbClr val="0066CC"/>
                </a:solidFill>
                <a:latin typeface="+mj-lt"/>
              </a:rPr>
              <a:t>Presentation Outline</a:t>
            </a:r>
          </a:p>
        </p:txBody>
      </p:sp>
      <p:sp>
        <p:nvSpPr>
          <p:cNvPr id="4099" name="Text Box 2"/>
          <p:cNvSpPr txBox="1">
            <a:spLocks noChangeArrowheads="1"/>
          </p:cNvSpPr>
          <p:nvPr/>
        </p:nvSpPr>
        <p:spPr bwMode="auto">
          <a:xfrm>
            <a:off x="431800" y="2339975"/>
            <a:ext cx="9407525" cy="3344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742950" indent="-2857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algn="ctr" eaLnBrk="1">
              <a:spcBef>
                <a:spcPts val="775"/>
              </a:spcBef>
              <a:buClr>
                <a:srgbClr val="FFFFFF"/>
              </a:buClr>
              <a:buSzPct val="100000"/>
              <a:buFont typeface="Gill Sans" charset="0"/>
              <a:buNone/>
              <a:defRPr/>
            </a:pPr>
            <a:r>
              <a:rPr lang="en-GB" sz="2800" dirty="0" smtClean="0">
                <a:latin typeface="+mn-lt"/>
              </a:rPr>
              <a:t>PKP Overview</a:t>
            </a:r>
          </a:p>
          <a:p>
            <a:pPr algn="ctr" eaLnBrk="1">
              <a:spcBef>
                <a:spcPts val="775"/>
              </a:spcBef>
              <a:buClr>
                <a:srgbClr val="FFFFFF"/>
              </a:buClr>
              <a:buSzPct val="100000"/>
              <a:buFont typeface="Gill Sans" charset="0"/>
              <a:buNone/>
              <a:defRPr/>
            </a:pPr>
            <a:r>
              <a:rPr lang="en-GB" sz="2800" dirty="0" smtClean="0">
                <a:latin typeface="+mn-lt"/>
              </a:rPr>
              <a:t>Community Profile</a:t>
            </a:r>
          </a:p>
          <a:p>
            <a:pPr algn="ctr" eaLnBrk="1">
              <a:spcBef>
                <a:spcPts val="775"/>
              </a:spcBef>
              <a:buClr>
                <a:srgbClr val="FFFFFF"/>
              </a:buClr>
              <a:buSzPct val="100000"/>
              <a:buFont typeface="Gill Sans" charset="0"/>
              <a:buNone/>
              <a:defRPr/>
            </a:pPr>
            <a:r>
              <a:rPr lang="en-GB" sz="2800" dirty="0" smtClean="0">
                <a:latin typeface="+mn-lt"/>
              </a:rPr>
              <a:t>Financial</a:t>
            </a:r>
          </a:p>
          <a:p>
            <a:pPr algn="ctr" eaLnBrk="1">
              <a:spcBef>
                <a:spcPts val="775"/>
              </a:spcBef>
              <a:buClr>
                <a:srgbClr val="FFFFFF"/>
              </a:buClr>
              <a:buSzPct val="100000"/>
              <a:buFont typeface="Gill Sans" charset="0"/>
              <a:buNone/>
              <a:defRPr/>
            </a:pPr>
            <a:r>
              <a:rPr lang="en-GB" sz="2800" dirty="0" smtClean="0">
                <a:latin typeface="+mn-lt"/>
              </a:rPr>
              <a:t>--</a:t>
            </a:r>
          </a:p>
          <a:p>
            <a:pPr algn="ctr" eaLnBrk="1">
              <a:spcBef>
                <a:spcPts val="775"/>
              </a:spcBef>
              <a:buClr>
                <a:srgbClr val="FFFFFF"/>
              </a:buClr>
              <a:buSzPct val="100000"/>
              <a:buFont typeface="Gill Sans" charset="0"/>
              <a:buNone/>
              <a:defRPr/>
            </a:pPr>
            <a:r>
              <a:rPr lang="en-GB" sz="2800" dirty="0" smtClean="0">
                <a:latin typeface="+mn-lt"/>
              </a:rPr>
              <a:t>Proposal &amp; Next Steps</a:t>
            </a:r>
          </a:p>
        </p:txBody>
      </p:sp>
      <p:sp>
        <p:nvSpPr>
          <p:cNvPr id="410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95FAA875-CAC7-47AA-878B-17AC864F9F1E}" type="slidenum">
              <a:rPr lang="en-GB" sz="1500" smtClean="0">
                <a:solidFill>
                  <a:srgbClr val="FFFFFF"/>
                </a:solidFill>
                <a:latin typeface="Gill Sans"/>
              </a:rPr>
              <a:pPr eaLnBrk="1">
                <a:lnSpc>
                  <a:spcPct val="98000"/>
                </a:lnSpc>
              </a:pPr>
              <a:t>2</a:t>
            </a:fld>
            <a:endParaRPr lang="en-GB" sz="1500" smtClean="0">
              <a:solidFill>
                <a:srgbClr val="FFFFFF"/>
              </a:solidFill>
              <a:latin typeface="Gill Sans"/>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46400" y="6588125"/>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a:solidFill>
                  <a:srgbClr val="0066CC"/>
                </a:solidFill>
                <a:latin typeface="+mn-lt"/>
              </a:rPr>
              <a:t>Grant Funding - $200,000</a:t>
            </a:r>
          </a:p>
        </p:txBody>
      </p:sp>
      <p:sp>
        <p:nvSpPr>
          <p:cNvPr id="22531" name="Text Box 2"/>
          <p:cNvSpPr txBox="1">
            <a:spLocks noChangeArrowheads="1"/>
          </p:cNvSpPr>
          <p:nvPr/>
        </p:nvSpPr>
        <p:spPr bwMode="auto">
          <a:xfrm>
            <a:off x="336550" y="1908175"/>
            <a:ext cx="9407525" cy="4297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742950" indent="-2857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019175"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eaLnBrk="1">
              <a:spcBef>
                <a:spcPts val="775"/>
              </a:spcBef>
              <a:buClr>
                <a:srgbClr val="FFFFFF"/>
              </a:buClr>
              <a:buSzPct val="100000"/>
              <a:buFont typeface="Arial" charset="0"/>
              <a:buChar char="•"/>
              <a:defRPr/>
            </a:pPr>
            <a:r>
              <a:rPr lang="en-GB" sz="2800" dirty="0">
                <a:latin typeface="+mn-lt"/>
              </a:rPr>
              <a:t>John </a:t>
            </a:r>
            <a:r>
              <a:rPr lang="en-GB" sz="2800" dirty="0" err="1">
                <a:latin typeface="+mn-lt"/>
              </a:rPr>
              <a:t>Willinsky’s</a:t>
            </a:r>
            <a:r>
              <a:rPr lang="en-GB" sz="2800" dirty="0">
                <a:latin typeface="+mn-lt"/>
              </a:rPr>
              <a:t> role</a:t>
            </a:r>
          </a:p>
          <a:p>
            <a:pPr eaLnBrk="1">
              <a:spcBef>
                <a:spcPts val="775"/>
              </a:spcBef>
              <a:buClr>
                <a:srgbClr val="FFFFFF"/>
              </a:buClr>
              <a:buSzPct val="100000"/>
              <a:buFont typeface="Arial" charset="0"/>
              <a:buChar char="•"/>
              <a:defRPr/>
            </a:pPr>
            <a:r>
              <a:rPr lang="en-GB" sz="2800" dirty="0">
                <a:latin typeface="+mn-lt"/>
              </a:rPr>
              <a:t>Sloan, IDRC, SSHRC, NSF, INKE</a:t>
            </a:r>
          </a:p>
          <a:p>
            <a:pPr eaLnBrk="1">
              <a:spcBef>
                <a:spcPts val="775"/>
              </a:spcBef>
              <a:buClr>
                <a:srgbClr val="FFFFFF"/>
              </a:buClr>
              <a:buSzPct val="100000"/>
              <a:buFont typeface="Arial" charset="0"/>
              <a:buChar char="•"/>
              <a:defRPr/>
            </a:pPr>
            <a:r>
              <a:rPr lang="en-GB" sz="2800" dirty="0">
                <a:latin typeface="+mn-lt"/>
              </a:rPr>
              <a:t>Focus on research and new </a:t>
            </a:r>
            <a:r>
              <a:rPr lang="en-GB" sz="2800" dirty="0" smtClean="0">
                <a:latin typeface="+mn-lt"/>
              </a:rPr>
              <a:t>development</a:t>
            </a:r>
          </a:p>
          <a:p>
            <a:pPr eaLnBrk="1">
              <a:spcBef>
                <a:spcPts val="775"/>
              </a:spcBef>
              <a:buClr>
                <a:srgbClr val="FFFFFF"/>
              </a:buClr>
              <a:buSzPct val="100000"/>
              <a:buFont typeface="Arial" charset="0"/>
              <a:buChar char="•"/>
              <a:defRPr/>
            </a:pPr>
            <a:endParaRPr lang="en-GB" sz="2800" dirty="0">
              <a:latin typeface="+mn-lt"/>
            </a:endParaRPr>
          </a:p>
          <a:p>
            <a:pPr eaLnBrk="1">
              <a:spcBef>
                <a:spcPts val="775"/>
              </a:spcBef>
              <a:buClr>
                <a:srgbClr val="FFFFFF"/>
              </a:buClr>
              <a:buSzPct val="100000"/>
              <a:buFont typeface="Arial" charset="0"/>
              <a:buChar char="•"/>
              <a:defRPr/>
            </a:pPr>
            <a:r>
              <a:rPr lang="en-GB" sz="2800" dirty="0">
                <a:solidFill>
                  <a:srgbClr val="0066CC"/>
                </a:solidFill>
                <a:latin typeface="+mn-lt"/>
              </a:rPr>
              <a:t>Some cautionary notes:</a:t>
            </a:r>
          </a:p>
          <a:p>
            <a:pPr lvl="2" eaLnBrk="1">
              <a:spcBef>
                <a:spcPts val="775"/>
              </a:spcBef>
              <a:buClr>
                <a:srgbClr val="FFFFFF"/>
              </a:buClr>
              <a:buSzPct val="100000"/>
              <a:buFont typeface="Arial" charset="0"/>
              <a:buChar char="•"/>
              <a:defRPr/>
            </a:pPr>
            <a:r>
              <a:rPr lang="en-GB" sz="2800" dirty="0">
                <a:latin typeface="+mn-lt"/>
              </a:rPr>
              <a:t>Granting agency requirements &amp; timelines</a:t>
            </a:r>
          </a:p>
          <a:p>
            <a:pPr lvl="2" eaLnBrk="1">
              <a:spcBef>
                <a:spcPts val="775"/>
              </a:spcBef>
              <a:buClr>
                <a:srgbClr val="FFFFFF"/>
              </a:buClr>
              <a:buSzPct val="100000"/>
              <a:buFont typeface="Arial" charset="0"/>
              <a:buChar char="•"/>
              <a:defRPr/>
            </a:pPr>
            <a:r>
              <a:rPr lang="en-GB" sz="2800" dirty="0">
                <a:latin typeface="+mn-lt"/>
              </a:rPr>
              <a:t>Research vs. production software</a:t>
            </a:r>
          </a:p>
          <a:p>
            <a:pPr lvl="2" eaLnBrk="1">
              <a:spcBef>
                <a:spcPts val="775"/>
              </a:spcBef>
              <a:buClr>
                <a:srgbClr val="FFFFFF"/>
              </a:buClr>
              <a:buSzPct val="100000"/>
              <a:buFont typeface="Arial" charset="0"/>
              <a:buChar char="•"/>
              <a:defRPr/>
            </a:pPr>
            <a:endParaRPr lang="en-GB" sz="2800" dirty="0">
              <a:latin typeface="+mn-lt"/>
            </a:endParaRPr>
          </a:p>
          <a:p>
            <a:pPr eaLnBrk="1">
              <a:spcBef>
                <a:spcPts val="775"/>
              </a:spcBef>
              <a:buClr>
                <a:srgbClr val="FFFFFF"/>
              </a:buClr>
              <a:buSzPct val="100000"/>
              <a:buFont typeface="Gill Sans" charset="0"/>
              <a:buNone/>
              <a:defRPr/>
            </a:pPr>
            <a:endParaRPr lang="en-GB" sz="3100" dirty="0">
              <a:solidFill>
                <a:srgbClr val="D8D65A"/>
              </a:solidFill>
              <a:latin typeface="+mn-lt"/>
            </a:endParaRPr>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1E24B463-F570-4F77-8633-1E3A953B16CD}" type="slidenum">
              <a:rPr lang="en-GB" sz="1500" smtClean="0">
                <a:solidFill>
                  <a:srgbClr val="FFFFFF"/>
                </a:solidFill>
                <a:latin typeface="Gill Sans"/>
              </a:rPr>
              <a:pPr eaLnBrk="1">
                <a:lnSpc>
                  <a:spcPct val="98000"/>
                </a:lnSpc>
              </a:pPr>
              <a:t>20</a:t>
            </a:fld>
            <a:endParaRPr lang="en-GB" sz="1500" smtClean="0">
              <a:solidFill>
                <a:srgbClr val="FFFFFF"/>
              </a:solidFill>
              <a:latin typeface="Gill Sans"/>
            </a:endParaRPr>
          </a:p>
        </p:txBody>
      </p:sp>
      <p:pic>
        <p:nvPicPr>
          <p:cNvPr id="22533"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460375" y="179388"/>
            <a:ext cx="9072563" cy="1314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Wingdings" charset="2"/>
              <a:buNone/>
              <a:defRPr/>
            </a:pPr>
            <a:r>
              <a:rPr lang="en-GB" sz="4000" b="1" dirty="0">
                <a:solidFill>
                  <a:srgbClr val="0066CC"/>
                </a:solidFill>
                <a:latin typeface="+mn-lt"/>
              </a:rPr>
              <a:t>Cost Recovery - $</a:t>
            </a:r>
            <a:r>
              <a:rPr lang="en-GB" sz="4000" b="1" dirty="0" smtClean="0">
                <a:solidFill>
                  <a:srgbClr val="0066CC"/>
                </a:solidFill>
                <a:latin typeface="+mn-lt"/>
              </a:rPr>
              <a:t>200,000</a:t>
            </a:r>
            <a:endParaRPr lang="en-GB" sz="4900" b="1" dirty="0">
              <a:solidFill>
                <a:srgbClr val="CCCCCC"/>
              </a:solidFill>
              <a:latin typeface="Gill Sans" charset="0"/>
            </a:endParaRPr>
          </a:p>
        </p:txBody>
      </p:sp>
      <p:sp>
        <p:nvSpPr>
          <p:cNvPr id="23555" name="Text Box 2"/>
          <p:cNvSpPr txBox="1">
            <a:spLocks noChangeArrowheads="1"/>
          </p:cNvSpPr>
          <p:nvPr/>
        </p:nvSpPr>
        <p:spPr bwMode="auto">
          <a:xfrm>
            <a:off x="539750" y="1835150"/>
            <a:ext cx="9072563" cy="464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742950" indent="-2857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eaLnBrk="1">
              <a:spcBef>
                <a:spcPts val="775"/>
              </a:spcBef>
              <a:buClr>
                <a:srgbClr val="FFFFFF"/>
              </a:buClr>
              <a:buSzPct val="100000"/>
              <a:buFont typeface="Arial" charset="0"/>
              <a:buChar char="•"/>
              <a:defRPr/>
            </a:pPr>
            <a:r>
              <a:rPr lang="en-GB" sz="2800" dirty="0">
                <a:latin typeface="+mn-lt"/>
              </a:rPr>
              <a:t>Strong support from March 2011 consultation</a:t>
            </a:r>
          </a:p>
          <a:p>
            <a:pPr eaLnBrk="1">
              <a:spcBef>
                <a:spcPts val="775"/>
              </a:spcBef>
              <a:buClr>
                <a:srgbClr val="FFFFFF"/>
              </a:buClr>
              <a:buSzPct val="100000"/>
              <a:buFont typeface="Wingdings" charset="2"/>
              <a:buNone/>
              <a:defRPr/>
            </a:pPr>
            <a:endParaRPr lang="en-GB" sz="2800" dirty="0">
              <a:solidFill>
                <a:srgbClr val="D8D65A"/>
              </a:solidFill>
              <a:latin typeface="+mn-lt"/>
            </a:endParaRPr>
          </a:p>
          <a:p>
            <a:pPr eaLnBrk="1">
              <a:spcBef>
                <a:spcPts val="775"/>
              </a:spcBef>
              <a:buClr>
                <a:srgbClr val="FFFFFF"/>
              </a:buClr>
              <a:buSzPct val="100000"/>
              <a:buFont typeface="Arial" charset="0"/>
              <a:buChar char="•"/>
              <a:defRPr/>
            </a:pPr>
            <a:r>
              <a:rPr lang="en-GB" sz="2800" dirty="0">
                <a:solidFill>
                  <a:srgbClr val="0066CC"/>
                </a:solidFill>
                <a:latin typeface="+mn-lt"/>
              </a:rPr>
              <a:t>Requirements:</a:t>
            </a:r>
          </a:p>
          <a:p>
            <a:pPr eaLnBrk="1">
              <a:spcBef>
                <a:spcPts val="775"/>
              </a:spcBef>
              <a:buClr>
                <a:srgbClr val="FFFFFF"/>
              </a:buClr>
              <a:buSzPct val="100000"/>
              <a:buFont typeface="Arial" charset="0"/>
              <a:buChar char="•"/>
              <a:defRPr/>
            </a:pPr>
            <a:r>
              <a:rPr lang="en-GB" sz="2800" dirty="0">
                <a:latin typeface="+mn-lt"/>
              </a:rPr>
              <a:t>ISP-like hosting environment</a:t>
            </a:r>
          </a:p>
          <a:p>
            <a:pPr eaLnBrk="1">
              <a:spcBef>
                <a:spcPts val="775"/>
              </a:spcBef>
              <a:buClr>
                <a:srgbClr val="FFFFFF"/>
              </a:buClr>
              <a:buSzPct val="100000"/>
              <a:buFont typeface="Arial" charset="0"/>
              <a:buChar char="•"/>
              <a:defRPr/>
            </a:pPr>
            <a:r>
              <a:rPr lang="en-GB" sz="2800" dirty="0">
                <a:latin typeface="+mn-lt"/>
              </a:rPr>
              <a:t>New pricing model for hosting</a:t>
            </a:r>
          </a:p>
          <a:p>
            <a:pPr eaLnBrk="1">
              <a:spcBef>
                <a:spcPts val="775"/>
              </a:spcBef>
              <a:buClr>
                <a:srgbClr val="FFFFFF"/>
              </a:buClr>
              <a:buSzPct val="100000"/>
              <a:buFont typeface="Arial" charset="0"/>
              <a:buChar char="•"/>
              <a:defRPr/>
            </a:pPr>
            <a:r>
              <a:rPr lang="en-GB" sz="2800" dirty="0">
                <a:latin typeface="+mn-lt"/>
              </a:rPr>
              <a:t>Optimize ratio bet. revenues and expenses</a:t>
            </a:r>
          </a:p>
          <a:p>
            <a:pPr algn="ctr" eaLnBrk="1">
              <a:spcBef>
                <a:spcPts val="775"/>
              </a:spcBef>
              <a:buClr>
                <a:srgbClr val="FFFFFF"/>
              </a:buClr>
              <a:buSzPct val="100000"/>
              <a:buFont typeface="Gill Sans" charset="0"/>
              <a:buNone/>
              <a:defRPr/>
            </a:pPr>
            <a:endParaRPr lang="en-GB" sz="3100" dirty="0">
              <a:solidFill>
                <a:srgbClr val="FFFFFF"/>
              </a:solidFill>
              <a:latin typeface="Gill Sans" charset="0"/>
            </a:endParaRPr>
          </a:p>
        </p:txBody>
      </p:sp>
      <p:sp>
        <p:nvSpPr>
          <p:cNvPr id="2355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0EB34DE0-9F2E-440C-BC77-C832CB914E07}" type="slidenum">
              <a:rPr lang="en-GB" sz="1500" smtClean="0">
                <a:solidFill>
                  <a:srgbClr val="FFFFFF"/>
                </a:solidFill>
                <a:latin typeface="Gill Sans"/>
              </a:rPr>
              <a:pPr eaLnBrk="1">
                <a:lnSpc>
                  <a:spcPct val="98000"/>
                </a:lnSpc>
              </a:pPr>
              <a:t>21</a:t>
            </a:fld>
            <a:endParaRPr lang="en-GB" sz="1500" smtClean="0">
              <a:solidFill>
                <a:srgbClr val="FFFFFF"/>
              </a:solidFill>
              <a:latin typeface="Gill Sans"/>
            </a:endParaRPr>
          </a:p>
        </p:txBody>
      </p:sp>
      <p:pic>
        <p:nvPicPr>
          <p:cNvPr id="23557"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503238" y="301625"/>
            <a:ext cx="9072562"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Academic Institutions Campaign</a:t>
            </a:r>
          </a:p>
        </p:txBody>
      </p:sp>
      <p:sp>
        <p:nvSpPr>
          <p:cNvPr id="24579" name="Text Box 2"/>
          <p:cNvSpPr txBox="1">
            <a:spLocks noChangeArrowheads="1"/>
          </p:cNvSpPr>
          <p:nvPr/>
        </p:nvSpPr>
        <p:spPr bwMode="auto">
          <a:xfrm>
            <a:off x="503238" y="1768475"/>
            <a:ext cx="9072562" cy="5513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742950" indent="-2857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019175"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eaLnBrk="1">
              <a:spcBef>
                <a:spcPts val="775"/>
              </a:spcBef>
              <a:buClr>
                <a:srgbClr val="FFFFFF"/>
              </a:buClr>
              <a:buSzPct val="100000"/>
              <a:buFont typeface="Arial" charset="0"/>
              <a:buChar char="•"/>
              <a:defRPr/>
            </a:pPr>
            <a:r>
              <a:rPr lang="en-GB" sz="2800" dirty="0">
                <a:solidFill>
                  <a:srgbClr val="0066CC"/>
                </a:solidFill>
                <a:latin typeface="+mn-lt"/>
              </a:rPr>
              <a:t>Value proposition: </a:t>
            </a:r>
            <a:r>
              <a:rPr lang="en-GB" sz="2800" dirty="0" smtClean="0">
                <a:solidFill>
                  <a:srgbClr val="0066CC"/>
                </a:solidFill>
                <a:latin typeface="+mn-lt"/>
              </a:rPr>
              <a:t> </a:t>
            </a:r>
            <a:r>
              <a:rPr lang="en-GB" sz="2800" dirty="0" smtClean="0">
                <a:latin typeface="+mn-lt"/>
              </a:rPr>
              <a:t>support </a:t>
            </a:r>
            <a:r>
              <a:rPr lang="en-GB" sz="2800" dirty="0">
                <a:latin typeface="+mn-lt"/>
              </a:rPr>
              <a:t>for </a:t>
            </a:r>
            <a:r>
              <a:rPr lang="en-GB" sz="2800" dirty="0" smtClean="0">
                <a:latin typeface="+mn-lt"/>
              </a:rPr>
              <a:t>scholarly</a:t>
            </a:r>
          </a:p>
          <a:p>
            <a:pPr lvl="7" eaLnBrk="1" hangingPunct="1">
              <a:lnSpc>
                <a:spcPct val="100000"/>
              </a:lnSpc>
              <a:spcBef>
                <a:spcPts val="775"/>
              </a:spcBef>
              <a:buClr>
                <a:srgbClr val="FFFFFF"/>
              </a:buClr>
              <a:buSzPct val="100000"/>
              <a:buFont typeface="Arial" charset="0"/>
              <a:buChar char="•"/>
              <a:defRPr/>
            </a:pPr>
            <a:r>
              <a:rPr lang="en-GB" sz="2800" dirty="0" smtClean="0">
                <a:latin typeface="+mn-lt"/>
              </a:rPr>
              <a:t>communication </a:t>
            </a:r>
            <a:r>
              <a:rPr lang="en-GB" sz="2800" dirty="0">
                <a:latin typeface="+mn-lt"/>
              </a:rPr>
              <a:t>services</a:t>
            </a:r>
          </a:p>
          <a:p>
            <a:pPr eaLnBrk="1">
              <a:spcBef>
                <a:spcPts val="775"/>
              </a:spcBef>
              <a:buClr>
                <a:srgbClr val="FFFFFF"/>
              </a:buClr>
              <a:buSzPct val="100000"/>
              <a:buFont typeface="Arial" charset="0"/>
              <a:buChar char="•"/>
              <a:defRPr/>
            </a:pPr>
            <a:r>
              <a:rPr lang="en-GB" sz="2800" dirty="0">
                <a:solidFill>
                  <a:srgbClr val="0066CC"/>
                </a:solidFill>
                <a:latin typeface="+mn-lt"/>
              </a:rPr>
              <a:t>Sponsorship:</a:t>
            </a:r>
            <a:r>
              <a:rPr lang="en-GB" sz="2800" dirty="0">
                <a:solidFill>
                  <a:srgbClr val="D8D65A"/>
                </a:solidFill>
                <a:latin typeface="+mn-lt"/>
              </a:rPr>
              <a:t> </a:t>
            </a:r>
            <a:r>
              <a:rPr lang="en-GB" sz="2800" dirty="0">
                <a:latin typeface="+mn-lt"/>
              </a:rPr>
              <a:t>3 tier </a:t>
            </a:r>
            <a:r>
              <a:rPr lang="en-GB" sz="2800" dirty="0" err="1">
                <a:latin typeface="+mn-lt"/>
              </a:rPr>
              <a:t>Duraspace</a:t>
            </a:r>
            <a:r>
              <a:rPr lang="en-GB" sz="2800" dirty="0">
                <a:latin typeface="+mn-lt"/>
              </a:rPr>
              <a:t> model:</a:t>
            </a:r>
          </a:p>
          <a:p>
            <a:pPr lvl="2" eaLnBrk="1">
              <a:spcBef>
                <a:spcPts val="775"/>
              </a:spcBef>
              <a:buClr>
                <a:srgbClr val="FFFFFF"/>
              </a:buClr>
              <a:buSzPct val="100000"/>
              <a:buFont typeface="Arial" charset="0"/>
              <a:buChar char="•"/>
              <a:defRPr/>
            </a:pPr>
            <a:r>
              <a:rPr lang="en-GB" sz="2800" dirty="0">
                <a:latin typeface="+mn-lt"/>
              </a:rPr>
              <a:t>Gold ($10K)</a:t>
            </a:r>
          </a:p>
          <a:p>
            <a:pPr lvl="2" eaLnBrk="1">
              <a:spcBef>
                <a:spcPts val="775"/>
              </a:spcBef>
              <a:buClr>
                <a:srgbClr val="FFFFFF"/>
              </a:buClr>
              <a:buSzPct val="100000"/>
              <a:buFont typeface="Arial" charset="0"/>
              <a:buChar char="•"/>
              <a:defRPr/>
            </a:pPr>
            <a:r>
              <a:rPr lang="en-GB" sz="2800" dirty="0">
                <a:latin typeface="+mn-lt"/>
              </a:rPr>
              <a:t>Silver ($5K)</a:t>
            </a:r>
          </a:p>
          <a:p>
            <a:pPr lvl="2" eaLnBrk="1">
              <a:spcBef>
                <a:spcPts val="775"/>
              </a:spcBef>
              <a:buClr>
                <a:srgbClr val="FFFFFF"/>
              </a:buClr>
              <a:buSzPct val="100000"/>
              <a:buFont typeface="Arial" charset="0"/>
              <a:buChar char="•"/>
              <a:defRPr/>
            </a:pPr>
            <a:r>
              <a:rPr lang="en-GB" sz="2800" dirty="0">
                <a:latin typeface="+mn-lt"/>
              </a:rPr>
              <a:t>Bronze ($2.5 K)</a:t>
            </a:r>
          </a:p>
          <a:p>
            <a:pPr eaLnBrk="1">
              <a:spcBef>
                <a:spcPts val="775"/>
              </a:spcBef>
              <a:buClr>
                <a:srgbClr val="FFFFFF"/>
              </a:buClr>
              <a:buSzPct val="100000"/>
              <a:buFont typeface="Arial" charset="0"/>
              <a:buChar char="•"/>
              <a:defRPr/>
            </a:pPr>
            <a:r>
              <a:rPr lang="en-GB" sz="2800" dirty="0">
                <a:solidFill>
                  <a:srgbClr val="0066CC"/>
                </a:solidFill>
                <a:latin typeface="+mn-lt"/>
              </a:rPr>
              <a:t>Development Partners:</a:t>
            </a:r>
            <a:r>
              <a:rPr lang="en-GB" sz="2800" dirty="0">
                <a:solidFill>
                  <a:srgbClr val="D8D65A"/>
                </a:solidFill>
                <a:latin typeface="+mn-lt"/>
              </a:rPr>
              <a:t> </a:t>
            </a:r>
            <a:r>
              <a:rPr lang="en-GB" sz="2800" dirty="0">
                <a:latin typeface="+mn-lt"/>
              </a:rPr>
              <a:t>$50K - $100 K</a:t>
            </a:r>
          </a:p>
          <a:p>
            <a:pPr eaLnBrk="1">
              <a:spcBef>
                <a:spcPts val="775"/>
              </a:spcBef>
              <a:buClr>
                <a:srgbClr val="FFFFFF"/>
              </a:buClr>
              <a:buSzPct val="100000"/>
              <a:buFont typeface="Gill Sans" charset="0"/>
              <a:buNone/>
              <a:defRPr/>
            </a:pPr>
            <a:endParaRPr lang="en-GB" sz="2800" dirty="0">
              <a:solidFill>
                <a:srgbClr val="D8D65A"/>
              </a:solidFill>
              <a:latin typeface="+mn-lt"/>
            </a:endParaRPr>
          </a:p>
          <a:p>
            <a:pPr eaLnBrk="1">
              <a:spcBef>
                <a:spcPts val="775"/>
              </a:spcBef>
              <a:buClr>
                <a:srgbClr val="FFFFFF"/>
              </a:buClr>
              <a:buSzPct val="100000"/>
              <a:buFont typeface="Gill Sans" charset="0"/>
              <a:buNone/>
              <a:defRPr/>
            </a:pPr>
            <a:endParaRPr lang="en-GB" sz="3100" dirty="0">
              <a:solidFill>
                <a:srgbClr val="FFFFFF"/>
              </a:solidFill>
              <a:latin typeface="Gill Sans" charset="0"/>
            </a:endParaRPr>
          </a:p>
        </p:txBody>
      </p:sp>
      <p:pic>
        <p:nvPicPr>
          <p:cNvPr id="2458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49563" y="6461125"/>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503238" y="301625"/>
            <a:ext cx="9072562"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Thank You</a:t>
            </a:r>
          </a:p>
        </p:txBody>
      </p:sp>
      <p:sp>
        <p:nvSpPr>
          <p:cNvPr id="25603" name="Text Box 2"/>
          <p:cNvSpPr txBox="1">
            <a:spLocks noChangeArrowheads="1"/>
          </p:cNvSpPr>
          <p:nvPr/>
        </p:nvSpPr>
        <p:spPr bwMode="auto">
          <a:xfrm>
            <a:off x="503238" y="2124075"/>
            <a:ext cx="9072562" cy="463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742950" indent="-2857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algn="ctr" eaLnBrk="1">
              <a:spcBef>
                <a:spcPts val="775"/>
              </a:spcBef>
              <a:buClr>
                <a:srgbClr val="FFFFFF"/>
              </a:buClr>
              <a:buSzPct val="100000"/>
              <a:buFont typeface="Gill Sans" charset="0"/>
              <a:buNone/>
              <a:defRPr/>
            </a:pPr>
            <a:r>
              <a:rPr lang="en-GB" sz="2800" dirty="0">
                <a:solidFill>
                  <a:srgbClr val="0066CC"/>
                </a:solidFill>
                <a:latin typeface="+mn-lt"/>
              </a:rPr>
              <a:t>http://pkp.sfu.ca</a:t>
            </a:r>
            <a:r>
              <a:rPr lang="en-GB" sz="2800" dirty="0">
                <a:solidFill>
                  <a:srgbClr val="D8D65A"/>
                </a:solidFill>
                <a:latin typeface="+mn-lt"/>
              </a:rPr>
              <a:t/>
            </a:r>
            <a:br>
              <a:rPr lang="en-GB" sz="2800" dirty="0">
                <a:solidFill>
                  <a:srgbClr val="D8D65A"/>
                </a:solidFill>
                <a:latin typeface="+mn-lt"/>
              </a:rPr>
            </a:br>
            <a:endParaRPr lang="en-GB" sz="2800" dirty="0">
              <a:solidFill>
                <a:srgbClr val="D8D65A"/>
              </a:solidFill>
              <a:latin typeface="+mn-lt"/>
            </a:endParaRPr>
          </a:p>
          <a:p>
            <a:pPr algn="ctr" eaLnBrk="1">
              <a:spcBef>
                <a:spcPts val="775"/>
              </a:spcBef>
              <a:buClr>
                <a:srgbClr val="FFFFFF"/>
              </a:buClr>
              <a:buSzPct val="100000"/>
              <a:buFont typeface="Gill Sans" charset="0"/>
              <a:buNone/>
              <a:defRPr/>
            </a:pPr>
            <a:r>
              <a:rPr lang="en-GB" sz="2800" dirty="0">
                <a:latin typeface="+mn-lt"/>
              </a:rPr>
              <a:t>Questions, suggestions on PKP sustainability?</a:t>
            </a:r>
          </a:p>
          <a:p>
            <a:pPr algn="ctr" eaLnBrk="1">
              <a:spcBef>
                <a:spcPts val="775"/>
              </a:spcBef>
              <a:buClr>
                <a:srgbClr val="FFFFFF"/>
              </a:buClr>
              <a:buSzPct val="100000"/>
              <a:buFont typeface="Gill Sans" charset="0"/>
              <a:buNone/>
              <a:defRPr/>
            </a:pPr>
            <a:r>
              <a:rPr lang="en-GB" sz="2800" dirty="0">
                <a:latin typeface="+mn-lt"/>
              </a:rPr>
              <a:t> </a:t>
            </a:r>
          </a:p>
          <a:p>
            <a:pPr algn="ctr" eaLnBrk="1">
              <a:spcBef>
                <a:spcPts val="775"/>
              </a:spcBef>
              <a:buClr>
                <a:srgbClr val="FFFFFF"/>
              </a:buClr>
              <a:buSzPct val="100000"/>
              <a:buFont typeface="Gill Sans" charset="0"/>
              <a:buNone/>
              <a:defRPr/>
            </a:pPr>
            <a:r>
              <a:rPr lang="en-GB" sz="2800" dirty="0">
                <a:solidFill>
                  <a:srgbClr val="0066CC"/>
                </a:solidFill>
                <a:latin typeface="+mn-lt"/>
                <a:hlinkClick r:id="rId3"/>
              </a:rPr>
              <a:t>ceckman@sfu.ca</a:t>
            </a:r>
            <a:endParaRPr lang="en-GB" sz="2800" dirty="0">
              <a:solidFill>
                <a:srgbClr val="0066CC"/>
              </a:solidFill>
              <a:latin typeface="+mn-lt"/>
            </a:endParaRPr>
          </a:p>
          <a:p>
            <a:pPr algn="ctr" eaLnBrk="1">
              <a:spcBef>
                <a:spcPts val="775"/>
              </a:spcBef>
              <a:buClr>
                <a:srgbClr val="FFFFFF"/>
              </a:buClr>
              <a:buSzPct val="100000"/>
              <a:buFont typeface="Gill Sans" charset="0"/>
              <a:buNone/>
              <a:defRPr/>
            </a:pPr>
            <a:r>
              <a:rPr lang="en-GB" sz="2800" dirty="0">
                <a:solidFill>
                  <a:srgbClr val="0066CC"/>
                </a:solidFill>
                <a:latin typeface="+mn-lt"/>
                <a:hlinkClick r:id="rId4"/>
              </a:rPr>
              <a:t>copeland@sfu.ca</a:t>
            </a:r>
            <a:endParaRPr lang="en-GB" sz="2800" dirty="0">
              <a:solidFill>
                <a:srgbClr val="0066CC"/>
              </a:solidFill>
              <a:latin typeface="+mn-lt"/>
            </a:endParaRPr>
          </a:p>
          <a:p>
            <a:pPr algn="ctr" eaLnBrk="1">
              <a:spcBef>
                <a:spcPts val="775"/>
              </a:spcBef>
              <a:buClr>
                <a:srgbClr val="FFFFFF"/>
              </a:buClr>
              <a:buSzPct val="100000"/>
              <a:buFont typeface="Gill Sans" charset="0"/>
              <a:buNone/>
              <a:defRPr/>
            </a:pPr>
            <a:endParaRPr lang="en-GB" sz="2800" dirty="0">
              <a:solidFill>
                <a:srgbClr val="FFFFFF"/>
              </a:solidFill>
              <a:latin typeface="+mn-lt"/>
            </a:endParaRPr>
          </a:p>
        </p:txBody>
      </p:sp>
      <p:sp>
        <p:nvSpPr>
          <p:cNvPr id="2560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2EAFDDBA-B4DE-4D53-9F1D-670FAC0B9F30}" type="slidenum">
              <a:rPr lang="en-GB" sz="1500" smtClean="0">
                <a:solidFill>
                  <a:srgbClr val="FFFFFF"/>
                </a:solidFill>
                <a:latin typeface="Gill Sans"/>
              </a:rPr>
              <a:pPr eaLnBrk="1">
                <a:lnSpc>
                  <a:spcPct val="98000"/>
                </a:lnSpc>
              </a:pPr>
              <a:t>23</a:t>
            </a:fld>
            <a:endParaRPr lang="en-GB" sz="1500" smtClean="0">
              <a:solidFill>
                <a:srgbClr val="FFFFFF"/>
              </a:solidFill>
              <a:latin typeface="Gill Sans"/>
            </a:endParaRPr>
          </a:p>
        </p:txBody>
      </p:sp>
      <p:pic>
        <p:nvPicPr>
          <p:cNvPr id="25605"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742950" indent="-2857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algn="ctr" eaLnBrk="1">
              <a:spcBef>
                <a:spcPts val="775"/>
              </a:spcBef>
              <a:buClr>
                <a:srgbClr val="D8D65A"/>
              </a:buClr>
              <a:buSzPct val="100000"/>
              <a:buFont typeface="Gill Sans" charset="0"/>
              <a:buNone/>
              <a:defRPr/>
            </a:pPr>
            <a:r>
              <a:rPr lang="en-GB" sz="4000" b="1" dirty="0" smtClean="0">
                <a:solidFill>
                  <a:srgbClr val="0066CC"/>
                </a:solidFill>
                <a:latin typeface="+mj-lt"/>
              </a:rPr>
              <a:t>Public Knowledge Project</a:t>
            </a:r>
          </a:p>
        </p:txBody>
      </p:sp>
      <p:sp>
        <p:nvSpPr>
          <p:cNvPr id="5123" name="Text Box 2"/>
          <p:cNvSpPr txBox="1">
            <a:spLocks noChangeArrowheads="1"/>
          </p:cNvSpPr>
          <p:nvPr/>
        </p:nvSpPr>
        <p:spPr bwMode="auto">
          <a:xfrm>
            <a:off x="360363" y="1474788"/>
            <a:ext cx="9432925" cy="4681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803275"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eaLnBrk="1">
              <a:spcBef>
                <a:spcPts val="775"/>
              </a:spcBef>
              <a:buClr>
                <a:srgbClr val="FFFFFF"/>
              </a:buClr>
              <a:buSzPct val="100000"/>
              <a:buFont typeface="Arial" charset="0"/>
              <a:buChar char="•"/>
              <a:defRPr/>
            </a:pPr>
            <a:endParaRPr lang="en-GB" sz="3600" dirty="0" smtClean="0">
              <a:latin typeface="+mn-lt"/>
            </a:endParaRPr>
          </a:p>
          <a:p>
            <a:pPr marL="0" indent="0" algn="ctr" eaLnBrk="1">
              <a:spcBef>
                <a:spcPts val="775"/>
              </a:spcBef>
              <a:buClr>
                <a:srgbClr val="FFFFFF"/>
              </a:buClr>
              <a:buSzPct val="100000"/>
              <a:buFont typeface="Wingdings" charset="2"/>
              <a:buNone/>
              <a:defRPr/>
            </a:pPr>
            <a:r>
              <a:rPr lang="en-GB" sz="2800" dirty="0" smtClean="0">
                <a:latin typeface="+mn-lt"/>
              </a:rPr>
              <a:t>Aims to improve the quality of scholarly research and the public access to this research</a:t>
            </a:r>
          </a:p>
          <a:p>
            <a:pPr eaLnBrk="1">
              <a:spcBef>
                <a:spcPts val="775"/>
              </a:spcBef>
              <a:buClr>
                <a:srgbClr val="FFFFFF"/>
              </a:buClr>
              <a:buSzPct val="100000"/>
              <a:buFont typeface="Arial" charset="0"/>
              <a:buChar char="•"/>
              <a:defRPr/>
            </a:pPr>
            <a:endParaRPr lang="en-GB" sz="2800" dirty="0" smtClean="0">
              <a:latin typeface="+mn-lt"/>
            </a:endParaRPr>
          </a:p>
          <a:p>
            <a:pPr eaLnBrk="1">
              <a:spcBef>
                <a:spcPts val="775"/>
              </a:spcBef>
              <a:buClr>
                <a:srgbClr val="FFFFFF"/>
              </a:buClr>
              <a:buSzPct val="100000"/>
              <a:buFont typeface="Arial" charset="0"/>
              <a:buChar char="•"/>
              <a:defRPr/>
            </a:pPr>
            <a:r>
              <a:rPr lang="en-GB" sz="2800" dirty="0" smtClean="0">
                <a:latin typeface="+mn-lt"/>
              </a:rPr>
              <a:t>Director: </a:t>
            </a:r>
            <a:r>
              <a:rPr lang="en-GB" sz="2800" dirty="0" err="1" smtClean="0">
                <a:latin typeface="+mn-lt"/>
              </a:rPr>
              <a:t>Dr.</a:t>
            </a:r>
            <a:r>
              <a:rPr lang="en-GB" sz="2800" dirty="0" smtClean="0">
                <a:latin typeface="+mn-lt"/>
              </a:rPr>
              <a:t> John </a:t>
            </a:r>
            <a:r>
              <a:rPr lang="en-GB" sz="2800" dirty="0" err="1" smtClean="0">
                <a:latin typeface="+mn-lt"/>
              </a:rPr>
              <a:t>Willinsky</a:t>
            </a:r>
            <a:r>
              <a:rPr lang="en-GB" sz="2800" dirty="0" smtClean="0">
                <a:latin typeface="+mn-lt"/>
              </a:rPr>
              <a:t>, Stanford and UBC</a:t>
            </a:r>
          </a:p>
          <a:p>
            <a:pPr eaLnBrk="1">
              <a:spcBef>
                <a:spcPts val="775"/>
              </a:spcBef>
              <a:buClr>
                <a:srgbClr val="FFFFFF"/>
              </a:buClr>
              <a:buSzPct val="100000"/>
              <a:buFont typeface="Arial" charset="0"/>
              <a:buChar char="•"/>
              <a:defRPr/>
            </a:pPr>
            <a:r>
              <a:rPr lang="en-GB" sz="2800" dirty="0" smtClean="0">
                <a:latin typeface="+mn-lt"/>
              </a:rPr>
              <a:t>SSHRC funded 1998; continues today</a:t>
            </a:r>
          </a:p>
          <a:p>
            <a:pPr eaLnBrk="1">
              <a:spcBef>
                <a:spcPts val="775"/>
              </a:spcBef>
              <a:buClr>
                <a:srgbClr val="FFFFFF"/>
              </a:buClr>
              <a:buSzPct val="100000"/>
              <a:buFont typeface="Arial" charset="0"/>
              <a:buChar char="•"/>
              <a:defRPr/>
            </a:pPr>
            <a:r>
              <a:rPr lang="en-GB" sz="2800" dirty="0" smtClean="0">
                <a:latin typeface="+mn-lt"/>
              </a:rPr>
              <a:t>Included first software development of OJS, OCS, OHS</a:t>
            </a:r>
          </a:p>
          <a:p>
            <a:pPr marL="0" indent="0" eaLnBrk="1">
              <a:spcBef>
                <a:spcPts val="775"/>
              </a:spcBef>
              <a:buClr>
                <a:srgbClr val="FFFFFF"/>
              </a:buClr>
              <a:buSzPct val="100000"/>
              <a:buFont typeface="Wingdings" charset="2"/>
              <a:buNone/>
              <a:defRPr/>
            </a:pPr>
            <a:r>
              <a:rPr lang="en-GB" sz="3100" dirty="0" smtClean="0">
                <a:latin typeface="+mn-lt"/>
              </a:rPr>
              <a:t> </a:t>
            </a:r>
          </a:p>
          <a:p>
            <a:pPr algn="ctr" eaLnBrk="1">
              <a:spcBef>
                <a:spcPts val="775"/>
              </a:spcBef>
              <a:buClr>
                <a:srgbClr val="FFFFFF"/>
              </a:buClr>
              <a:buSzPct val="100000"/>
              <a:buFont typeface="Gill Sans" charset="0"/>
              <a:buNone/>
              <a:defRPr/>
            </a:pPr>
            <a:endParaRPr lang="en-GB" sz="3100" dirty="0" smtClean="0">
              <a:solidFill>
                <a:srgbClr val="FFFFFF"/>
              </a:solidFill>
              <a:latin typeface="Gill Sans" charset="0"/>
            </a:endParaRPr>
          </a:p>
        </p:txBody>
      </p:sp>
      <p:sp>
        <p:nvSpPr>
          <p:cNvPr id="512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8D8AB8DC-7D53-4181-BBDB-E543B521D330}" type="slidenum">
              <a:rPr lang="en-GB" sz="1500" smtClean="0">
                <a:solidFill>
                  <a:srgbClr val="FFFFFF"/>
                </a:solidFill>
                <a:latin typeface="Gill Sans"/>
              </a:rPr>
              <a:pPr eaLnBrk="1">
                <a:lnSpc>
                  <a:spcPct val="98000"/>
                </a:lnSpc>
              </a:pPr>
              <a:t>3</a:t>
            </a:fld>
            <a:endParaRPr lang="en-GB" sz="1500" smtClean="0">
              <a:solidFill>
                <a:srgbClr val="FFFFFF"/>
              </a:solidFill>
              <a:latin typeface="Gill Sans"/>
            </a:endParaRPr>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333375"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742950" indent="-2857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algn="ctr" eaLnBrk="1">
              <a:spcBef>
                <a:spcPts val="775"/>
              </a:spcBef>
              <a:buClr>
                <a:srgbClr val="D8D65A"/>
              </a:buClr>
              <a:buSzPct val="100000"/>
              <a:buFont typeface="Gill Sans" charset="0"/>
              <a:buNone/>
              <a:defRPr/>
            </a:pPr>
            <a:r>
              <a:rPr lang="en-GB" sz="4000" b="1" dirty="0" smtClean="0">
                <a:solidFill>
                  <a:srgbClr val="0066CC"/>
                </a:solidFill>
                <a:latin typeface="+mj-lt"/>
              </a:rPr>
              <a:t>PKP Software</a:t>
            </a:r>
          </a:p>
        </p:txBody>
      </p:sp>
      <p:sp>
        <p:nvSpPr>
          <p:cNvPr id="5123" name="Text Box 2"/>
          <p:cNvSpPr txBox="1">
            <a:spLocks noChangeArrowheads="1"/>
          </p:cNvSpPr>
          <p:nvPr/>
        </p:nvSpPr>
        <p:spPr bwMode="auto">
          <a:xfrm>
            <a:off x="360363" y="1474788"/>
            <a:ext cx="9432925" cy="4681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803275"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marL="457200" indent="-457200" eaLnBrk="1">
              <a:spcBef>
                <a:spcPts val="775"/>
              </a:spcBef>
              <a:buClr>
                <a:srgbClr val="F6DA0A"/>
              </a:buClr>
              <a:buSzPct val="100000"/>
              <a:buFont typeface="Arial" pitchFamily="34" charset="0"/>
              <a:buChar char="►"/>
              <a:defRPr/>
            </a:pPr>
            <a:r>
              <a:rPr lang="en-GB" sz="2800" dirty="0" smtClean="0">
                <a:latin typeface="+mn-lt"/>
              </a:rPr>
              <a:t>2007: Synergies funded</a:t>
            </a:r>
          </a:p>
          <a:p>
            <a:pPr marL="457200" indent="-457200" eaLnBrk="1">
              <a:spcBef>
                <a:spcPts val="775"/>
              </a:spcBef>
              <a:buClr>
                <a:srgbClr val="F6DA0A"/>
              </a:buClr>
              <a:buSzPct val="100000"/>
              <a:buFont typeface="Arial" pitchFamily="34" charset="0"/>
              <a:buChar char="►"/>
              <a:defRPr/>
            </a:pPr>
            <a:r>
              <a:rPr lang="en-GB" sz="2800" dirty="0" smtClean="0">
                <a:latin typeface="+mn-lt"/>
              </a:rPr>
              <a:t>SFU Library took on lead development of PKP software</a:t>
            </a:r>
          </a:p>
          <a:p>
            <a:pPr marL="457200" indent="-457200" eaLnBrk="1">
              <a:spcBef>
                <a:spcPts val="775"/>
              </a:spcBef>
              <a:buClr>
                <a:srgbClr val="F6DA0A"/>
              </a:buClr>
              <a:buSzPct val="100000"/>
              <a:buFont typeface="Arial" pitchFamily="34" charset="0"/>
              <a:buChar char="►"/>
              <a:defRPr/>
            </a:pPr>
            <a:endParaRPr lang="en-GB" sz="2000" dirty="0" smtClean="0">
              <a:latin typeface="+mn-lt"/>
            </a:endParaRPr>
          </a:p>
          <a:p>
            <a:pPr marL="457200" indent="-457200" eaLnBrk="1">
              <a:spcBef>
                <a:spcPts val="775"/>
              </a:spcBef>
              <a:buClr>
                <a:srgbClr val="F6DA0A"/>
              </a:buClr>
              <a:buSzPct val="100000"/>
              <a:buFont typeface="Arial" pitchFamily="34" charset="0"/>
              <a:buChar char="►"/>
              <a:defRPr/>
            </a:pPr>
            <a:r>
              <a:rPr lang="en-GB" sz="2800" dirty="0" smtClean="0">
                <a:latin typeface="+mn-lt"/>
              </a:rPr>
              <a:t>Core team at SFU (</a:t>
            </a:r>
            <a:r>
              <a:rPr lang="en-GB" sz="2800" dirty="0" err="1" smtClean="0">
                <a:latin typeface="+mn-lt"/>
              </a:rPr>
              <a:t>underresourced</a:t>
            </a:r>
            <a:r>
              <a:rPr lang="en-GB" sz="2800" dirty="0" smtClean="0">
                <a:latin typeface="+mn-lt"/>
              </a:rPr>
              <a:t>):</a:t>
            </a:r>
          </a:p>
          <a:p>
            <a:pPr marL="885825" lvl="1" indent="-457200" eaLnBrk="1">
              <a:spcBef>
                <a:spcPts val="775"/>
              </a:spcBef>
              <a:buClr>
                <a:srgbClr val="F6DA0A"/>
              </a:buClr>
              <a:buSzPct val="100000"/>
              <a:buFont typeface="Wingdings" pitchFamily="2" charset="2"/>
              <a:buChar char="§"/>
              <a:defRPr/>
            </a:pPr>
            <a:r>
              <a:rPr lang="en-GB" sz="2800" dirty="0" smtClean="0">
                <a:latin typeface="+mn-lt"/>
              </a:rPr>
              <a:t>3.5 </a:t>
            </a:r>
            <a:r>
              <a:rPr lang="en-GB" sz="2800" dirty="0" err="1" smtClean="0">
                <a:latin typeface="+mn-lt"/>
              </a:rPr>
              <a:t>fte</a:t>
            </a:r>
            <a:r>
              <a:rPr lang="en-GB" sz="2800" dirty="0" smtClean="0">
                <a:latin typeface="+mn-lt"/>
              </a:rPr>
              <a:t> technical </a:t>
            </a:r>
          </a:p>
          <a:p>
            <a:pPr marL="885825" lvl="1" indent="-457200" eaLnBrk="1">
              <a:spcBef>
                <a:spcPts val="775"/>
              </a:spcBef>
              <a:buClr>
                <a:srgbClr val="F6DA0A"/>
              </a:buClr>
              <a:buSzPct val="100000"/>
              <a:buFont typeface="Wingdings" pitchFamily="2" charset="2"/>
              <a:buChar char="§"/>
              <a:defRPr/>
            </a:pPr>
            <a:r>
              <a:rPr lang="en-GB" sz="2800" dirty="0" smtClean="0">
                <a:latin typeface="+mn-lt"/>
              </a:rPr>
              <a:t>2 </a:t>
            </a:r>
            <a:r>
              <a:rPr lang="en-GB" sz="2800" dirty="0" err="1" smtClean="0">
                <a:latin typeface="+mn-lt"/>
              </a:rPr>
              <a:t>fte</a:t>
            </a:r>
            <a:r>
              <a:rPr lang="en-GB" sz="2800" dirty="0" smtClean="0">
                <a:latin typeface="+mn-lt"/>
              </a:rPr>
              <a:t> support</a:t>
            </a:r>
          </a:p>
          <a:p>
            <a:pPr marL="885825" lvl="1" indent="-457200" eaLnBrk="1">
              <a:spcBef>
                <a:spcPts val="775"/>
              </a:spcBef>
              <a:buClr>
                <a:srgbClr val="F6DA0A"/>
              </a:buClr>
              <a:buSzPct val="100000"/>
              <a:buFont typeface="Wingdings" pitchFamily="2" charset="2"/>
              <a:buChar char="§"/>
              <a:defRPr/>
            </a:pPr>
            <a:r>
              <a:rPr lang="en-GB" sz="2800" dirty="0" smtClean="0">
                <a:latin typeface="+mn-lt"/>
              </a:rPr>
              <a:t>Administrative (in-kind)</a:t>
            </a:r>
          </a:p>
          <a:p>
            <a:pPr marL="885825" lvl="1" indent="-457200" eaLnBrk="1">
              <a:spcBef>
                <a:spcPts val="775"/>
              </a:spcBef>
              <a:buClr>
                <a:srgbClr val="F6DA0A"/>
              </a:buClr>
              <a:buSzPct val="100000"/>
              <a:buFont typeface="Arial" pitchFamily="34" charset="0"/>
              <a:buChar char="►"/>
              <a:defRPr/>
            </a:pPr>
            <a:endParaRPr lang="en-GB" sz="2000" dirty="0" smtClean="0">
              <a:latin typeface="+mn-lt"/>
            </a:endParaRPr>
          </a:p>
          <a:p>
            <a:pPr marL="457200" indent="-457200" eaLnBrk="1">
              <a:spcBef>
                <a:spcPts val="775"/>
              </a:spcBef>
              <a:buClr>
                <a:srgbClr val="F6DA0A"/>
              </a:buClr>
              <a:buSzPct val="100000"/>
              <a:buFont typeface="Arial" pitchFamily="34" charset="0"/>
              <a:buChar char="►"/>
              <a:defRPr/>
            </a:pPr>
            <a:r>
              <a:rPr lang="en-GB" sz="2800" dirty="0" smtClean="0">
                <a:latin typeface="+mn-lt"/>
              </a:rPr>
              <a:t>Community &amp; in-kind: plug-ins; translations, etc. </a:t>
            </a:r>
          </a:p>
          <a:p>
            <a:pPr algn="ctr" eaLnBrk="1">
              <a:spcBef>
                <a:spcPts val="775"/>
              </a:spcBef>
              <a:buClr>
                <a:srgbClr val="FFFFFF"/>
              </a:buClr>
              <a:buSzPct val="100000"/>
              <a:buFont typeface="Gill Sans" charset="0"/>
              <a:buNone/>
              <a:defRPr/>
            </a:pPr>
            <a:endParaRPr lang="en-GB" sz="3100" dirty="0" smtClean="0">
              <a:solidFill>
                <a:srgbClr val="FFFFFF"/>
              </a:solidFill>
              <a:latin typeface="Gill Sans" charset="0"/>
            </a:endParaRPr>
          </a:p>
        </p:txBody>
      </p:sp>
      <p:sp>
        <p:nvSpPr>
          <p:cNvPr id="614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8782D5B3-4BF1-4CAF-9680-51B8C25D5D7E}" type="slidenum">
              <a:rPr lang="en-GB" sz="1500" smtClean="0">
                <a:solidFill>
                  <a:srgbClr val="FFFFFF"/>
                </a:solidFill>
                <a:latin typeface="Gill Sans"/>
              </a:rPr>
              <a:pPr eaLnBrk="1">
                <a:lnSpc>
                  <a:spcPct val="98000"/>
                </a:lnSpc>
              </a:pPr>
              <a:t>4</a:t>
            </a:fld>
            <a:endParaRPr lang="en-GB" sz="1500" smtClean="0">
              <a:solidFill>
                <a:srgbClr val="FFFFFF"/>
              </a:solidFill>
              <a:latin typeface="Gill Sans"/>
            </a:endParaRPr>
          </a:p>
        </p:txBody>
      </p:sp>
      <p:pic>
        <p:nvPicPr>
          <p:cNvPr id="6149"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336550" y="117475"/>
            <a:ext cx="9407525" cy="1360488"/>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b="1" smtClean="0">
                <a:solidFill>
                  <a:srgbClr val="0066CC"/>
                </a:solidFill>
              </a:rPr>
              <a:t>PKP Software</a:t>
            </a:r>
          </a:p>
        </p:txBody>
      </p:sp>
      <p:sp>
        <p:nvSpPr>
          <p:cNvPr id="7171" name="Rectangle 2"/>
          <p:cNvSpPr>
            <a:spLocks noGrp="1" noChangeArrowheads="1"/>
          </p:cNvSpPr>
          <p:nvPr>
            <p:ph type="subTitle" idx="4294967295"/>
          </p:nvPr>
        </p:nvSpPr>
        <p:spPr>
          <a:xfrm>
            <a:off x="336550" y="1555750"/>
            <a:ext cx="9407525" cy="5035550"/>
          </a:xfrm>
        </p:spPr>
        <p:txBody>
          <a:bodyPr lIns="0" tIns="0" rIns="0" bIns="0" anchor="ctr"/>
          <a:lstStyle/>
          <a:p>
            <a:pPr lvl="1" eaLnBrk="1" hangingPunct="1">
              <a:lnSpc>
                <a:spcPct val="96000"/>
              </a:lnSpc>
              <a:spcBef>
                <a:spcPts val="700"/>
              </a:spcBef>
              <a:buClr>
                <a:srgbClr val="F6DA0A"/>
              </a:buClr>
              <a:buFont typeface="Arial" pitchFamily="34" charset="0"/>
              <a:buChar char="►"/>
              <a:tabLst>
                <a:tab pos="814388"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 pos="9798050" algn="l"/>
              </a:tabLst>
            </a:pPr>
            <a:r>
              <a:rPr lang="en-GB" sz="2800" smtClean="0">
                <a:solidFill>
                  <a:srgbClr val="0066CC"/>
                </a:solidFill>
              </a:rPr>
              <a:t>established software</a:t>
            </a:r>
          </a:p>
          <a:p>
            <a:pPr lvl="1" eaLnBrk="1" hangingPunct="1">
              <a:lnSpc>
                <a:spcPct val="96000"/>
              </a:lnSpc>
              <a:spcBef>
                <a:spcPts val="775"/>
              </a:spcBef>
              <a:buClr>
                <a:srgbClr val="000000"/>
              </a:buClr>
              <a:buFont typeface="Wingdings" pitchFamily="2" charset="2"/>
              <a:buNone/>
              <a:tabLst>
                <a:tab pos="814388"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 pos="9798050" algn="l"/>
              </a:tabLst>
            </a:pPr>
            <a:r>
              <a:rPr lang="en-GB" sz="2800" smtClean="0">
                <a:solidFill>
                  <a:schemeClr val="bg1"/>
                </a:solidFill>
              </a:rPr>
              <a:t>Open Journal Systems (OJS)</a:t>
            </a:r>
            <a:r>
              <a:rPr lang="ar-SA" sz="2800" smtClean="0">
                <a:solidFill>
                  <a:schemeClr val="bg1"/>
                </a:solidFill>
              </a:rPr>
              <a:t>‏</a:t>
            </a:r>
            <a:endParaRPr lang="en-GB" sz="2800" smtClean="0">
              <a:solidFill>
                <a:schemeClr val="bg1"/>
              </a:solidFill>
            </a:endParaRPr>
          </a:p>
          <a:p>
            <a:pPr lvl="1" eaLnBrk="1" hangingPunct="1">
              <a:lnSpc>
                <a:spcPct val="96000"/>
              </a:lnSpc>
              <a:spcBef>
                <a:spcPts val="775"/>
              </a:spcBef>
              <a:buClr>
                <a:srgbClr val="000000"/>
              </a:buClr>
              <a:buFont typeface="Wingdings" pitchFamily="2" charset="2"/>
              <a:buNone/>
              <a:tabLst>
                <a:tab pos="814388"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 pos="9798050" algn="l"/>
              </a:tabLst>
            </a:pPr>
            <a:r>
              <a:rPr lang="en-GB" sz="2800" smtClean="0">
                <a:solidFill>
                  <a:schemeClr val="bg1"/>
                </a:solidFill>
              </a:rPr>
              <a:t>Open Conference Systems (OCS)</a:t>
            </a:r>
            <a:r>
              <a:rPr lang="ar-SA" sz="2800" smtClean="0">
                <a:solidFill>
                  <a:schemeClr val="bg1"/>
                </a:solidFill>
              </a:rPr>
              <a:t>‏</a:t>
            </a:r>
            <a:endParaRPr lang="en-GB" sz="2800" smtClean="0">
              <a:solidFill>
                <a:schemeClr val="bg1"/>
              </a:solidFill>
            </a:endParaRPr>
          </a:p>
          <a:p>
            <a:pPr lvl="1" eaLnBrk="1" hangingPunct="1">
              <a:lnSpc>
                <a:spcPct val="96000"/>
              </a:lnSpc>
              <a:spcBef>
                <a:spcPts val="775"/>
              </a:spcBef>
              <a:buClr>
                <a:srgbClr val="000000"/>
              </a:buClr>
              <a:buFont typeface="Wingdings" pitchFamily="2" charset="2"/>
              <a:buNone/>
              <a:tabLst>
                <a:tab pos="814388"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 pos="9798050" algn="l"/>
              </a:tabLst>
            </a:pPr>
            <a:r>
              <a:rPr lang="en-GB" sz="2800" smtClean="0">
                <a:solidFill>
                  <a:schemeClr val="bg1"/>
                </a:solidFill>
              </a:rPr>
              <a:t>Open Harvester Systems (OHS)</a:t>
            </a:r>
            <a:r>
              <a:rPr lang="ar-SA" sz="2800" smtClean="0">
                <a:solidFill>
                  <a:schemeClr val="bg1"/>
                </a:solidFill>
              </a:rPr>
              <a:t>‏</a:t>
            </a:r>
            <a:endParaRPr lang="en-GB" sz="2800" smtClean="0">
              <a:solidFill>
                <a:schemeClr val="bg1"/>
              </a:solidFill>
            </a:endParaRPr>
          </a:p>
          <a:p>
            <a:pPr lvl="1" eaLnBrk="1" hangingPunct="1">
              <a:lnSpc>
                <a:spcPct val="96000"/>
              </a:lnSpc>
              <a:spcBef>
                <a:spcPts val="775"/>
              </a:spcBef>
              <a:buClr>
                <a:srgbClr val="000000"/>
              </a:buClr>
              <a:buFont typeface="Wingdings" pitchFamily="2" charset="2"/>
              <a:buNone/>
              <a:tabLst>
                <a:tab pos="814388"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 pos="9798050" algn="l"/>
              </a:tabLst>
            </a:pPr>
            <a:endParaRPr lang="en-GB" sz="2800" smtClean="0"/>
          </a:p>
          <a:p>
            <a:pPr lvl="1" eaLnBrk="1" hangingPunct="1">
              <a:lnSpc>
                <a:spcPct val="96000"/>
              </a:lnSpc>
              <a:spcBef>
                <a:spcPts val="700"/>
              </a:spcBef>
              <a:buClr>
                <a:srgbClr val="F6DA0A"/>
              </a:buClr>
              <a:buFont typeface="Arial" pitchFamily="34" charset="0"/>
              <a:buChar char="►"/>
              <a:tabLst>
                <a:tab pos="814388"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 pos="9798050" algn="l"/>
              </a:tabLst>
            </a:pPr>
            <a:r>
              <a:rPr lang="en-GB" sz="2800" smtClean="0">
                <a:solidFill>
                  <a:srgbClr val="0066CC"/>
                </a:solidFill>
              </a:rPr>
              <a:t>software in development</a:t>
            </a:r>
            <a:r>
              <a:rPr lang="ar-SA" sz="2800" smtClean="0"/>
              <a:t>‏</a:t>
            </a:r>
            <a:endParaRPr lang="en-GB" sz="2800" smtClean="0"/>
          </a:p>
          <a:p>
            <a:pPr lvl="1" eaLnBrk="1" hangingPunct="1">
              <a:lnSpc>
                <a:spcPct val="96000"/>
              </a:lnSpc>
              <a:spcBef>
                <a:spcPts val="700"/>
              </a:spcBef>
              <a:buClr>
                <a:srgbClr val="000000"/>
              </a:buClr>
              <a:buFont typeface="Wingdings" pitchFamily="2" charset="2"/>
              <a:buNone/>
              <a:tabLst>
                <a:tab pos="814388"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 pos="9798050" algn="l"/>
              </a:tabLst>
            </a:pPr>
            <a:r>
              <a:rPr lang="en-GB" sz="2800" smtClean="0">
                <a:solidFill>
                  <a:schemeClr val="bg1"/>
                </a:solidFill>
              </a:rPr>
              <a:t>PKP Web Application Library (WAL)</a:t>
            </a:r>
          </a:p>
          <a:p>
            <a:pPr lvl="1" eaLnBrk="1" hangingPunct="1">
              <a:lnSpc>
                <a:spcPct val="96000"/>
              </a:lnSpc>
              <a:spcBef>
                <a:spcPts val="775"/>
              </a:spcBef>
              <a:buClr>
                <a:srgbClr val="000000"/>
              </a:buClr>
              <a:buFont typeface="Wingdings" pitchFamily="2" charset="2"/>
              <a:buNone/>
              <a:tabLst>
                <a:tab pos="814388" algn="l"/>
                <a:tab pos="1262063" algn="l"/>
                <a:tab pos="1711325" algn="l"/>
                <a:tab pos="2160588" algn="l"/>
                <a:tab pos="2609850" algn="l"/>
                <a:tab pos="3059113" algn="l"/>
                <a:tab pos="3508375" algn="l"/>
                <a:tab pos="3957638" algn="l"/>
                <a:tab pos="4406900" algn="l"/>
                <a:tab pos="4856163" algn="l"/>
                <a:tab pos="5305425" algn="l"/>
                <a:tab pos="5754688" algn="l"/>
                <a:tab pos="6203950" algn="l"/>
                <a:tab pos="6653213" algn="l"/>
                <a:tab pos="7102475" algn="l"/>
                <a:tab pos="7551738" algn="l"/>
                <a:tab pos="8001000" algn="l"/>
                <a:tab pos="8450263" algn="l"/>
                <a:tab pos="8899525" algn="l"/>
                <a:tab pos="9348788" algn="l"/>
                <a:tab pos="9798050" algn="l"/>
              </a:tabLst>
            </a:pPr>
            <a:r>
              <a:rPr lang="en-GB" sz="2800" smtClean="0">
                <a:solidFill>
                  <a:schemeClr val="bg1"/>
                </a:solidFill>
              </a:rPr>
              <a:t>Open Monograph Press (OMP)</a:t>
            </a:r>
            <a:r>
              <a:rPr lang="en-GB" sz="2800" smtClean="0"/>
              <a:t>)</a:t>
            </a:r>
            <a:r>
              <a:rPr lang="ar-SA" sz="2800" smtClean="0"/>
              <a:t>‏</a:t>
            </a:r>
            <a:endParaRPr lang="en-GB" sz="2800" smtClean="0"/>
          </a:p>
        </p:txBody>
      </p:sp>
      <p:sp>
        <p:nvSpPr>
          <p:cNvPr id="717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A367F4B2-64BC-4059-AF3E-A66295C2BADD}" type="slidenum">
              <a:rPr lang="en-GB" sz="1500" smtClean="0">
                <a:solidFill>
                  <a:srgbClr val="FFFFFF"/>
                </a:solidFill>
                <a:latin typeface="Gill Sans"/>
                <a:cs typeface="Arial" pitchFamily="34" charset="0"/>
              </a:rPr>
              <a:pPr eaLnBrk="1">
                <a:lnSpc>
                  <a:spcPct val="98000"/>
                </a:lnSpc>
              </a:pPr>
              <a:t>5</a:t>
            </a:fld>
            <a:endParaRPr lang="en-GB" sz="1500" smtClean="0">
              <a:solidFill>
                <a:srgbClr val="FFFFFF"/>
              </a:solidFill>
              <a:latin typeface="Gill Sans"/>
              <a:cs typeface="Arial" pitchFamily="34" charset="0"/>
            </a:endParaRPr>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59063" y="2565400"/>
            <a:ext cx="4762500" cy="2428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Text Box 1"/>
          <p:cNvSpPr txBox="1">
            <a:spLocks noChangeArrowheads="1"/>
          </p:cNvSpPr>
          <p:nvPr/>
        </p:nvSpPr>
        <p:spPr bwMode="auto">
          <a:xfrm>
            <a:off x="503238" y="1768475"/>
            <a:ext cx="9072562" cy="499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endParaRPr lang="en-US"/>
          </a:p>
        </p:txBody>
      </p:sp>
      <p:sp>
        <p:nvSpPr>
          <p:cNvPr id="8196" name="Text Box 2"/>
          <p:cNvSpPr txBox="1">
            <a:spLocks noChangeArrowheads="1"/>
          </p:cNvSpPr>
          <p:nvPr/>
        </p:nvSpPr>
        <p:spPr bwMode="auto">
          <a:xfrm>
            <a:off x="336550" y="1511300"/>
            <a:ext cx="9407525" cy="5126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0" tIns="0" rIns="0" bIns="0" anchor="ct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ctr" eaLnBrk="1">
              <a:lnSpc>
                <a:spcPct val="96000"/>
              </a:lnSpc>
              <a:spcBef>
                <a:spcPts val="775"/>
              </a:spcBef>
              <a:buClr>
                <a:srgbClr val="FFFFFF"/>
              </a:buClr>
              <a:buSzPct val="100000"/>
              <a:buFont typeface="Gill Sans"/>
              <a:buNone/>
            </a:pPr>
            <a:endParaRPr lang="en-GB" sz="3100">
              <a:solidFill>
                <a:srgbClr val="FFFFFF"/>
              </a:solidFill>
              <a:latin typeface="Gill Sans"/>
            </a:endParaRPr>
          </a:p>
          <a:p>
            <a:pPr algn="ctr" eaLnBrk="1">
              <a:lnSpc>
                <a:spcPct val="96000"/>
              </a:lnSpc>
              <a:spcBef>
                <a:spcPts val="775"/>
              </a:spcBef>
              <a:buClr>
                <a:srgbClr val="FFFFFF"/>
              </a:buClr>
              <a:buSzPct val="100000"/>
              <a:buFont typeface="Gill Sans"/>
              <a:buNone/>
            </a:pPr>
            <a:endParaRPr lang="en-GB" sz="3100">
              <a:solidFill>
                <a:srgbClr val="FFFFFF"/>
              </a:solidFill>
              <a:latin typeface="Gill Sans"/>
            </a:endParaRPr>
          </a:p>
        </p:txBody>
      </p:sp>
      <p:pic>
        <p:nvPicPr>
          <p:cNvPr id="8197" name="Picture 4"/>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144463" y="539750"/>
            <a:ext cx="9793287" cy="624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8" name="Slide Number Placeholder 5"/>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C57CC19F-5091-4B69-BCE3-B68A27D91008}" type="slidenum">
              <a:rPr lang="en-GB" sz="1500" smtClean="0">
                <a:solidFill>
                  <a:srgbClr val="FFFFFF"/>
                </a:solidFill>
                <a:latin typeface="Gill Sans"/>
              </a:rPr>
              <a:pPr eaLnBrk="1">
                <a:lnSpc>
                  <a:spcPct val="98000"/>
                </a:lnSpc>
              </a:pPr>
              <a:t>6</a:t>
            </a:fld>
            <a:endParaRPr lang="en-GB" sz="1500" smtClean="0">
              <a:solidFill>
                <a:srgbClr val="FFFFFF"/>
              </a:solidFill>
              <a:latin typeface="Gill San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a:ea typeface="MS PGothic" pitchFamily="34" charset="-128"/>
              </a:defRPr>
            </a:lvl9pPr>
          </a:lstStyle>
          <a:p>
            <a:pPr algn="ctr" eaLnBrk="1" hangingPunct="1">
              <a:lnSpc>
                <a:spcPct val="100000"/>
              </a:lnSpc>
              <a:buClr>
                <a:srgbClr val="FFFFFF"/>
              </a:buClr>
              <a:buSzPct val="100000"/>
              <a:buFont typeface="Gill Sans"/>
              <a:buNone/>
            </a:pPr>
            <a:r>
              <a:rPr lang="en-GB" sz="4900">
                <a:solidFill>
                  <a:srgbClr val="FFFFFF"/>
                </a:solidFill>
                <a:latin typeface="Gill Sans"/>
              </a:rPr>
              <a:t>Jan.2011: 8300 OJS Installations</a:t>
            </a:r>
            <a:endParaRPr lang="en-GB" sz="4900">
              <a:solidFill>
                <a:srgbClr val="CCCCCC"/>
              </a:solidFill>
              <a:latin typeface="Gill Sans"/>
            </a:endParaRPr>
          </a:p>
        </p:txBody>
      </p:sp>
      <p:sp>
        <p:nvSpPr>
          <p:cNvPr id="9219" name="Text Box 2"/>
          <p:cNvSpPr txBox="1">
            <a:spLocks noChangeArrowheads="1"/>
          </p:cNvSpPr>
          <p:nvPr/>
        </p:nvSpPr>
        <p:spPr bwMode="auto">
          <a:xfrm>
            <a:off x="336550" y="1511300"/>
            <a:ext cx="9407525" cy="5126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a:ea typeface="MS PGothic" pitchFamily="34" charset="-128"/>
              </a:defRPr>
            </a:lvl9pPr>
          </a:lstStyle>
          <a:p>
            <a:pPr algn="ctr" eaLnBrk="1" hangingPunct="1">
              <a:lnSpc>
                <a:spcPct val="100000"/>
              </a:lnSpc>
              <a:spcBef>
                <a:spcPts val="775"/>
              </a:spcBef>
              <a:buClr>
                <a:srgbClr val="FFFFFF"/>
              </a:buClr>
              <a:buSzPct val="100000"/>
              <a:buFont typeface="Gill Sans"/>
              <a:buNone/>
            </a:pPr>
            <a:endParaRPr lang="en-US" sz="3100">
              <a:solidFill>
                <a:srgbClr val="FFFFFF"/>
              </a:solidFill>
              <a:latin typeface="Gill Sans"/>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60363" y="1692275"/>
            <a:ext cx="9480550" cy="4833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21"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49A3E9CE-12EA-450D-8ADB-A56B0AA4D2E5}" type="slidenum">
              <a:rPr lang="en-GB" sz="1500" smtClean="0">
                <a:solidFill>
                  <a:srgbClr val="FFFFFF"/>
                </a:solidFill>
                <a:latin typeface="Gill Sans"/>
              </a:rPr>
              <a:pPr eaLnBrk="1">
                <a:lnSpc>
                  <a:spcPct val="98000"/>
                </a:lnSpc>
              </a:pPr>
              <a:t>7</a:t>
            </a:fld>
            <a:endParaRPr lang="en-GB" sz="1500" smtClean="0">
              <a:solidFill>
                <a:srgbClr val="FFFFFF"/>
              </a:solidFill>
              <a:latin typeface="Gill San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336550" y="168275"/>
            <a:ext cx="9407525" cy="1258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FFFFFF"/>
              </a:buClr>
              <a:buSzPct val="100000"/>
              <a:buFont typeface="Gill Sans" charset="0"/>
              <a:buNone/>
              <a:defRPr/>
            </a:pPr>
            <a:r>
              <a:rPr lang="en-GB" sz="4000" b="1" dirty="0" smtClean="0">
                <a:solidFill>
                  <a:srgbClr val="0066CC"/>
                </a:solidFill>
                <a:latin typeface="+mj-lt"/>
              </a:rPr>
              <a:t>OJS Journal Survey: March 2009</a:t>
            </a:r>
          </a:p>
        </p:txBody>
      </p:sp>
      <p:sp>
        <p:nvSpPr>
          <p:cNvPr id="9219" name="Text Box 2"/>
          <p:cNvSpPr txBox="1">
            <a:spLocks noChangeArrowheads="1"/>
          </p:cNvSpPr>
          <p:nvPr/>
        </p:nvSpPr>
        <p:spPr bwMode="auto">
          <a:xfrm>
            <a:off x="336550" y="1511300"/>
            <a:ext cx="9407525" cy="5292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803275"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marL="457200" indent="-457200" eaLnBrk="1">
              <a:spcBef>
                <a:spcPts val="775"/>
              </a:spcBef>
              <a:buClr>
                <a:srgbClr val="F6DA0A"/>
              </a:buClr>
              <a:buSzPct val="100000"/>
              <a:buFont typeface="Arial" pitchFamily="34" charset="0"/>
              <a:buChar char="►"/>
              <a:defRPr/>
            </a:pPr>
            <a:r>
              <a:rPr lang="en-GB" sz="2800" dirty="0" smtClean="0">
                <a:latin typeface="+mn-lt"/>
              </a:rPr>
              <a:t>36% response rate</a:t>
            </a:r>
          </a:p>
          <a:p>
            <a:pPr marL="885825" lvl="1" indent="-457200" eaLnBrk="1">
              <a:spcBef>
                <a:spcPts val="775"/>
              </a:spcBef>
              <a:buClr>
                <a:srgbClr val="F6DA0A"/>
              </a:buClr>
              <a:buSzPct val="100000"/>
              <a:buFont typeface="Arial" pitchFamily="34" charset="0"/>
              <a:buChar char="•"/>
              <a:defRPr/>
            </a:pPr>
            <a:r>
              <a:rPr lang="en-GB" sz="2800" dirty="0" smtClean="0">
                <a:latin typeface="+mn-lt"/>
              </a:rPr>
              <a:t>Commercial publishers: 				  6%</a:t>
            </a:r>
          </a:p>
          <a:p>
            <a:pPr marL="885825" lvl="1" indent="-457200" eaLnBrk="1">
              <a:spcBef>
                <a:spcPts val="775"/>
              </a:spcBef>
              <a:buClr>
                <a:srgbClr val="F6DA0A"/>
              </a:buClr>
              <a:buSzPct val="100000"/>
              <a:buFont typeface="Arial" pitchFamily="34" charset="0"/>
              <a:buChar char="•"/>
              <a:defRPr/>
            </a:pPr>
            <a:r>
              <a:rPr lang="en-GB" sz="2800" dirty="0" smtClean="0">
                <a:latin typeface="+mn-lt"/>
              </a:rPr>
              <a:t>Scholarly societies: 						32%</a:t>
            </a:r>
          </a:p>
          <a:p>
            <a:pPr marL="885825" lvl="1" indent="-457200" eaLnBrk="1">
              <a:spcBef>
                <a:spcPts val="775"/>
              </a:spcBef>
              <a:buClr>
                <a:srgbClr val="F6DA0A"/>
              </a:buClr>
              <a:buSzPct val="100000"/>
              <a:buFont typeface="Arial" pitchFamily="34" charset="0"/>
              <a:buChar char="•"/>
              <a:defRPr/>
            </a:pPr>
            <a:r>
              <a:rPr lang="en-GB" sz="2800" dirty="0" smtClean="0">
                <a:latin typeface="+mn-lt"/>
              </a:rPr>
              <a:t>Independent /scholar publisher: 	62%</a:t>
            </a:r>
          </a:p>
          <a:p>
            <a:pPr marL="457200" indent="-457200" eaLnBrk="1">
              <a:spcBef>
                <a:spcPts val="775"/>
              </a:spcBef>
              <a:buClr>
                <a:srgbClr val="F6DA0A"/>
              </a:buClr>
              <a:buSzPct val="100000"/>
              <a:buFont typeface="Arial" pitchFamily="34" charset="0"/>
              <a:buChar char="►"/>
              <a:defRPr/>
            </a:pPr>
            <a:r>
              <a:rPr lang="en-GB" sz="2800" dirty="0" smtClean="0">
                <a:latin typeface="+mn-lt"/>
              </a:rPr>
              <a:t>83% Open Access policy 					</a:t>
            </a:r>
          </a:p>
          <a:p>
            <a:pPr marL="885825" lvl="1" indent="-457200" eaLnBrk="1">
              <a:spcBef>
                <a:spcPts val="775"/>
              </a:spcBef>
              <a:buClr>
                <a:srgbClr val="F6DA0A"/>
              </a:buClr>
              <a:buSzPct val="100000"/>
              <a:buFont typeface="Arial" pitchFamily="34" charset="0"/>
              <a:buChar char="•"/>
              <a:defRPr/>
            </a:pPr>
            <a:r>
              <a:rPr lang="en-GB" sz="2800" dirty="0" smtClean="0">
                <a:latin typeface="+mn-lt"/>
              </a:rPr>
              <a:t>8% Open Access w. embargo			</a:t>
            </a:r>
          </a:p>
          <a:p>
            <a:pPr marL="457200" indent="-457200" eaLnBrk="1">
              <a:spcBef>
                <a:spcPts val="775"/>
              </a:spcBef>
              <a:buClr>
                <a:srgbClr val="F6DA0A"/>
              </a:buClr>
              <a:buSzPct val="100000"/>
              <a:buFont typeface="Arial" pitchFamily="34" charset="0"/>
              <a:buChar char="►"/>
              <a:defRPr/>
            </a:pPr>
            <a:r>
              <a:rPr lang="en-GB" sz="2800" dirty="0" smtClean="0">
                <a:latin typeface="+mn-lt"/>
              </a:rPr>
              <a:t>$188 Average first copy cost: 				 </a:t>
            </a:r>
          </a:p>
          <a:p>
            <a:pPr marL="885825" lvl="1" indent="-457200" eaLnBrk="1">
              <a:spcBef>
                <a:spcPts val="775"/>
              </a:spcBef>
              <a:buClr>
                <a:srgbClr val="F6DA0A"/>
              </a:buClr>
              <a:buSzPct val="100000"/>
              <a:buFont typeface="Arial" pitchFamily="34" charset="0"/>
              <a:buChar char="•"/>
              <a:defRPr/>
            </a:pPr>
            <a:r>
              <a:rPr lang="en-GB" sz="2800" dirty="0" smtClean="0">
                <a:latin typeface="+mn-lt"/>
              </a:rPr>
              <a:t>$1784 RLIN 2008 est. avg. 1</a:t>
            </a:r>
            <a:r>
              <a:rPr lang="en-GB" sz="2800" baseline="30000" dirty="0" smtClean="0">
                <a:latin typeface="+mn-lt"/>
              </a:rPr>
              <a:t>st</a:t>
            </a:r>
            <a:r>
              <a:rPr lang="en-GB" sz="2800" dirty="0" smtClean="0">
                <a:latin typeface="+mn-lt"/>
              </a:rPr>
              <a:t> copy </a:t>
            </a:r>
            <a:r>
              <a:rPr lang="en-GB" sz="3100" dirty="0" smtClean="0">
                <a:latin typeface="Gill Sans" charset="0"/>
              </a:rPr>
              <a:t>		</a:t>
            </a:r>
            <a:endParaRPr lang="en-GB" sz="3100" dirty="0" smtClean="0">
              <a:solidFill>
                <a:srgbClr val="FFFFFF"/>
              </a:solidFill>
              <a:latin typeface="Gill Sans" charset="0"/>
            </a:endParaRPr>
          </a:p>
        </p:txBody>
      </p:sp>
      <p:sp>
        <p:nvSpPr>
          <p:cNvPr id="1024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44C342E3-A62E-4207-80A0-18D0BD3EFD3F}" type="slidenum">
              <a:rPr lang="en-GB" sz="1500" smtClean="0">
                <a:solidFill>
                  <a:srgbClr val="FFFFFF"/>
                </a:solidFill>
                <a:latin typeface="Gill Sans"/>
              </a:rPr>
              <a:pPr eaLnBrk="1">
                <a:lnSpc>
                  <a:spcPct val="98000"/>
                </a:lnSpc>
              </a:pPr>
              <a:t>8</a:t>
            </a:fld>
            <a:endParaRPr lang="en-GB" sz="1500" smtClean="0">
              <a:solidFill>
                <a:srgbClr val="FFFFFF"/>
              </a:solidFill>
              <a:latin typeface="Gill Sans"/>
            </a:endParaRPr>
          </a:p>
        </p:txBody>
      </p:sp>
      <p:pic>
        <p:nvPicPr>
          <p:cNvPr id="10245"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503238" y="301625"/>
            <a:ext cx="9072562"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1pPr>
            <a:lvl2pPr marL="742950" indent="-28575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2pPr>
            <a:lvl3pPr marL="11430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3pPr>
            <a:lvl4pPr marL="16002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4pPr>
            <a:lvl5pPr marL="2057400" indent="-228600"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Bitstream Vera Sans" charset="0"/>
                <a:ea typeface="ＭＳ Ｐゴシック" charset="-128"/>
              </a:defRPr>
            </a:lvl9pPr>
          </a:lstStyle>
          <a:p>
            <a:pPr algn="ctr" eaLnBrk="1">
              <a:buClr>
                <a:srgbClr val="CCCCCC"/>
              </a:buClr>
              <a:buSzPct val="100000"/>
              <a:buFont typeface="Gill Sans" charset="0"/>
              <a:buNone/>
              <a:defRPr/>
            </a:pPr>
            <a:r>
              <a:rPr lang="en-GB" sz="4000" b="1" dirty="0" smtClean="0">
                <a:solidFill>
                  <a:srgbClr val="0066CC"/>
                </a:solidFill>
                <a:latin typeface="+mj-lt"/>
              </a:rPr>
              <a:t>Libraries &amp; Journal Hosting</a:t>
            </a:r>
          </a:p>
        </p:txBody>
      </p:sp>
      <p:sp>
        <p:nvSpPr>
          <p:cNvPr id="10243" name="Text Box 2"/>
          <p:cNvSpPr txBox="1">
            <a:spLocks noChangeArrowheads="1"/>
          </p:cNvSpPr>
          <p:nvPr/>
        </p:nvSpPr>
        <p:spPr bwMode="auto">
          <a:xfrm>
            <a:off x="503238" y="1768475"/>
            <a:ext cx="9072562" cy="499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100800" tIns="50400" rIns="100800" bIns="50400"/>
          <a:lstStyle>
            <a:lvl1pPr marL="374650"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1pPr>
            <a:lvl2pPr marL="803275" indent="-37465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2pPr>
            <a:lvl3pPr marL="11430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3pPr>
            <a:lvl4pPr marL="16002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4pPr>
            <a:lvl5pPr marL="2057400" indent="-228600" eaLnBrk="0">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charset="2"/>
              <a:tabLst>
                <a:tab pos="374650"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 pos="9358313" algn="l"/>
              </a:tabLst>
              <a:defRPr sz="2400">
                <a:solidFill>
                  <a:schemeClr val="bg1"/>
                </a:solidFill>
                <a:latin typeface="Bitstream Vera Sans" charset="0"/>
                <a:ea typeface="ＭＳ Ｐゴシック" charset="-128"/>
              </a:defRPr>
            </a:lvl9pPr>
          </a:lstStyle>
          <a:p>
            <a:pPr eaLnBrk="1">
              <a:spcBef>
                <a:spcPts val="775"/>
              </a:spcBef>
              <a:buClr>
                <a:srgbClr val="FFFFFF"/>
              </a:buClr>
              <a:buSzPct val="100000"/>
              <a:buFont typeface="Wingdings" charset="2"/>
              <a:buNone/>
              <a:defRPr/>
            </a:pPr>
            <a:r>
              <a:rPr lang="en-GB" sz="2800" dirty="0" smtClean="0">
                <a:solidFill>
                  <a:srgbClr val="0066CC"/>
                </a:solidFill>
                <a:latin typeface="+mn-lt"/>
              </a:rPr>
              <a:t>Hahn: 2008 survey w. 80 ARL library responses</a:t>
            </a:r>
          </a:p>
          <a:p>
            <a:pPr lvl="1" eaLnBrk="1">
              <a:spcBef>
                <a:spcPts val="775"/>
              </a:spcBef>
              <a:buClr>
                <a:srgbClr val="FFFFFF"/>
              </a:buClr>
              <a:buSzPct val="100000"/>
              <a:buFont typeface="Arial" charset="0"/>
              <a:buChar char="•"/>
              <a:defRPr/>
            </a:pPr>
            <a:r>
              <a:rPr lang="en-GB" sz="2800" dirty="0" smtClean="0">
                <a:latin typeface="+mn-lt"/>
              </a:rPr>
              <a:t>44% already hosting journals</a:t>
            </a:r>
          </a:p>
          <a:p>
            <a:pPr lvl="1" eaLnBrk="1">
              <a:spcBef>
                <a:spcPts val="775"/>
              </a:spcBef>
              <a:buClr>
                <a:srgbClr val="FFFFFF"/>
              </a:buClr>
              <a:buSzPct val="100000"/>
              <a:buFont typeface="Arial" charset="0"/>
              <a:buChar char="•"/>
              <a:defRPr/>
            </a:pPr>
            <a:r>
              <a:rPr lang="en-GB" sz="2800" dirty="0" smtClean="0">
                <a:latin typeface="+mn-lt"/>
              </a:rPr>
              <a:t>21% in the planning stages</a:t>
            </a:r>
          </a:p>
          <a:p>
            <a:pPr eaLnBrk="1">
              <a:spcBef>
                <a:spcPts val="775"/>
              </a:spcBef>
              <a:buClr>
                <a:srgbClr val="FFFFFF"/>
              </a:buClr>
              <a:buSzPct val="100000"/>
              <a:buFont typeface="Wingdings" charset="2"/>
              <a:buNone/>
              <a:defRPr/>
            </a:pPr>
            <a:endParaRPr lang="en-GB" sz="2800" dirty="0" smtClean="0">
              <a:solidFill>
                <a:srgbClr val="D8D65A"/>
              </a:solidFill>
              <a:latin typeface="+mn-lt"/>
            </a:endParaRPr>
          </a:p>
          <a:p>
            <a:pPr eaLnBrk="1">
              <a:spcBef>
                <a:spcPts val="775"/>
              </a:spcBef>
              <a:buClr>
                <a:srgbClr val="FFFFFF"/>
              </a:buClr>
              <a:buSzPct val="100000"/>
              <a:buFont typeface="Wingdings" charset="2"/>
              <a:buNone/>
              <a:defRPr/>
            </a:pPr>
            <a:r>
              <a:rPr lang="en-GB" sz="2800" dirty="0" err="1" smtClean="0">
                <a:solidFill>
                  <a:srgbClr val="0066CC"/>
                </a:solidFill>
                <a:latin typeface="+mn-lt"/>
              </a:rPr>
              <a:t>Cdn</a:t>
            </a:r>
            <a:r>
              <a:rPr lang="en-GB" sz="2800" dirty="0" smtClean="0">
                <a:solidFill>
                  <a:srgbClr val="0066CC"/>
                </a:solidFill>
                <a:latin typeface="+mn-lt"/>
              </a:rPr>
              <a:t> OA group: 2010 survey w. 33 responses</a:t>
            </a:r>
          </a:p>
          <a:p>
            <a:pPr lvl="1" eaLnBrk="1">
              <a:spcBef>
                <a:spcPts val="775"/>
              </a:spcBef>
              <a:buClr>
                <a:srgbClr val="FFFFFF"/>
              </a:buClr>
              <a:buSzPct val="100000"/>
              <a:buFont typeface="Arial" charset="0"/>
              <a:buChar char="•"/>
              <a:defRPr/>
            </a:pPr>
            <a:r>
              <a:rPr lang="en-GB" sz="2800" dirty="0" smtClean="0">
                <a:latin typeface="+mn-lt"/>
              </a:rPr>
              <a:t>55% already hosting journals</a:t>
            </a:r>
          </a:p>
          <a:p>
            <a:pPr lvl="1" eaLnBrk="1">
              <a:spcBef>
                <a:spcPts val="775"/>
              </a:spcBef>
              <a:buClr>
                <a:srgbClr val="FFFFFF"/>
              </a:buClr>
              <a:buSzPct val="100000"/>
              <a:buFont typeface="Arial" charset="0"/>
              <a:buChar char="•"/>
              <a:defRPr/>
            </a:pPr>
            <a:r>
              <a:rPr lang="en-GB" sz="2800" dirty="0" smtClean="0">
                <a:latin typeface="+mn-lt"/>
              </a:rPr>
              <a:t>24% considering</a:t>
            </a:r>
          </a:p>
        </p:txBody>
      </p:sp>
      <p:sp>
        <p:nvSpPr>
          <p:cNvPr id="1126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1pPr>
            <a:lvl2pPr marL="742950" indent="-28575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2pPr>
            <a:lvl3pPr marL="11430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3pPr>
            <a:lvl4pPr marL="16002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4pPr>
            <a:lvl5pPr marL="2057400" indent="-228600" eaLnBrk="0" hangingPunct="0">
              <a:lnSpc>
                <a:spcPct val="94000"/>
              </a:lnSpc>
              <a:buClr>
                <a:srgbClr val="000000"/>
              </a:buClr>
              <a:buSzPct val="45000"/>
              <a:buFont typeface="Wingdings" pitchFamily="2" charset="2"/>
              <a:defRPr sz="2400">
                <a:solidFill>
                  <a:schemeClr val="bg1"/>
                </a:solidFill>
                <a:latin typeface="Bitstream Vera Sans"/>
                <a:ea typeface="MS PGothic" pitchFamily="34" charset="-128"/>
              </a:defRPr>
            </a:lvl5pPr>
            <a:lvl6pPr marL="25146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6pPr>
            <a:lvl7pPr marL="29718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7pPr>
            <a:lvl8pPr marL="34290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8pPr>
            <a:lvl9pPr marL="3886200" indent="-228600" defTabSz="449263" eaLnBrk="0" fontAlgn="base" hangingPunct="0">
              <a:lnSpc>
                <a:spcPct val="94000"/>
              </a:lnSpc>
              <a:spcBef>
                <a:spcPct val="0"/>
              </a:spcBef>
              <a:spcAft>
                <a:spcPct val="0"/>
              </a:spcAft>
              <a:buClr>
                <a:srgbClr val="000000"/>
              </a:buClr>
              <a:buSzPct val="45000"/>
              <a:buFont typeface="Wingdings" pitchFamily="2" charset="2"/>
              <a:defRPr sz="2400">
                <a:solidFill>
                  <a:schemeClr val="bg1"/>
                </a:solidFill>
                <a:latin typeface="Bitstream Vera Sans"/>
                <a:ea typeface="MS PGothic" pitchFamily="34" charset="-128"/>
              </a:defRPr>
            </a:lvl9pPr>
          </a:lstStyle>
          <a:p>
            <a:pPr eaLnBrk="1">
              <a:lnSpc>
                <a:spcPct val="98000"/>
              </a:lnSpc>
            </a:pPr>
            <a:fld id="{88CA108A-E733-4D68-97C6-C218FD6489B6}" type="slidenum">
              <a:rPr lang="en-GB" sz="1500" smtClean="0">
                <a:solidFill>
                  <a:srgbClr val="FFFFFF"/>
                </a:solidFill>
                <a:latin typeface="Gill Sans"/>
              </a:rPr>
              <a:pPr eaLnBrk="1">
                <a:lnSpc>
                  <a:spcPct val="98000"/>
                </a:lnSpc>
              </a:pPr>
              <a:t>9</a:t>
            </a:fld>
            <a:endParaRPr lang="en-GB" sz="1500" smtClean="0">
              <a:solidFill>
                <a:srgbClr val="FFFFFF"/>
              </a:solidFill>
              <a:latin typeface="Gill Sans"/>
            </a:endParaRPr>
          </a:p>
        </p:txBody>
      </p:sp>
      <p:pic>
        <p:nvPicPr>
          <p:cNvPr id="11269"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1150" y="6516688"/>
            <a:ext cx="4378325" cy="600075"/>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45000"/>
          <a:buFont typeface="Wingdings" charset="2"/>
          <a:buNone/>
          <a:tabLst/>
          <a:defRPr kumimoji="0" lang="en-GB" sz="2400" b="0" i="0" u="none" strike="noStrike" cap="none" normalizeH="0" baseline="0">
            <a:ln>
              <a:noFill/>
            </a:ln>
            <a:solidFill>
              <a:schemeClr val="bg1"/>
            </a:solidFill>
            <a:effectLst/>
            <a:latin typeface="Bitstream Vera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45000"/>
          <a:buFont typeface="Wingdings" charset="2"/>
          <a:buNone/>
          <a:tabLst/>
          <a:defRPr kumimoji="0" lang="en-GB" sz="2400" b="0" i="0" u="none" strike="noStrike" cap="none" normalizeH="0" baseline="0">
            <a:ln>
              <a:noFill/>
            </a:ln>
            <a:solidFill>
              <a:schemeClr val="bg1"/>
            </a:solidFill>
            <a:effectLst/>
            <a:latin typeface="Bitstream Vera San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45000"/>
          <a:buFont typeface="Wingdings" charset="2"/>
          <a:buNone/>
          <a:tabLst/>
          <a:defRPr kumimoji="0" lang="en-GB" sz="2400" b="0" i="0" u="none" strike="noStrike" cap="none" normalizeH="0" baseline="0">
            <a:ln>
              <a:noFill/>
            </a:ln>
            <a:solidFill>
              <a:schemeClr val="bg1"/>
            </a:solidFill>
            <a:effectLst/>
            <a:latin typeface="Bitstream Vera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45000"/>
          <a:buFont typeface="Wingdings" charset="2"/>
          <a:buNone/>
          <a:tabLst/>
          <a:defRPr kumimoji="0" lang="en-GB" sz="2400" b="0" i="0" u="none" strike="noStrike" cap="none" normalizeH="0" baseline="0">
            <a:ln>
              <a:noFill/>
            </a:ln>
            <a:solidFill>
              <a:schemeClr val="bg1"/>
            </a:solidFill>
            <a:effectLst/>
            <a:latin typeface="Bitstream Vera San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842</TotalTime>
  <Words>1510</Words>
  <Application>Microsoft Office PowerPoint</Application>
  <PresentationFormat>Custom</PresentationFormat>
  <Paragraphs>280</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1_Office Theme</vt:lpstr>
      <vt:lpstr>Slide 1</vt:lpstr>
      <vt:lpstr>Slide 2</vt:lpstr>
      <vt:lpstr>Slide 3</vt:lpstr>
      <vt:lpstr>Slide 4</vt:lpstr>
      <vt:lpstr>PKP Software</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Public Knowledge Project</dc:title>
  <dc:creator>Brian</dc:creator>
  <cp:lastModifiedBy>Brian Owen</cp:lastModifiedBy>
  <cp:revision>102</cp:revision>
  <dcterms:created xsi:type="dcterms:W3CDTF">2010-05-22T23:46:19Z</dcterms:created>
  <dcterms:modified xsi:type="dcterms:W3CDTF">2011-05-19T23:56:20Z</dcterms:modified>
</cp:coreProperties>
</file>