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14" r:id="rId2"/>
    <p:sldId id="348" r:id="rId3"/>
    <p:sldId id="349" r:id="rId4"/>
    <p:sldId id="375" r:id="rId5"/>
    <p:sldId id="376" r:id="rId6"/>
    <p:sldId id="302" r:id="rId7"/>
    <p:sldId id="377" r:id="rId8"/>
    <p:sldId id="366" r:id="rId9"/>
    <p:sldId id="367" r:id="rId10"/>
    <p:sldId id="368" r:id="rId11"/>
    <p:sldId id="369" r:id="rId12"/>
    <p:sldId id="370" r:id="rId13"/>
    <p:sldId id="373" r:id="rId14"/>
    <p:sldId id="374" r:id="rId15"/>
    <p:sldId id="371" r:id="rId16"/>
    <p:sldId id="363" r:id="rId17"/>
    <p:sldId id="372" r:id="rId18"/>
    <p:sldId id="364" r:id="rId19"/>
    <p:sldId id="365" r:id="rId20"/>
    <p:sldId id="327" r:id="rId21"/>
    <p:sldId id="379" r:id="rId22"/>
    <p:sldId id="322" r:id="rId23"/>
    <p:sldId id="380" r:id="rId24"/>
    <p:sldId id="352" r:id="rId25"/>
    <p:sldId id="378" r:id="rId26"/>
    <p:sldId id="334" r:id="rId27"/>
    <p:sldId id="31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4308" autoAdjust="0"/>
  </p:normalViewPr>
  <p:slideViewPr>
    <p:cSldViewPr>
      <p:cViewPr>
        <p:scale>
          <a:sx n="80" d="100"/>
          <a:sy n="80" d="100"/>
        </p:scale>
        <p:origin x="-1272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FC133-3855-4B44-9703-15F4DEEDD5D9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C6F66-49C5-4E99-82A3-5163C2B03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53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477A1-97CE-4C60-AB8D-E6B0BDCDCBC0}" type="datetimeFigureOut">
              <a:rPr lang="en-CA" smtClean="0"/>
              <a:pPr/>
              <a:t>12/05/2011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2DDE8-B2F0-4E17-B1C3-C70DC1B26B6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857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E5B39D7-90C1-42D7-A757-FD3A6A589F7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DDE8-B2F0-4E17-B1C3-C70DC1B26B66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4694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DDE8-B2F0-4E17-B1C3-C70DC1B26B66}" type="slidenum">
              <a:rPr lang="en-CA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4953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DDE8-B2F0-4E17-B1C3-C70DC1B26B66}" type="slidenum">
              <a:rPr lang="en-CA" smtClean="0"/>
              <a:pPr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3287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DDE8-B2F0-4E17-B1C3-C70DC1B26B66}" type="slidenum">
              <a:rPr lang="en-CA" smtClean="0"/>
              <a:pPr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2083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DDE8-B2F0-4E17-B1C3-C70DC1B26B66}" type="slidenum">
              <a:rPr lang="en-CA" smtClean="0"/>
              <a:pPr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72073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DDE8-B2F0-4E17-B1C3-C70DC1B26B66}" type="slidenum">
              <a:rPr lang="en-CA" smtClean="0"/>
              <a:pPr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14658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DDE8-B2F0-4E17-B1C3-C70DC1B26B66}" type="slidenum">
              <a:rPr lang="en-CA" smtClean="0"/>
              <a:pPr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8056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DDE8-B2F0-4E17-B1C3-C70DC1B26B66}" type="slidenum">
              <a:rPr lang="en-CA" smtClean="0"/>
              <a:pPr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847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DDE8-B2F0-4E17-B1C3-C70DC1B26B66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283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DDE8-B2F0-4E17-B1C3-C70DC1B26B66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4431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DDE8-B2F0-4E17-B1C3-C70DC1B26B66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1799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DDE8-B2F0-4E17-B1C3-C70DC1B26B66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1799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DDE8-B2F0-4E17-B1C3-C70DC1B26B66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7174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DDE8-B2F0-4E17-B1C3-C70DC1B26B66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2954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DDE8-B2F0-4E17-B1C3-C70DC1B26B66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8881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DDE8-B2F0-4E17-B1C3-C70DC1B26B66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108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DE3512-9BFA-4A5E-BD18-639B7538A130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1F7757-1CB1-4F3C-820B-94B60DFF8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3512-9BFA-4A5E-BD18-639B7538A130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7757-1CB1-4F3C-820B-94B60DFF8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3512-9BFA-4A5E-BD18-639B7538A130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7757-1CB1-4F3C-820B-94B60DFF8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UBC_Footer_B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7463" y="-17463"/>
            <a:ext cx="9174163" cy="689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logo-whitenurl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126413" y="4691063"/>
            <a:ext cx="593725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 userDrawn="1"/>
        </p:nvSpPr>
        <p:spPr>
          <a:xfrm>
            <a:off x="3467100" y="4708525"/>
            <a:ext cx="4597400" cy="4873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Aft>
                <a:spcPts val="200"/>
              </a:spcAft>
              <a:defRPr/>
            </a:pPr>
            <a:r>
              <a:rPr lang="en-US" sz="1200">
                <a:solidFill>
                  <a:schemeClr val="bg1"/>
                </a:solidFill>
                <a:latin typeface="Verdana" pitchFamily="-65" charset="0"/>
              </a:rPr>
              <a:t>Inspiring Knowledge Creation, Exploration and Discovery</a:t>
            </a:r>
            <a:r>
              <a:rPr lang="en-US" sz="1200" b="1">
                <a:solidFill>
                  <a:schemeClr val="bg1"/>
                </a:solidFill>
                <a:latin typeface="Verdana" pitchFamily="-65" charset="0"/>
              </a:rPr>
              <a:t> </a:t>
            </a:r>
          </a:p>
          <a:p>
            <a:pPr algn="r">
              <a:spcAft>
                <a:spcPts val="200"/>
              </a:spcAft>
              <a:defRPr/>
            </a:pPr>
            <a:r>
              <a:rPr lang="en-US" sz="1200">
                <a:solidFill>
                  <a:schemeClr val="bg1"/>
                </a:solidFill>
                <a:latin typeface="Arial Black" pitchFamily="-65" charset="0"/>
              </a:rPr>
              <a:t>FROM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404865" y="1126068"/>
            <a:ext cx="7314109" cy="54307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404865" y="1986643"/>
            <a:ext cx="7309534" cy="625928"/>
          </a:xfrm>
          <a:prstGeom prst="rect">
            <a:avLst/>
          </a:prstGeom>
        </p:spPr>
        <p:txBody>
          <a:bodyPr vert="horz" wrap="none" anchor="t"/>
          <a:lstStyle>
            <a:lvl1pPr>
              <a:buNone/>
              <a:defRPr sz="1800" b="1">
                <a:solidFill>
                  <a:schemeClr val="bg1"/>
                </a:solidFill>
                <a:latin typeface="Verdana"/>
                <a:cs typeface="Verdana"/>
              </a:defRPr>
            </a:lvl1pPr>
            <a:lvl2pPr>
              <a:buNone/>
              <a:defRPr sz="1800" b="1">
                <a:solidFill>
                  <a:schemeClr val="bg1"/>
                </a:solidFill>
                <a:latin typeface="Verdana"/>
                <a:cs typeface="Verdana"/>
              </a:defRPr>
            </a:lvl2pPr>
            <a:lvl3pPr>
              <a:buNone/>
              <a:defRPr sz="1800" b="1">
                <a:solidFill>
                  <a:schemeClr val="bg1"/>
                </a:solidFill>
                <a:latin typeface="Verdana"/>
                <a:cs typeface="Verdana"/>
              </a:defRPr>
            </a:lvl3pPr>
            <a:lvl4pPr>
              <a:buNone/>
              <a:defRPr sz="1800" b="1">
                <a:solidFill>
                  <a:schemeClr val="bg1"/>
                </a:solidFill>
                <a:latin typeface="Verdana"/>
                <a:cs typeface="Verdana"/>
              </a:defRPr>
            </a:lvl4pPr>
            <a:lvl5pPr>
              <a:buNone/>
              <a:defRPr sz="1800" b="1">
                <a:solidFill>
                  <a:schemeClr val="bg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16"/>
          </p:nvPr>
        </p:nvSpPr>
        <p:spPr>
          <a:xfrm>
            <a:off x="1404865" y="2621188"/>
            <a:ext cx="7301596" cy="408669"/>
          </a:xfrm>
          <a:prstGeom prst="rect">
            <a:avLst/>
          </a:prstGeom>
        </p:spPr>
        <p:txBody>
          <a:bodyPr vert="horz" wrap="none"/>
          <a:lstStyle>
            <a:lvl1pPr>
              <a:spcAft>
                <a:spcPts val="3000"/>
              </a:spcAft>
              <a:buNone/>
              <a:defRPr sz="1800" baseline="0">
                <a:solidFill>
                  <a:schemeClr val="bg1"/>
                </a:solidFill>
                <a:latin typeface="Verdana"/>
                <a:cs typeface="Verdana"/>
              </a:defRPr>
            </a:lvl1pPr>
            <a:lvl2pPr algn="dist">
              <a:buNone/>
              <a:defRPr sz="1800">
                <a:latin typeface="Verdana"/>
                <a:cs typeface="Verdana"/>
              </a:defRPr>
            </a:lvl2pPr>
            <a:lvl3pPr algn="dist">
              <a:buNone/>
              <a:defRPr sz="1800">
                <a:latin typeface="Verdana"/>
                <a:cs typeface="Verdana"/>
              </a:defRPr>
            </a:lvl3pPr>
            <a:lvl4pPr algn="dist">
              <a:buNone/>
              <a:defRPr sz="1800">
                <a:latin typeface="Verdana"/>
                <a:cs typeface="Verdana"/>
              </a:defRPr>
            </a:lvl4pPr>
            <a:lvl5pPr algn="dist">
              <a:buNone/>
              <a:defRPr sz="18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404865" y="3046193"/>
            <a:ext cx="7301596" cy="410029"/>
          </a:xfrm>
          <a:prstGeom prst="rect">
            <a:avLst/>
          </a:prstGeom>
        </p:spPr>
        <p:txBody>
          <a:bodyPr vert="horz" wrap="none"/>
          <a:lstStyle>
            <a:lvl1pPr>
              <a:spcAft>
                <a:spcPts val="3000"/>
              </a:spcAft>
              <a:buNone/>
              <a:defRPr sz="1800" baseline="0">
                <a:solidFill>
                  <a:schemeClr val="bg1"/>
                </a:solidFill>
                <a:latin typeface="Verdana"/>
                <a:cs typeface="Verdana"/>
              </a:defRPr>
            </a:lvl1pPr>
            <a:lvl2pPr algn="dist">
              <a:buNone/>
              <a:defRPr sz="1800">
                <a:latin typeface="Verdana"/>
                <a:cs typeface="Verdana"/>
              </a:defRPr>
            </a:lvl2pPr>
            <a:lvl3pPr algn="dist">
              <a:buNone/>
              <a:defRPr sz="1800">
                <a:latin typeface="Verdana"/>
                <a:cs typeface="Verdana"/>
              </a:defRPr>
            </a:lvl3pPr>
            <a:lvl4pPr algn="dist">
              <a:buNone/>
              <a:defRPr sz="1800">
                <a:latin typeface="Verdana"/>
                <a:cs typeface="Verdana"/>
              </a:defRPr>
            </a:lvl4pPr>
            <a:lvl5pPr algn="dist">
              <a:buNone/>
              <a:defRPr sz="18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8"/>
          </p:nvPr>
        </p:nvSpPr>
        <p:spPr>
          <a:xfrm>
            <a:off x="1404865" y="3465286"/>
            <a:ext cx="7301596" cy="429029"/>
          </a:xfrm>
          <a:prstGeom prst="rect">
            <a:avLst/>
          </a:prstGeom>
        </p:spPr>
        <p:txBody>
          <a:bodyPr vert="horz" wrap="none"/>
          <a:lstStyle>
            <a:lvl1pPr>
              <a:spcAft>
                <a:spcPts val="3000"/>
              </a:spcAft>
              <a:buNone/>
              <a:defRPr sz="1800" baseline="0">
                <a:solidFill>
                  <a:schemeClr val="bg1"/>
                </a:solidFill>
                <a:latin typeface="Verdana"/>
                <a:cs typeface="Verdana"/>
              </a:defRPr>
            </a:lvl1pPr>
            <a:lvl2pPr algn="dist">
              <a:buNone/>
              <a:defRPr sz="1800">
                <a:latin typeface="Verdana"/>
                <a:cs typeface="Verdana"/>
              </a:defRPr>
            </a:lvl2pPr>
            <a:lvl3pPr algn="dist">
              <a:buNone/>
              <a:defRPr sz="1800">
                <a:latin typeface="Verdana"/>
                <a:cs typeface="Verdana"/>
              </a:defRPr>
            </a:lvl3pPr>
            <a:lvl4pPr algn="dist">
              <a:buNone/>
              <a:defRPr sz="1800">
                <a:latin typeface="Verdana"/>
                <a:cs typeface="Verdana"/>
              </a:defRPr>
            </a:lvl4pPr>
            <a:lvl5pPr algn="dist">
              <a:buNone/>
              <a:defRPr sz="1800"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3512-9BFA-4A5E-BD18-639B7538A130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7757-1CB1-4F3C-820B-94B60DFF86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3512-9BFA-4A5E-BD18-639B7538A130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7757-1CB1-4F3C-820B-94B60DFF86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3512-9BFA-4A5E-BD18-639B7538A130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7757-1CB1-4F3C-820B-94B60DFF86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3512-9BFA-4A5E-BD18-639B7538A130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7757-1CB1-4F3C-820B-94B60DFF8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3512-9BFA-4A5E-BD18-639B7538A130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7757-1CB1-4F3C-820B-94B60DFF86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3512-9BFA-4A5E-BD18-639B7538A130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7757-1CB1-4F3C-820B-94B60DFF8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CDE3512-9BFA-4A5E-BD18-639B7538A130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7757-1CB1-4F3C-820B-94B60DFF8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DE3512-9BFA-4A5E-BD18-639B7538A130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01F7757-1CB1-4F3C-820B-94B60DFF86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FCDE3512-9BFA-4A5E-BD18-639B7538A130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01F7757-1CB1-4F3C-820B-94B60DFF8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ircle.ubc.ca/handle/2429/3013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taconservancy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rtefactual.com/" TargetMode="External"/><Relationship Id="rId2" Type="http://schemas.openxmlformats.org/officeDocument/2006/relationships/hyperlink" Target="http://diginit.library.ubc.c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uraspace.org/" TargetMode="External"/><Relationship Id="rId4" Type="http://schemas.openxmlformats.org/officeDocument/2006/relationships/hyperlink" Target="http://www.interpares.org/ip3/ip3_case_studies.cfm#cs15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atmire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reg.ca/cgi-bin/tfe/home.p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hilde.colenbrander@ubc.ca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ircle.ubc.ca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228600" y="838200"/>
            <a:ext cx="8763000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fontAlgn="base">
              <a:spcAft>
                <a:spcPct val="0"/>
              </a:spcAft>
            </a:pPr>
            <a:endParaRPr lang="en-CA" sz="2600" dirty="0" smtClean="0">
              <a:latin typeface="Verdana" pitchFamily="-65" charset="0"/>
            </a:endParaRPr>
          </a:p>
          <a:p>
            <a:pPr algn="ctr" fontAlgn="base">
              <a:spcAft>
                <a:spcPct val="0"/>
              </a:spcAft>
            </a:pPr>
            <a:r>
              <a:rPr lang="en-CA" sz="4000" dirty="0" smtClean="0">
                <a:latin typeface="Verdana" pitchFamily="-65" charset="0"/>
              </a:rPr>
              <a:t>Digital  </a:t>
            </a:r>
            <a:r>
              <a:rPr lang="en-CA" sz="4000" dirty="0" smtClean="0">
                <a:latin typeface="Verdana" pitchFamily="-65" charset="0"/>
              </a:rPr>
              <a:t>Repositories:</a:t>
            </a:r>
          </a:p>
          <a:p>
            <a:pPr algn="ctr" fontAlgn="base">
              <a:spcAft>
                <a:spcPct val="0"/>
              </a:spcAft>
            </a:pPr>
            <a:r>
              <a:rPr lang="en-CA" sz="4000" dirty="0" smtClean="0">
                <a:latin typeface="Verdana" pitchFamily="-65" charset="0"/>
              </a:rPr>
              <a:t>Present and Future</a:t>
            </a:r>
            <a:endParaRPr lang="en-CA" sz="4000" dirty="0" smtClean="0">
              <a:latin typeface="Verdana" pitchFamily="-65" charset="0"/>
            </a:endParaRPr>
          </a:p>
        </p:txBody>
      </p:sp>
      <p:sp>
        <p:nvSpPr>
          <p:cNvPr id="4102" name="Text Placeholder 5"/>
          <p:cNvSpPr>
            <a:spLocks noGrp="1"/>
          </p:cNvSpPr>
          <p:nvPr>
            <p:ph type="body" sz="quarter" idx="17"/>
          </p:nvPr>
        </p:nvSpPr>
        <p:spPr bwMode="auto">
          <a:xfrm>
            <a:off x="1404938" y="3200401"/>
            <a:ext cx="7300912" cy="933450"/>
          </a:xfrm>
          <a:noFill/>
          <a:ln>
            <a:miter lim="800000"/>
            <a:headEnd/>
            <a:tailEnd/>
          </a:ln>
        </p:spPr>
        <p:txBody>
          <a:bodyPr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latin typeface="Verdana" pitchFamily="-65" charset="0"/>
              </a:rPr>
              <a:t>Hilde Colenbrander, cIRcle Coordinator</a:t>
            </a:r>
            <a:endParaRPr lang="en-US" sz="2400" dirty="0" smtClean="0">
              <a:latin typeface="Verdana" pitchFamily="-65" charset="0"/>
            </a:endParaRPr>
          </a:p>
        </p:txBody>
      </p:sp>
      <p:sp>
        <p:nvSpPr>
          <p:cNvPr id="4103" name="Text Placeholder 6"/>
          <p:cNvSpPr>
            <a:spLocks noGrp="1"/>
          </p:cNvSpPr>
          <p:nvPr>
            <p:ph type="body" sz="quarter" idx="18"/>
          </p:nvPr>
        </p:nvSpPr>
        <p:spPr bwMode="auto">
          <a:xfrm>
            <a:off x="1404938" y="3581401"/>
            <a:ext cx="7300912" cy="990600"/>
          </a:xfrm>
          <a:noFill/>
          <a:ln>
            <a:miter lim="800000"/>
            <a:headEnd/>
            <a:tailEnd/>
          </a:ln>
        </p:spPr>
        <p:txBody>
          <a:bodyPr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0"/>
              </a:spcAft>
            </a:pPr>
            <a:endParaRPr lang="en-CA" dirty="0" smtClean="0">
              <a:latin typeface="Verdana" pitchFamily="-65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</a:pPr>
            <a:r>
              <a:rPr lang="en-CA" dirty="0" smtClean="0">
                <a:latin typeface="Verdana" pitchFamily="-65" charset="0"/>
              </a:rPr>
              <a:t>May </a:t>
            </a:r>
            <a:r>
              <a:rPr lang="en-CA" dirty="0" smtClean="0">
                <a:latin typeface="Verdana" pitchFamily="-65" charset="0"/>
              </a:rPr>
              <a:t>11, </a:t>
            </a:r>
            <a:r>
              <a:rPr lang="en-CA" dirty="0" smtClean="0">
                <a:latin typeface="Verdana" pitchFamily="-65" charset="0"/>
              </a:rPr>
              <a:t>2011</a:t>
            </a:r>
            <a:br>
              <a:rPr lang="en-CA" dirty="0" smtClean="0">
                <a:latin typeface="Verdana" pitchFamily="-65" charset="0"/>
              </a:rPr>
            </a:br>
            <a:r>
              <a:rPr lang="en-CA" dirty="0" smtClean="0">
                <a:latin typeface="Verdana" pitchFamily="-65" charset="0"/>
              </a:rPr>
              <a:t>LIBR559L: Issues in Scholarly Communication and Publishing</a:t>
            </a:r>
            <a:endParaRPr lang="en-US" dirty="0" smtClean="0">
              <a:latin typeface="Verdana" pitchFamily="-65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not-for-profit organization dedicated to saving “our </a:t>
            </a:r>
            <a:r>
              <a:rPr lang="en-US" dirty="0"/>
              <a:t>shared scholarly, scientific and cultural </a:t>
            </a:r>
            <a:r>
              <a:rPr lang="en-US" dirty="0" smtClean="0"/>
              <a:t>record” </a:t>
            </a:r>
            <a:r>
              <a:rPr lang="en-US" dirty="0" smtClean="0"/>
              <a:t>by</a:t>
            </a:r>
            <a:r>
              <a:rPr lang="en-US" dirty="0" smtClean="0"/>
              <a:t> </a:t>
            </a:r>
            <a:r>
              <a:rPr lang="en-US" dirty="0" smtClean="0"/>
              <a:t>supporting:</a:t>
            </a:r>
          </a:p>
          <a:p>
            <a:pPr lvl="1"/>
            <a:r>
              <a:rPr lang="en-US" dirty="0" err="1" smtClean="0"/>
              <a:t>DSpace</a:t>
            </a:r>
            <a:endParaRPr lang="en-US" dirty="0"/>
          </a:p>
          <a:p>
            <a:pPr lvl="1"/>
            <a:r>
              <a:rPr lang="en-CA" dirty="0" smtClean="0"/>
              <a:t>Fedora</a:t>
            </a:r>
          </a:p>
          <a:p>
            <a:pPr lvl="1"/>
            <a:r>
              <a:rPr lang="en-CA" dirty="0" err="1" smtClean="0"/>
              <a:t>DuraCloud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CA" dirty="0" smtClean="0"/>
              <a:t>UBC Library is a </a:t>
            </a:r>
            <a:r>
              <a:rPr lang="en-CA" dirty="0" err="1" smtClean="0"/>
              <a:t>DuraSpace</a:t>
            </a:r>
            <a:r>
              <a:rPr lang="en-CA" dirty="0" smtClean="0"/>
              <a:t> gold </a:t>
            </a:r>
            <a:r>
              <a:rPr lang="en-CA" dirty="0" smtClean="0"/>
              <a:t>sponsor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DuraSpace.org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DSpace</a:t>
            </a:r>
            <a:r>
              <a:rPr lang="en-CA" dirty="0" smtClean="0"/>
              <a:t>/Fedora </a:t>
            </a:r>
            <a:r>
              <a:rPr lang="en-CA" dirty="0" smtClean="0"/>
              <a:t>integration</a:t>
            </a:r>
          </a:p>
          <a:p>
            <a:pPr lvl="1"/>
            <a:r>
              <a:rPr lang="en-CA" dirty="0" err="1" smtClean="0"/>
              <a:t>DSpace</a:t>
            </a:r>
            <a:r>
              <a:rPr lang="en-CA" dirty="0" smtClean="0"/>
              <a:t> with Fedora under the hood</a:t>
            </a:r>
          </a:p>
          <a:p>
            <a:pPr lvl="1"/>
            <a:r>
              <a:rPr lang="en-CA" dirty="0" err="1" smtClean="0"/>
              <a:t>DSpace</a:t>
            </a:r>
            <a:r>
              <a:rPr lang="en-CA" dirty="0" smtClean="0"/>
              <a:t> 1.8 tentative release date Oct 2011</a:t>
            </a:r>
          </a:p>
          <a:p>
            <a:pPr lvl="1"/>
            <a:r>
              <a:rPr lang="en-CA" dirty="0"/>
              <a:t>M</a:t>
            </a:r>
            <a:r>
              <a:rPr lang="en-CA" dirty="0" smtClean="0"/>
              <a:t>ore </a:t>
            </a:r>
            <a:r>
              <a:rPr lang="en-CA" dirty="0" smtClean="0"/>
              <a:t>emphasis on </a:t>
            </a:r>
            <a:r>
              <a:rPr lang="en-CA" dirty="0" err="1" smtClean="0"/>
              <a:t>curation</a:t>
            </a:r>
            <a:r>
              <a:rPr lang="en-CA" dirty="0" smtClean="0"/>
              <a:t> </a:t>
            </a:r>
            <a:r>
              <a:rPr lang="en-CA" dirty="0" smtClean="0"/>
              <a:t>tools?</a:t>
            </a:r>
          </a:p>
          <a:p>
            <a:pPr marL="393192" lvl="1" indent="0">
              <a:buNone/>
            </a:pPr>
            <a:endParaRPr lang="en-CA" dirty="0" smtClean="0"/>
          </a:p>
          <a:p>
            <a:r>
              <a:rPr lang="en-CA" dirty="0" err="1" smtClean="0"/>
              <a:t>DuraCloud</a:t>
            </a:r>
            <a:endParaRPr lang="en-CA" dirty="0" smtClean="0"/>
          </a:p>
          <a:p>
            <a:pPr lvl="1"/>
            <a:r>
              <a:rPr lang="en-CA" dirty="0" smtClean="0"/>
              <a:t>On demand storage </a:t>
            </a:r>
            <a:r>
              <a:rPr lang="en-CA" dirty="0" smtClean="0"/>
              <a:t>and </a:t>
            </a:r>
            <a:r>
              <a:rPr lang="en-CA" dirty="0" smtClean="0"/>
              <a:t>services in the cloud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DuraSpace</a:t>
            </a:r>
            <a:r>
              <a:rPr lang="en-CA" dirty="0" smtClean="0"/>
              <a:t> developments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7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The next big thing for libraries!</a:t>
            </a:r>
          </a:p>
          <a:p>
            <a:r>
              <a:rPr lang="en-CA" dirty="0" smtClean="0"/>
              <a:t>Check out </a:t>
            </a:r>
            <a:r>
              <a:rPr lang="en-CA" dirty="0" err="1" smtClean="0"/>
              <a:t>Sayeed</a:t>
            </a:r>
            <a:r>
              <a:rPr lang="en-CA" dirty="0" smtClean="0"/>
              <a:t> </a:t>
            </a:r>
            <a:r>
              <a:rPr lang="en-CA" dirty="0" err="1" smtClean="0"/>
              <a:t>Choudury’s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i="1" dirty="0" smtClean="0"/>
              <a:t>The Case for Open Data and </a:t>
            </a:r>
            <a:r>
              <a:rPr lang="en-CA" i="1" dirty="0" err="1" smtClean="0"/>
              <a:t>eScience</a:t>
            </a:r>
            <a:r>
              <a:rPr lang="en-CA" dirty="0" smtClean="0"/>
              <a:t>:</a:t>
            </a:r>
          </a:p>
          <a:p>
            <a:pPr marL="393192" lvl="1" indent="0">
              <a:buNone/>
            </a:pPr>
            <a:r>
              <a:rPr lang="en-US" dirty="0" smtClean="0">
                <a:hlinkClick r:id="rId2"/>
              </a:rPr>
              <a:t>circle.ubc.ca/handle/2429/30130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Presentation for Open Access Week, October 2010, </a:t>
            </a:r>
            <a:br>
              <a:rPr lang="en-US" dirty="0" smtClean="0"/>
            </a:br>
            <a:r>
              <a:rPr lang="en-US" dirty="0" smtClean="0"/>
              <a:t>at UBC Library</a:t>
            </a:r>
          </a:p>
          <a:p>
            <a:r>
              <a:rPr lang="en-CA" dirty="0" smtClean="0"/>
              <a:t>The Data Conservancy project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</a:t>
            </a:r>
            <a:r>
              <a:rPr lang="en-CA" dirty="0" err="1" smtClean="0"/>
              <a:t>curation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9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Data </a:t>
            </a:r>
            <a:r>
              <a:rPr lang="en-CA" dirty="0"/>
              <a:t>Conservancy: a Blueprint for Research Libraries:</a:t>
            </a:r>
          </a:p>
          <a:p>
            <a:pPr lvl="1"/>
            <a:r>
              <a:rPr lang="en-US" dirty="0" smtClean="0">
                <a:hlinkClick r:id="rId2"/>
              </a:rPr>
              <a:t>www.dataconservancy.org</a:t>
            </a:r>
            <a:r>
              <a:rPr lang="en-US" dirty="0">
                <a:hlinkClick r:id="rId2"/>
              </a:rPr>
              <a:t>/</a:t>
            </a:r>
            <a:endParaRPr lang="en-US" dirty="0"/>
          </a:p>
          <a:p>
            <a:r>
              <a:rPr lang="en-CA" dirty="0" smtClean="0"/>
              <a:t>Led by Johns Hopkins University Libraries</a:t>
            </a:r>
          </a:p>
          <a:p>
            <a:r>
              <a:rPr lang="en-CA" dirty="0" smtClean="0"/>
              <a:t>Observational data in:</a:t>
            </a:r>
          </a:p>
          <a:p>
            <a:pPr lvl="1"/>
            <a:r>
              <a:rPr lang="en-US" dirty="0" smtClean="0"/>
              <a:t>Astronomy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arth sciences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ife sciences</a:t>
            </a:r>
          </a:p>
          <a:p>
            <a:pPr lvl="1"/>
            <a:r>
              <a:rPr lang="en-US" dirty="0" smtClean="0"/>
              <a:t>Social </a:t>
            </a:r>
            <a:r>
              <a:rPr lang="en-US" dirty="0"/>
              <a:t>sciences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Data Conservancy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7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Objectives:</a:t>
            </a:r>
          </a:p>
          <a:p>
            <a:pPr lvl="1"/>
            <a:r>
              <a:rPr lang="en-CA" dirty="0" smtClean="0"/>
              <a:t>Diversity of domain sciences</a:t>
            </a:r>
          </a:p>
          <a:p>
            <a:pPr lvl="1"/>
            <a:r>
              <a:rPr lang="en-CA" dirty="0" smtClean="0"/>
              <a:t>Data preservation</a:t>
            </a:r>
          </a:p>
          <a:p>
            <a:pPr lvl="1"/>
            <a:r>
              <a:rPr lang="en-CA" dirty="0" smtClean="0"/>
              <a:t>Capacity building (institutes, summits, internships, and fellowships)</a:t>
            </a:r>
          </a:p>
          <a:p>
            <a:pPr lvl="1"/>
            <a:r>
              <a:rPr lang="en-CA" dirty="0" smtClean="0"/>
              <a:t>Libraries as cornerstone for sustainable infrastructure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Data Conservancy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96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UBC Library </a:t>
            </a:r>
            <a:r>
              <a:rPr lang="en-CA" dirty="0" smtClean="0"/>
              <a:t>Digital </a:t>
            </a:r>
            <a:r>
              <a:rPr lang="en-CA" dirty="0" smtClean="0"/>
              <a:t>Initiatives</a:t>
            </a:r>
          </a:p>
          <a:p>
            <a:pPr lvl="1"/>
            <a:r>
              <a:rPr lang="en-CA" dirty="0" smtClean="0">
                <a:hlinkClick r:id="rId2"/>
              </a:rPr>
              <a:t>diginit.library.ubc.ca/</a:t>
            </a:r>
            <a:endParaRPr lang="en-CA" dirty="0" smtClean="0"/>
          </a:p>
          <a:p>
            <a:r>
              <a:rPr lang="en-CA" dirty="0" err="1" smtClean="0"/>
              <a:t>Artefactual</a:t>
            </a:r>
            <a:r>
              <a:rPr lang="en-CA" dirty="0" smtClean="0"/>
              <a:t> Systems </a:t>
            </a:r>
            <a:r>
              <a:rPr lang="en-CA" dirty="0" err="1" smtClean="0"/>
              <a:t>Inc</a:t>
            </a:r>
            <a:endParaRPr lang="en-CA" dirty="0" smtClean="0"/>
          </a:p>
          <a:p>
            <a:pPr lvl="1"/>
            <a:r>
              <a:rPr lang="en-CA" dirty="0" smtClean="0">
                <a:hlinkClick r:id="rId3"/>
              </a:rPr>
              <a:t>artefactual.com/</a:t>
            </a:r>
            <a:endParaRPr lang="en-CA" dirty="0" smtClean="0"/>
          </a:p>
          <a:p>
            <a:r>
              <a:rPr lang="en-CA" dirty="0" err="1" smtClean="0"/>
              <a:t>InterPARES</a:t>
            </a:r>
            <a:r>
              <a:rPr lang="en-CA" dirty="0" smtClean="0"/>
              <a:t> 3 Project/cIRcle test bed</a:t>
            </a:r>
          </a:p>
          <a:p>
            <a:pPr lvl="1"/>
            <a:r>
              <a:rPr lang="en-CA" dirty="0" smtClean="0">
                <a:hlinkClick r:id="rId4"/>
              </a:rPr>
              <a:t>www.interpares.org/ip3/ip3_case_studies.cfm#cs15</a:t>
            </a:r>
            <a:endParaRPr lang="en-CA" dirty="0" smtClean="0"/>
          </a:p>
          <a:p>
            <a:r>
              <a:rPr lang="en-CA" dirty="0" err="1" smtClean="0"/>
              <a:t>DuraSpace</a:t>
            </a:r>
            <a:endParaRPr lang="en-CA" dirty="0" smtClean="0"/>
          </a:p>
          <a:p>
            <a:pPr lvl="1"/>
            <a:r>
              <a:rPr lang="en-CA" dirty="0" smtClean="0">
                <a:hlinkClick r:id="rId5"/>
              </a:rPr>
              <a:t>duraspace.org</a:t>
            </a: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Digital preservation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CA" dirty="0" smtClean="0"/>
          </a:p>
          <a:p>
            <a:r>
              <a:rPr lang="en-CA" dirty="0" smtClean="0"/>
              <a:t>cIRcle </a:t>
            </a:r>
            <a:r>
              <a:rPr lang="en-CA" dirty="0" smtClean="0"/>
              <a:t>Co-ordinator </a:t>
            </a:r>
            <a:r>
              <a:rPr lang="en-CA" dirty="0" smtClean="0"/>
              <a:t>(0.8 FTE)</a:t>
            </a:r>
            <a:endParaRPr lang="en-CA" dirty="0"/>
          </a:p>
          <a:p>
            <a:r>
              <a:rPr lang="en-CA" dirty="0" smtClean="0"/>
              <a:t>Library Assistant (1.0 FTE)</a:t>
            </a:r>
          </a:p>
          <a:p>
            <a:r>
              <a:rPr lang="en-CA" dirty="0" smtClean="0"/>
              <a:t>Programmer/analyst </a:t>
            </a:r>
            <a:r>
              <a:rPr lang="en-CA" dirty="0" smtClean="0"/>
              <a:t>(~0.33 </a:t>
            </a:r>
            <a:r>
              <a:rPr lang="en-CA" dirty="0"/>
              <a:t>FTE</a:t>
            </a:r>
            <a:r>
              <a:rPr lang="en-CA" dirty="0" smtClean="0"/>
              <a:t>)</a:t>
            </a:r>
          </a:p>
          <a:p>
            <a:endParaRPr lang="en-CA" dirty="0"/>
          </a:p>
          <a:p>
            <a:r>
              <a:rPr lang="en-CA" dirty="0"/>
              <a:t>Project Librarian (1.0 FTE until July 2011</a:t>
            </a:r>
            <a:r>
              <a:rPr lang="en-CA" dirty="0" smtClean="0"/>
              <a:t>) *</a:t>
            </a:r>
            <a:endParaRPr lang="en-CA" dirty="0" smtClean="0"/>
          </a:p>
          <a:p>
            <a:r>
              <a:rPr lang="en-CA" dirty="0" smtClean="0"/>
              <a:t>Project Assistant (0.5 FTE until Aug 2011</a:t>
            </a:r>
            <a:r>
              <a:rPr lang="en-CA" dirty="0" smtClean="0"/>
              <a:t>)</a:t>
            </a:r>
          </a:p>
          <a:p>
            <a:r>
              <a:rPr lang="en-CA" dirty="0" smtClean="0"/>
              <a:t>Students assistants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pPr marL="109728" indent="0">
              <a:buNone/>
            </a:pPr>
            <a:r>
              <a:rPr lang="en-CA" dirty="0" smtClean="0"/>
              <a:t>* </a:t>
            </a:r>
            <a:r>
              <a:rPr lang="en-CA" sz="2000" dirty="0" smtClean="0"/>
              <a:t>Permanent cIRcle Librarian position posted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Making it all work at UBC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9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DSpace</a:t>
            </a:r>
            <a:r>
              <a:rPr lang="en-CA" dirty="0" smtClean="0"/>
              <a:t> contractor </a:t>
            </a:r>
          </a:p>
          <a:p>
            <a:pPr lvl="1"/>
            <a:r>
              <a:rPr lang="en-CA" dirty="0" smtClean="0">
                <a:hlinkClick r:id="rId2"/>
              </a:rPr>
              <a:t>atmire.com</a:t>
            </a:r>
            <a:endParaRPr lang="en-CA" dirty="0"/>
          </a:p>
          <a:p>
            <a:r>
              <a:rPr lang="en-CA" dirty="0" smtClean="0"/>
              <a:t>Liaison </a:t>
            </a:r>
            <a:r>
              <a:rPr lang="en-CA" dirty="0"/>
              <a:t>librarians and other library staff</a:t>
            </a:r>
          </a:p>
          <a:p>
            <a:endParaRPr lang="en-CA" dirty="0" smtClean="0"/>
          </a:p>
          <a:p>
            <a:r>
              <a:rPr lang="en-CA" dirty="0" smtClean="0"/>
              <a:t>The UBC community: UBC faculty and researchers and their partners, </a:t>
            </a:r>
            <a:r>
              <a:rPr lang="en-CA" dirty="0"/>
              <a:t>students, staff, administrators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Making it all work at UBC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2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SLAIS </a:t>
            </a:r>
            <a:r>
              <a:rPr lang="en-CA" dirty="0"/>
              <a:t>graduate students</a:t>
            </a:r>
          </a:p>
          <a:p>
            <a:pPr lvl="1"/>
            <a:r>
              <a:rPr lang="en-CA" sz="2400" dirty="0"/>
              <a:t>Professional Experience projects</a:t>
            </a:r>
          </a:p>
          <a:p>
            <a:pPr lvl="1"/>
            <a:r>
              <a:rPr lang="en-CA" sz="2400" dirty="0" smtClean="0"/>
              <a:t>Practicums</a:t>
            </a:r>
            <a:endParaRPr lang="en-CA" sz="2400" dirty="0"/>
          </a:p>
          <a:p>
            <a:pPr lvl="1"/>
            <a:r>
              <a:rPr lang="en-CA" sz="2400" dirty="0"/>
              <a:t>Co-op program</a:t>
            </a:r>
          </a:p>
          <a:p>
            <a:pPr lvl="1"/>
            <a:r>
              <a:rPr lang="en-CA" sz="2400" dirty="0" smtClean="0"/>
              <a:t>Graduate </a:t>
            </a:r>
            <a:r>
              <a:rPr lang="en-CA" sz="2400" dirty="0" smtClean="0"/>
              <a:t>Academic </a:t>
            </a:r>
            <a:r>
              <a:rPr lang="en-CA" sz="2400" dirty="0" smtClean="0"/>
              <a:t>Assistants</a:t>
            </a:r>
          </a:p>
          <a:p>
            <a:pPr lvl="1"/>
            <a:endParaRPr lang="en-CA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Making it all work at UBC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InterPARES</a:t>
            </a:r>
            <a:r>
              <a:rPr lang="en-CA" dirty="0" smtClean="0"/>
              <a:t> project—cIRcle is a </a:t>
            </a:r>
            <a:r>
              <a:rPr lang="en-CA" dirty="0" err="1" smtClean="0"/>
              <a:t>testbed</a:t>
            </a:r>
            <a:r>
              <a:rPr lang="en-CA" dirty="0" smtClean="0"/>
              <a:t> partner</a:t>
            </a:r>
          </a:p>
          <a:p>
            <a:pPr lvl="1"/>
            <a:r>
              <a:rPr lang="en-CA" sz="2400" dirty="0" smtClean="0"/>
              <a:t>Acquisition policy</a:t>
            </a:r>
          </a:p>
          <a:p>
            <a:pPr lvl="1"/>
            <a:r>
              <a:rPr lang="en-CA" sz="2400" dirty="0" smtClean="0"/>
              <a:t>Intellectual property policy</a:t>
            </a:r>
          </a:p>
          <a:p>
            <a:pPr lvl="1"/>
            <a:r>
              <a:rPr lang="en-CA" sz="2400" dirty="0" smtClean="0"/>
              <a:t>Preservation policy</a:t>
            </a:r>
          </a:p>
          <a:p>
            <a:pPr lvl="1"/>
            <a:endParaRPr lang="en-CA" sz="2400" dirty="0"/>
          </a:p>
          <a:p>
            <a:pPr lvl="1"/>
            <a:r>
              <a:rPr lang="en-CA" sz="2400" dirty="0" smtClean="0"/>
              <a:t>Implementation </a:t>
            </a:r>
            <a:r>
              <a:rPr lang="en-CA" sz="2400" dirty="0" smtClean="0"/>
              <a:t>procedures: in collaboration with </a:t>
            </a:r>
            <a:r>
              <a:rPr lang="en-CA" sz="2400" dirty="0" err="1" smtClean="0"/>
              <a:t>Artefactual</a:t>
            </a:r>
            <a:r>
              <a:rPr lang="en-CA" sz="2400" dirty="0" smtClean="0"/>
              <a:t> Systems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Making it all work at UBC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2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000" dirty="0" smtClean="0"/>
          </a:p>
          <a:p>
            <a:r>
              <a:rPr lang="en-US" sz="3000" dirty="0" smtClean="0"/>
              <a:t>Be a world leader in knowledge exchange and mobilization</a:t>
            </a:r>
          </a:p>
          <a:p>
            <a:endParaRPr lang="en-US" sz="3000" dirty="0" smtClean="0"/>
          </a:p>
          <a:p>
            <a:pPr lvl="1"/>
            <a:r>
              <a:rPr lang="en-US" dirty="0" smtClean="0"/>
              <a:t>Develop a campus strategy for making UBC research accessible in digital repositories,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especially </a:t>
            </a:r>
            <a:r>
              <a:rPr lang="en-US" dirty="0" smtClean="0"/>
              <a:t>open access digital repositories</a:t>
            </a:r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UBC Place and Promise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Professor Judith </a:t>
            </a:r>
            <a:r>
              <a:rPr lang="en-CA" dirty="0" err="1" smtClean="0"/>
              <a:t>Lynam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School of Nursing: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As an investigator who is taking up an ‘integrated KT’ approach to </a:t>
            </a:r>
            <a:r>
              <a:rPr lang="en-US" dirty="0" smtClean="0"/>
              <a:t>dissemination—it </a:t>
            </a:r>
            <a:r>
              <a:rPr lang="en-US" dirty="0"/>
              <a:t>is helpful to have some additional ways to refer to work (e.g. reports) that are developed for a broader audience than the typical audience for peer reviewed publications”.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Faculty work in cIRcle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2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304800"/>
            <a:ext cx="5067300" cy="636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304800"/>
            <a:ext cx="4610100" cy="636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own Arrow 5"/>
          <p:cNvSpPr/>
          <p:nvPr/>
        </p:nvSpPr>
        <p:spPr>
          <a:xfrm>
            <a:off x="6324600" y="381000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7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Emeritus Professor R.G. Matson</a:t>
            </a:r>
            <a:br>
              <a:rPr lang="en-US" dirty="0" smtClean="0"/>
            </a:br>
            <a:r>
              <a:rPr lang="en-US" dirty="0" smtClean="0"/>
              <a:t>Laboratory of Archaeology: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“cIRcle is searchable, has good use information, and, above all is reliable, in our world of constantly changing URLs.”</a:t>
            </a:r>
          </a:p>
          <a:p>
            <a:pPr>
              <a:buNone/>
            </a:pPr>
            <a:endParaRPr lang="en-CA" dirty="0" smtClean="0"/>
          </a:p>
          <a:p>
            <a:pPr lvl="1"/>
            <a:r>
              <a:rPr lang="en-CA" dirty="0" smtClean="0"/>
              <a:t>“</a:t>
            </a:r>
            <a:r>
              <a:rPr lang="en-US" dirty="0" smtClean="0"/>
              <a:t>We are impressed [with] the number of downloads recorded in cIRcle, indicating that it has a far wider circulation than we realized.”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work in cIRcle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143000" y="29718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2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Verdana" pitchFamily="34" charset="0"/>
            </a:endParaRPr>
          </a:p>
          <a:p>
            <a:r>
              <a:rPr lang="en-US" dirty="0" smtClean="0">
                <a:latin typeface="Verdana" pitchFamily="34" charset="0"/>
              </a:rPr>
              <a:t>Andre Malan</a:t>
            </a:r>
            <a:br>
              <a:rPr lang="en-US" dirty="0" smtClean="0">
                <a:latin typeface="Verdana" pitchFamily="34" charset="0"/>
              </a:rPr>
            </a:br>
            <a:r>
              <a:rPr lang="en-US" dirty="0" smtClean="0">
                <a:latin typeface="Verdana" pitchFamily="34" charset="0"/>
              </a:rPr>
              <a:t>UBC undergraduate student</a:t>
            </a:r>
          </a:p>
          <a:p>
            <a:endParaRPr lang="en-US" dirty="0" smtClean="0">
              <a:latin typeface="Verdana" pitchFamily="34" charset="0"/>
            </a:endParaRPr>
          </a:p>
          <a:p>
            <a:pPr lvl="1"/>
            <a:r>
              <a:rPr lang="en-US" dirty="0" smtClean="0">
                <a:latin typeface="Verdana" pitchFamily="34" charset="0"/>
              </a:rPr>
              <a:t>“Nothing </a:t>
            </a:r>
            <a:r>
              <a:rPr lang="en-US" dirty="0">
                <a:latin typeface="Verdana" pitchFamily="34" charset="0"/>
              </a:rPr>
              <a:t>makes me strive for excellence more than knowing that anyone in the world could see my work.”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Student work in cIRcle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2400"/>
              </a:spcAft>
            </a:pPr>
            <a:r>
              <a:rPr lang="en-CA" sz="3000" dirty="0" smtClean="0"/>
              <a:t>Recognizes and rewards innovative ways of communicating research</a:t>
            </a:r>
          </a:p>
          <a:p>
            <a:pPr>
              <a:spcAft>
                <a:spcPts val="2400"/>
              </a:spcAft>
            </a:pPr>
            <a:r>
              <a:rPr lang="en-CA" sz="3000" dirty="0" smtClean="0"/>
              <a:t>UBC students, faculty and staff are eligible</a:t>
            </a:r>
            <a:endParaRPr lang="en-US" sz="3000" dirty="0" smtClean="0"/>
          </a:p>
          <a:p>
            <a:pPr>
              <a:spcAft>
                <a:spcPts val="2400"/>
              </a:spcAft>
            </a:pPr>
            <a:r>
              <a:rPr lang="en-CA" sz="3000" dirty="0" smtClean="0"/>
              <a:t>Awarded </a:t>
            </a:r>
            <a:r>
              <a:rPr lang="en-CA" sz="3000" dirty="0"/>
              <a:t>annually by UBC </a:t>
            </a:r>
            <a:r>
              <a:rPr lang="en-CA" sz="3000" dirty="0" smtClean="0"/>
              <a:t>Library</a:t>
            </a:r>
          </a:p>
          <a:p>
            <a:pPr>
              <a:spcAft>
                <a:spcPts val="2400"/>
              </a:spcAft>
            </a:pPr>
            <a:r>
              <a:rPr lang="en-CA" sz="3000" dirty="0" smtClean="0"/>
              <a:t>2011 </a:t>
            </a:r>
            <a:r>
              <a:rPr lang="en-CA" sz="3000" dirty="0"/>
              <a:t>winner</a:t>
            </a:r>
            <a:r>
              <a:rPr lang="en-CA" sz="3000" dirty="0" smtClean="0"/>
              <a:t>: Dimas Yusuf, 2</a:t>
            </a:r>
            <a:r>
              <a:rPr lang="en-CA" sz="3000" baseline="30000" dirty="0" smtClean="0"/>
              <a:t>nd</a:t>
            </a:r>
            <a:r>
              <a:rPr lang="en-CA" sz="3000" dirty="0" smtClean="0"/>
              <a:t> Year UBC Medical Student for </a:t>
            </a:r>
            <a:br>
              <a:rPr lang="en-CA" sz="3000" dirty="0" smtClean="0"/>
            </a:br>
            <a:r>
              <a:rPr lang="en-CA" sz="3000" i="1" dirty="0" smtClean="0"/>
              <a:t>Transcription Factor </a:t>
            </a:r>
            <a:r>
              <a:rPr lang="en-CA" sz="3000" i="1" dirty="0" err="1" smtClean="0"/>
              <a:t>Encyclopedia</a:t>
            </a:r>
            <a:r>
              <a:rPr lang="en-CA" sz="3000" i="1" dirty="0" smtClean="0"/>
              <a:t> (</a:t>
            </a:r>
            <a:r>
              <a:rPr lang="en-CA" sz="3000" i="1" dirty="0" err="1" smtClean="0"/>
              <a:t>Tfe</a:t>
            </a:r>
            <a:r>
              <a:rPr lang="en-CA" sz="3000" i="1" dirty="0" smtClean="0"/>
              <a:t>)</a:t>
            </a:r>
            <a:br>
              <a:rPr lang="en-CA" sz="3000" i="1" dirty="0" smtClean="0"/>
            </a:br>
            <a:r>
              <a:rPr lang="en-CA" sz="2600" dirty="0" smtClean="0">
                <a:hlinkClick r:id="rId3"/>
              </a:rPr>
              <a:t>www.cisreg.ca/cgi-bin/tfe/home.pl</a:t>
            </a:r>
            <a:endParaRPr lang="en-CA" sz="2600" dirty="0" smtClean="0"/>
          </a:p>
          <a:p>
            <a:pPr>
              <a:spcAft>
                <a:spcPts val="2400"/>
              </a:spcAft>
            </a:pPr>
            <a:endParaRPr lang="en-CA" sz="3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spcAft>
                <a:spcPts val="2400"/>
              </a:spcAft>
            </a:pPr>
            <a:endParaRPr lang="en-CA" sz="3000" dirty="0"/>
          </a:p>
          <a:p>
            <a:pPr>
              <a:spcAft>
                <a:spcPts val="2400"/>
              </a:spcAft>
            </a:pPr>
            <a:endParaRPr lang="en-US" sz="3000" dirty="0"/>
          </a:p>
          <a:p>
            <a:pPr marL="109728" indent="0">
              <a:spcAft>
                <a:spcPts val="2400"/>
              </a:spcAft>
              <a:buNone/>
            </a:pPr>
            <a:endParaRPr lang="en-US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Innovative </a:t>
            </a:r>
            <a:r>
              <a:rPr lang="en-US" sz="4400" dirty="0"/>
              <a:t>Dissemination of Research Award</a:t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6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Proposal for new </a:t>
            </a:r>
            <a:r>
              <a:rPr lang="en-CA" dirty="0" smtClean="0"/>
              <a:t>Graduate Student Society Award to be launched </a:t>
            </a:r>
            <a:r>
              <a:rPr lang="en-CA" dirty="0" smtClean="0"/>
              <a:t>in fall</a:t>
            </a:r>
            <a:r>
              <a:rPr lang="en-CA" dirty="0" smtClean="0"/>
              <a:t> </a:t>
            </a:r>
            <a:r>
              <a:rPr lang="en-CA" dirty="0" smtClean="0"/>
              <a:t>2011</a:t>
            </a:r>
          </a:p>
          <a:p>
            <a:endParaRPr lang="en-CA" dirty="0" smtClean="0"/>
          </a:p>
          <a:p>
            <a:r>
              <a:rPr lang="en-CA" dirty="0" smtClean="0"/>
              <a:t>Incentive for graduate students to deposit non-thesis work (graded A or A+) in cIRcle</a:t>
            </a:r>
          </a:p>
          <a:p>
            <a:endParaRPr lang="en-CA" dirty="0" smtClean="0"/>
          </a:p>
          <a:p>
            <a:r>
              <a:rPr lang="en-CA" dirty="0" smtClean="0"/>
              <a:t>Biannual lottery—$$s!</a:t>
            </a:r>
          </a:p>
          <a:p>
            <a:endParaRPr lang="en-CA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GSS cIRcle Open Scholar Award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2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3000" dirty="0" smtClean="0"/>
              <a:t>Hilde Colenbrander</a:t>
            </a:r>
          </a:p>
          <a:p>
            <a:pPr lvl="1">
              <a:spcAft>
                <a:spcPts val="1800"/>
              </a:spcAft>
            </a:pPr>
            <a:r>
              <a:rPr lang="en-US" sz="2500" dirty="0" smtClean="0">
                <a:solidFill>
                  <a:schemeClr val="accent4">
                    <a:lumMod val="75000"/>
                  </a:schemeClr>
                </a:solidFill>
                <a:hlinkClick r:id="rId3"/>
              </a:rPr>
              <a:t>hilde.colenbrander@ubc.ca</a:t>
            </a:r>
            <a:endParaRPr lang="en-US" sz="25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>
              <a:spcAft>
                <a:spcPts val="1800"/>
              </a:spcAft>
            </a:pPr>
            <a:r>
              <a:rPr lang="en-CA" sz="2500" dirty="0" smtClean="0">
                <a:solidFill>
                  <a:schemeClr val="accent4">
                    <a:lumMod val="75000"/>
                  </a:schemeClr>
                </a:solidFill>
                <a:hlinkClick r:id="rId4"/>
              </a:rPr>
              <a:t>https://circle.ubc.ca</a:t>
            </a:r>
            <a:endParaRPr lang="en-CA" sz="25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>
              <a:spcAft>
                <a:spcPts val="1800"/>
              </a:spcAft>
            </a:pPr>
            <a:endParaRPr lang="en-CA" sz="25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/>
              <a:t>Develop cIRcle into a showcase for research, with emphasis on local, regional and national collaborations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UBC Library Strategic Plan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9956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CA" dirty="0" smtClean="0"/>
          </a:p>
          <a:p>
            <a:pPr>
              <a:spcAft>
                <a:spcPts val="600"/>
              </a:spcAft>
            </a:pPr>
            <a:r>
              <a:rPr lang="en-CA" dirty="0" smtClean="0"/>
              <a:t>Showcase </a:t>
            </a:r>
            <a:r>
              <a:rPr lang="en-CA" dirty="0" smtClean="0"/>
              <a:t>UBC’s unique contributions to the </a:t>
            </a:r>
            <a:r>
              <a:rPr lang="en-CA" dirty="0" smtClean="0"/>
              <a:t>world by m</a:t>
            </a:r>
            <a:r>
              <a:rPr lang="en-CA" dirty="0" smtClean="0"/>
              <a:t>aking </a:t>
            </a:r>
            <a:r>
              <a:rPr lang="en-CA" dirty="0"/>
              <a:t>all UBC research publicly available through a single web portal</a:t>
            </a:r>
          </a:p>
          <a:p>
            <a:pPr>
              <a:spcAft>
                <a:spcPts val="600"/>
              </a:spcAft>
            </a:pPr>
            <a:endParaRPr lang="en-US" sz="3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CA" dirty="0" smtClean="0"/>
              <a:t>cIRcle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4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995672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endParaRPr lang="en-CA" dirty="0" smtClean="0"/>
          </a:p>
          <a:p>
            <a:pPr lvl="0">
              <a:spcAft>
                <a:spcPts val="600"/>
              </a:spcAft>
            </a:pPr>
            <a:r>
              <a:rPr lang="en-CA" dirty="0" smtClean="0"/>
              <a:t>Enable you (the UBC community) </a:t>
            </a:r>
            <a:r>
              <a:rPr lang="en-CA" dirty="0" smtClean="0"/>
              <a:t>to use cIRcle as your database management system:</a:t>
            </a:r>
          </a:p>
          <a:p>
            <a:pPr lvl="1">
              <a:spcAft>
                <a:spcPts val="600"/>
              </a:spcAft>
            </a:pPr>
            <a:r>
              <a:rPr lang="en-CA" dirty="0" smtClean="0"/>
              <a:t>Store your research output in </a:t>
            </a:r>
            <a:r>
              <a:rPr lang="en-CA" dirty="0" err="1" smtClean="0"/>
              <a:t>cIRcle</a:t>
            </a:r>
            <a:endParaRPr lang="en-CA" dirty="0" smtClean="0"/>
          </a:p>
          <a:p>
            <a:pPr lvl="1">
              <a:spcAft>
                <a:spcPts val="600"/>
              </a:spcAft>
            </a:pPr>
            <a:r>
              <a:rPr lang="en-CA" dirty="0" smtClean="0"/>
              <a:t>Create </a:t>
            </a:r>
            <a:r>
              <a:rPr lang="en-CA" dirty="0" smtClean="0"/>
              <a:t>seamless</a:t>
            </a:r>
            <a:r>
              <a:rPr lang="en-CA" dirty="0" smtClean="0"/>
              <a:t> </a:t>
            </a:r>
            <a:r>
              <a:rPr lang="en-CA" dirty="0" smtClean="0"/>
              <a:t>access to your research from your </a:t>
            </a:r>
            <a:br>
              <a:rPr lang="en-CA" dirty="0" smtClean="0"/>
            </a:br>
            <a:r>
              <a:rPr lang="en-CA" dirty="0" smtClean="0"/>
              <a:t>web site</a:t>
            </a:r>
          </a:p>
          <a:p>
            <a:pPr lvl="1">
              <a:spcAft>
                <a:spcPts val="600"/>
              </a:spcAft>
            </a:pPr>
            <a:r>
              <a:rPr lang="en-CA" dirty="0" smtClean="0"/>
              <a:t>Let cIRcle</a:t>
            </a:r>
            <a:r>
              <a:rPr lang="en-CA" dirty="0" smtClean="0"/>
              <a:t> </a:t>
            </a:r>
            <a:r>
              <a:rPr lang="en-CA" dirty="0" smtClean="0"/>
              <a:t>take care of long term accessibility and </a:t>
            </a:r>
            <a:r>
              <a:rPr lang="en-CA" dirty="0" smtClean="0"/>
              <a:t>preservation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CA" dirty="0" smtClean="0"/>
              <a:t>cIRcle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9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>
            <a:normAutofit/>
          </a:bodyPr>
          <a:lstStyle/>
          <a:p>
            <a:pPr lvl="0">
              <a:spcAft>
                <a:spcPts val="2400"/>
              </a:spcAft>
            </a:pPr>
            <a:r>
              <a:rPr lang="en-CA" dirty="0" smtClean="0"/>
              <a:t>More than 33,400 items</a:t>
            </a:r>
            <a:endParaRPr lang="en-US" dirty="0" smtClean="0"/>
          </a:p>
          <a:p>
            <a:pPr lvl="0">
              <a:spcAft>
                <a:spcPts val="1200"/>
              </a:spcAft>
            </a:pPr>
            <a:r>
              <a:rPr lang="en-CA" dirty="0" smtClean="0"/>
              <a:t>~30,300 </a:t>
            </a:r>
            <a:r>
              <a:rPr lang="en-CA" dirty="0" smtClean="0"/>
              <a:t>UBC theses </a:t>
            </a:r>
            <a:r>
              <a:rPr lang="en-CA" dirty="0" smtClean="0"/>
              <a:t>and dissertations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CA" sz="2400" dirty="0" smtClean="0"/>
              <a:t>~3,800 since 2008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CA" sz="2400" dirty="0" smtClean="0"/>
              <a:t>~26,500 from 2007 and earlier</a:t>
            </a:r>
          </a:p>
          <a:p>
            <a:pPr lvl="0">
              <a:spcAft>
                <a:spcPts val="2400"/>
              </a:spcAft>
            </a:pPr>
            <a:r>
              <a:rPr lang="en-CA" dirty="0" smtClean="0"/>
              <a:t>Top item in cIRcle viewed more than 9,200 times (since Sept 2010)</a:t>
            </a:r>
          </a:p>
          <a:p>
            <a:pPr lvl="0">
              <a:spcAft>
                <a:spcPts val="2400"/>
              </a:spcAft>
            </a:pPr>
            <a:endParaRPr lang="en-US" sz="3000" dirty="0" smtClean="0"/>
          </a:p>
          <a:p>
            <a:pPr>
              <a:spcAft>
                <a:spcPts val="2400"/>
              </a:spcAft>
            </a:pP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numbers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Immediate:</a:t>
            </a:r>
          </a:p>
          <a:p>
            <a:pPr lvl="1"/>
            <a:r>
              <a:rPr lang="en-CA" dirty="0" smtClean="0"/>
              <a:t>Software upgrade</a:t>
            </a:r>
          </a:p>
          <a:p>
            <a:pPr lvl="1"/>
            <a:r>
              <a:rPr lang="en-CA" dirty="0" smtClean="0"/>
              <a:t>cIRcle </a:t>
            </a:r>
            <a:r>
              <a:rPr lang="en-CA" dirty="0"/>
              <a:t>librarian position</a:t>
            </a:r>
          </a:p>
          <a:p>
            <a:r>
              <a:rPr lang="en-CA" dirty="0" smtClean="0"/>
              <a:t>Ongoing/longer term:</a:t>
            </a:r>
          </a:p>
          <a:p>
            <a:pPr lvl="1"/>
            <a:r>
              <a:rPr lang="en-CA" dirty="0"/>
              <a:t>Recognition </a:t>
            </a:r>
            <a:r>
              <a:rPr lang="en-CA" dirty="0" smtClean="0"/>
              <a:t>of </a:t>
            </a:r>
            <a:r>
              <a:rPr lang="en-CA" dirty="0"/>
              <a:t>new forms of </a:t>
            </a:r>
            <a:r>
              <a:rPr lang="en-CA" dirty="0" smtClean="0"/>
              <a:t>scholarship—new Awards</a:t>
            </a:r>
            <a:endParaRPr lang="en-CA" dirty="0"/>
          </a:p>
          <a:p>
            <a:pPr lvl="1"/>
            <a:r>
              <a:rPr lang="en-CA" dirty="0" smtClean="0"/>
              <a:t>Collaborative projects</a:t>
            </a:r>
          </a:p>
          <a:p>
            <a:pPr lvl="1"/>
            <a:r>
              <a:rPr lang="en-CA" dirty="0"/>
              <a:t>Data </a:t>
            </a:r>
            <a:r>
              <a:rPr lang="en-CA" dirty="0" err="1"/>
              <a:t>curation</a:t>
            </a:r>
            <a:endParaRPr lang="en-CA" dirty="0"/>
          </a:p>
          <a:p>
            <a:pPr lvl="1"/>
            <a:r>
              <a:rPr lang="en-CA" dirty="0" smtClean="0"/>
              <a:t>Digital preservation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P</a:t>
            </a:r>
            <a:r>
              <a:rPr lang="en-CA" dirty="0" smtClean="0"/>
              <a:t>utting vision into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18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cIRcle </a:t>
            </a:r>
            <a:r>
              <a:rPr lang="en-CA" dirty="0" smtClean="0"/>
              <a:t>is upgrading from Version1.5.1 to 1.7</a:t>
            </a:r>
          </a:p>
          <a:p>
            <a:pPr lvl="1"/>
            <a:r>
              <a:rPr lang="en-CA" sz="2400" dirty="0" smtClean="0"/>
              <a:t>Enhanced statistics*</a:t>
            </a:r>
          </a:p>
          <a:p>
            <a:pPr lvl="1"/>
            <a:r>
              <a:rPr lang="en-CA" sz="2400" dirty="0" smtClean="0"/>
              <a:t>Embargo facility*</a:t>
            </a:r>
          </a:p>
          <a:p>
            <a:pPr lvl="1"/>
            <a:r>
              <a:rPr lang="en-CA" sz="2400" dirty="0" smtClean="0"/>
              <a:t>Batch metadata editing*</a:t>
            </a:r>
          </a:p>
          <a:p>
            <a:pPr lvl="1"/>
            <a:r>
              <a:rPr lang="en-CA" sz="2400" dirty="0" smtClean="0"/>
              <a:t>Authority control</a:t>
            </a:r>
          </a:p>
          <a:p>
            <a:pPr lvl="1"/>
            <a:r>
              <a:rPr lang="en-CA" sz="2400" dirty="0" smtClean="0"/>
              <a:t>Delegated administration</a:t>
            </a:r>
          </a:p>
          <a:p>
            <a:pPr lvl="1"/>
            <a:r>
              <a:rPr lang="en-CA" sz="2400" dirty="0" smtClean="0"/>
              <a:t>OAI-PMH harvesting of items from remote repositories/SWORD protocol</a:t>
            </a:r>
          </a:p>
          <a:p>
            <a:endParaRPr lang="en-CA" sz="2400" dirty="0"/>
          </a:p>
          <a:p>
            <a:pPr marL="109728" indent="0">
              <a:buNone/>
            </a:pPr>
            <a:r>
              <a:rPr lang="en-CA" sz="2400" dirty="0" smtClean="0"/>
              <a:t>* </a:t>
            </a:r>
            <a:r>
              <a:rPr lang="en-CA" sz="2000" dirty="0" smtClean="0"/>
              <a:t>cIRcle already has </a:t>
            </a:r>
            <a:r>
              <a:rPr lang="en-CA" sz="2000" dirty="0" err="1" smtClean="0"/>
              <a:t>Atmire</a:t>
            </a:r>
            <a:r>
              <a:rPr lang="en-CA" sz="2000" dirty="0" smtClean="0"/>
              <a:t> modules in place</a:t>
            </a:r>
          </a:p>
          <a:p>
            <a:endParaRPr lang="en-CA" sz="24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New </a:t>
            </a:r>
            <a:r>
              <a:rPr lang="en-CA" dirty="0" err="1" smtClean="0"/>
              <a:t>DSpace</a:t>
            </a:r>
            <a:r>
              <a:rPr lang="en-CA" dirty="0" smtClean="0"/>
              <a:t>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7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Discover</a:t>
            </a:r>
            <a:r>
              <a:rPr lang="en-CA" dirty="0"/>
              <a:t>, a faceted search </a:t>
            </a:r>
            <a:r>
              <a:rPr lang="en-CA" dirty="0" smtClean="0"/>
              <a:t>tool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CA" sz="2700" dirty="0"/>
              <a:t>Batch imports and exports from zip files</a:t>
            </a:r>
          </a:p>
          <a:p>
            <a:r>
              <a:rPr lang="en-CA" dirty="0" smtClean="0"/>
              <a:t>Archival </a:t>
            </a:r>
            <a:r>
              <a:rPr lang="en-CA" dirty="0" smtClean="0"/>
              <a:t>Information Package (AIP) Backup &amp; Restore process</a:t>
            </a:r>
          </a:p>
          <a:p>
            <a:r>
              <a:rPr lang="en-CA" dirty="0" err="1" smtClean="0"/>
              <a:t>Curation</a:t>
            </a:r>
            <a:r>
              <a:rPr lang="en-CA" dirty="0" smtClean="0"/>
              <a:t> system</a:t>
            </a:r>
          </a:p>
          <a:p>
            <a:r>
              <a:rPr lang="en-CA" dirty="0" smtClean="0"/>
              <a:t>Improved Google Scholar metadata exposure</a:t>
            </a:r>
            <a:endParaRPr lang="en-CA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 </a:t>
            </a:r>
            <a:r>
              <a:rPr lang="en-CA" dirty="0" err="1" smtClean="0"/>
              <a:t>DSpace</a:t>
            </a:r>
            <a:r>
              <a:rPr lang="en-CA" dirty="0" smtClean="0"/>
              <a:t>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8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4202</TotalTime>
  <Words>653</Words>
  <Application>Microsoft Office PowerPoint</Application>
  <PresentationFormat>On-screen Show (4:3)</PresentationFormat>
  <Paragraphs>190</Paragraphs>
  <Slides>27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PowerPoint Presentation</vt:lpstr>
      <vt:lpstr>UBC Place and Promise</vt:lpstr>
      <vt:lpstr>UBC Library Strategic Plan</vt:lpstr>
      <vt:lpstr>cIRcle Vision</vt:lpstr>
      <vt:lpstr>cIRcle Vision</vt:lpstr>
      <vt:lpstr>cIRcle numbers</vt:lpstr>
      <vt:lpstr>Putting vision into practice</vt:lpstr>
      <vt:lpstr>New DSpace features</vt:lpstr>
      <vt:lpstr>New DSpace features</vt:lpstr>
      <vt:lpstr>DuraSpace.org</vt:lpstr>
      <vt:lpstr>DuraSpace developments</vt:lpstr>
      <vt:lpstr>Data curation</vt:lpstr>
      <vt:lpstr>The Data Conservancy</vt:lpstr>
      <vt:lpstr>The Data Conservancy</vt:lpstr>
      <vt:lpstr>Digital preservation</vt:lpstr>
      <vt:lpstr>Making it all work at UBC</vt:lpstr>
      <vt:lpstr>Making it all work at UBC</vt:lpstr>
      <vt:lpstr>Making it all work at UBC</vt:lpstr>
      <vt:lpstr>Making it all work at UBC</vt:lpstr>
      <vt:lpstr>Faculty work in cIRcle</vt:lpstr>
      <vt:lpstr>PowerPoint Presentation</vt:lpstr>
      <vt:lpstr>Faculty work in cIRcle</vt:lpstr>
      <vt:lpstr>PowerPoint Presentation</vt:lpstr>
      <vt:lpstr>Student work in cIRcle</vt:lpstr>
      <vt:lpstr> Innovative Dissemination of Research Award </vt:lpstr>
      <vt:lpstr>GSS cIRcle Open Scholar Award</vt:lpstr>
      <vt:lpstr>Contact Information</vt:lpstr>
    </vt:vector>
  </TitlesOfParts>
  <Company>The 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cIRcle?</dc:title>
  <dc:creator>Hilde Colenbrander</dc:creator>
  <cp:lastModifiedBy>Hilde Colenbrander</cp:lastModifiedBy>
  <cp:revision>308</cp:revision>
  <cp:lastPrinted>2011-05-12T17:37:31Z</cp:lastPrinted>
  <dcterms:created xsi:type="dcterms:W3CDTF">2010-11-24T02:31:09Z</dcterms:created>
  <dcterms:modified xsi:type="dcterms:W3CDTF">2011-05-12T17:47:29Z</dcterms:modified>
</cp:coreProperties>
</file>