
<file path=[Content_Types].xml><?xml version="1.0" encoding="utf-8"?>
<Types xmlns="http://schemas.openxmlformats.org/package/2006/content-types">
  <Override PartName="/ppt/slides/slide12.xml" ContentType="application/vnd.openxmlformats-officedocument.presentationml.slide+xml"/>
  <Override PartName="/ppt/slides/slide4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35.xml" ContentType="application/vnd.openxmlformats-officedocument.presentationml.slide+xml"/>
  <Override PartName="/ppt/slides/slide42.xml" ContentType="application/vnd.openxmlformats-officedocument.presentationml.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40.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44.xml" ContentType="application/vnd.openxmlformats-officedocument.presentationml.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s/slide49.xml" ContentType="application/vnd.openxmlformats-officedocument.presentationml.slide+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s/slide43.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5.xml" ContentType="application/vnd.openxmlformats-officedocument.presentationml.slide+xml"/>
  <Override PartName="/ppt/slides/slide37.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51"/>
  </p:notesMasterIdLst>
  <p:sldIdLst>
    <p:sldId id="256" r:id="rId2"/>
    <p:sldId id="276" r:id="rId3"/>
    <p:sldId id="277" r:id="rId4"/>
    <p:sldId id="278" r:id="rId5"/>
    <p:sldId id="279" r:id="rId6"/>
    <p:sldId id="280" r:id="rId7"/>
    <p:sldId id="281" r:id="rId8"/>
    <p:sldId id="282"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8" r:id="rId24"/>
    <p:sldId id="299" r:id="rId25"/>
    <p:sldId id="297" r:id="rId26"/>
    <p:sldId id="300" r:id="rId27"/>
    <p:sldId id="301" r:id="rId28"/>
    <p:sldId id="302" r:id="rId29"/>
    <p:sldId id="303" r:id="rId30"/>
    <p:sldId id="304" r:id="rId31"/>
    <p:sldId id="257" r:id="rId32"/>
    <p:sldId id="258" r:id="rId33"/>
    <p:sldId id="259" r:id="rId34"/>
    <p:sldId id="260" r:id="rId35"/>
    <p:sldId id="262" r:id="rId36"/>
    <p:sldId id="263" r:id="rId37"/>
    <p:sldId id="264" r:id="rId38"/>
    <p:sldId id="265" r:id="rId39"/>
    <p:sldId id="266" r:id="rId40"/>
    <p:sldId id="267" r:id="rId41"/>
    <p:sldId id="268" r:id="rId42"/>
    <p:sldId id="269" r:id="rId43"/>
    <p:sldId id="270" r:id="rId44"/>
    <p:sldId id="271" r:id="rId45"/>
    <p:sldId id="272" r:id="rId46"/>
    <p:sldId id="273" r:id="rId47"/>
    <p:sldId id="274" r:id="rId48"/>
    <p:sldId id="275" r:id="rId49"/>
    <p:sldId id="261" r:id="rId5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4" d="100"/>
          <a:sy n="74" d="100"/>
        </p:scale>
        <p:origin x="-368"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9" Type="http://schemas.openxmlformats.org/officeDocument/2006/relationships/slide" Target="slides/slide38.xml"/><Relationship Id="rId7" Type="http://schemas.openxmlformats.org/officeDocument/2006/relationships/slide" Target="slides/slide6.xml"/><Relationship Id="rId43" Type="http://schemas.openxmlformats.org/officeDocument/2006/relationships/slide" Target="slides/slide42.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42" Type="http://schemas.openxmlformats.org/officeDocument/2006/relationships/slide" Target="slides/slide41.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35" Type="http://schemas.openxmlformats.org/officeDocument/2006/relationships/slide" Target="slides/slide34.xml"/><Relationship Id="rId51" Type="http://schemas.openxmlformats.org/officeDocument/2006/relationships/notesMaster" Target="notesMasters/notesMaster1.xml"/><Relationship Id="rId55" Type="http://schemas.openxmlformats.org/officeDocument/2006/relationships/theme" Target="theme/theme1.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36" Type="http://schemas.openxmlformats.org/officeDocument/2006/relationships/slide" Target="slides/slide35.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tableStyles" Target="tableStyles.xml"/><Relationship Id="rId48" Type="http://schemas.openxmlformats.org/officeDocument/2006/relationships/slide" Target="slides/slide47.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printerSettings" Target="printerSettings/printerSettings1.bin"/><Relationship Id="rId54" Type="http://schemas.openxmlformats.org/officeDocument/2006/relationships/viewProps" Target="viewProps.xml"/><Relationship Id="rId12" Type="http://schemas.openxmlformats.org/officeDocument/2006/relationships/slide" Target="slides/slide11.xml"/><Relationship Id="rId3" Type="http://schemas.openxmlformats.org/officeDocument/2006/relationships/slide" Target="slides/slide2.xml"/><Relationship Id="rId23" Type="http://schemas.openxmlformats.org/officeDocument/2006/relationships/slide" Target="slides/slide22.xml"/><Relationship Id="rId53" Type="http://schemas.openxmlformats.org/officeDocument/2006/relationships/presProps" Target="pres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22" Type="http://schemas.openxmlformats.org/officeDocument/2006/relationships/slide" Target="slides/slide21.xml"/><Relationship Id="rId21" Type="http://schemas.openxmlformats.org/officeDocument/2006/relationships/slide" Target="slides/slide2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1F8BA-D7EF-4B42-BCA5-7176599422ED}" type="datetimeFigureOut">
              <a:rPr lang="en-US" smtClean="0"/>
              <a:pPr/>
              <a:t>5/24/11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7C84CA-06BA-8748-A332-04CD41284D0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Negotiations</a:t>
            </a:r>
            <a:r>
              <a:rPr lang="en-US" baseline="0" dirty="0" smtClean="0"/>
              <a:t> and economic / currency fluctuations</a:t>
            </a:r>
            <a:endParaRPr lang="en-US" dirty="0"/>
          </a:p>
        </p:txBody>
      </p:sp>
      <p:sp>
        <p:nvSpPr>
          <p:cNvPr id="4" name="Slide Number Placeholder 3"/>
          <p:cNvSpPr>
            <a:spLocks noGrp="1"/>
          </p:cNvSpPr>
          <p:nvPr>
            <p:ph type="sldNum" sz="quarter" idx="10"/>
          </p:nvPr>
        </p:nvSpPr>
        <p:spPr/>
        <p:txBody>
          <a:bodyPr/>
          <a:lstStyle/>
          <a:p>
            <a:fld id="{B77C84CA-06BA-8748-A332-04CD41284D0F}" type="slidenum">
              <a:rPr lang="en-US" smtClean="0"/>
              <a:pPr/>
              <a:t>31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Background</a:t>
            </a:r>
          </a:p>
          <a:p>
            <a:r>
              <a:rPr lang="en-US" dirty="0" smtClean="0"/>
              <a:t>About the department</a:t>
            </a:r>
            <a:r>
              <a:rPr lang="en-US" baseline="0" dirty="0" smtClean="0"/>
              <a:t> &amp; the grad panel – Rick G., Megan R., political economics.</a:t>
            </a:r>
          </a:p>
          <a:p>
            <a:r>
              <a:rPr lang="en-US" baseline="0" dirty="0" smtClean="0"/>
              <a:t>My thesis – freedom for scholarship in the internet age; historical context – commodification &amp; rationalization of scholarship within the broader context of these trends in the university and society.</a:t>
            </a:r>
          </a:p>
          <a:p>
            <a:r>
              <a:rPr lang="en-US" dirty="0" smtClean="0"/>
              <a:t>ARL</a:t>
            </a:r>
            <a:r>
              <a:rPr lang="en-US" baseline="0" dirty="0" smtClean="0"/>
              <a:t> / ACRL and inclination to move towards working on transforming scholarly communication on a disciplinary or sub-disciplinary basis.</a:t>
            </a:r>
          </a:p>
          <a:p>
            <a:r>
              <a:rPr lang="en-US" baseline="0" dirty="0" smtClean="0"/>
              <a:t>Speaking as a grad student and librarian both – liaison librarian might do a similar presentation, or have conversations on similar topics.</a:t>
            </a:r>
          </a:p>
          <a:p>
            <a:r>
              <a:rPr lang="en-US" baseline="0" dirty="0" smtClean="0"/>
              <a:t>Short presentation, have selected particular points rather than attempting to cover my research.</a:t>
            </a:r>
            <a:endParaRPr lang="en-US" dirty="0"/>
          </a:p>
        </p:txBody>
      </p:sp>
      <p:sp>
        <p:nvSpPr>
          <p:cNvPr id="4" name="Slide Number Placeholder 3"/>
          <p:cNvSpPr>
            <a:spLocks noGrp="1"/>
          </p:cNvSpPr>
          <p:nvPr>
            <p:ph type="sldNum" sz="quarter" idx="10"/>
          </p:nvPr>
        </p:nvSpPr>
        <p:spPr/>
        <p:txBody>
          <a:bodyPr/>
          <a:lstStyle/>
          <a:p>
            <a:fld id="{B77C84CA-06BA-8748-A332-04CD41284D0F}"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Uhlrich’s</a:t>
            </a:r>
            <a:r>
              <a:rPr lang="en-US" dirty="0" smtClean="0"/>
              <a:t> list disappointing</a:t>
            </a:r>
            <a:r>
              <a:rPr lang="en-US" baseline="0" dirty="0" smtClean="0"/>
              <a:t> (mostly engineering). Used </a:t>
            </a:r>
            <a:r>
              <a:rPr lang="en-US" baseline="0" dirty="0" err="1" smtClean="0"/>
              <a:t>EBSCO’s</a:t>
            </a:r>
            <a:r>
              <a:rPr lang="en-US" baseline="0" dirty="0" smtClean="0"/>
              <a:t> Communication and Mass Media Complete.</a:t>
            </a:r>
          </a:p>
          <a:p>
            <a:r>
              <a:rPr lang="en-US" baseline="0" dirty="0" smtClean="0"/>
              <a:t>The variable nature of communication as a discipline – Canada critical scholarship, U.S. tends to be more vocational in nature – organizational or interpersonal communication, rhetoric, journalism. Ties with LIS, Washington, Western.  </a:t>
            </a:r>
          </a:p>
          <a:p>
            <a:r>
              <a:rPr lang="en-US" baseline="0" dirty="0" smtClean="0"/>
              <a:t>Difficulty in finding a really good title list reflects difficulty of defining the discipline.</a:t>
            </a:r>
            <a:endParaRPr lang="en-US" dirty="0"/>
          </a:p>
        </p:txBody>
      </p:sp>
      <p:sp>
        <p:nvSpPr>
          <p:cNvPr id="4" name="Slide Number Placeholder 3"/>
          <p:cNvSpPr>
            <a:spLocks noGrp="1"/>
          </p:cNvSpPr>
          <p:nvPr>
            <p:ph type="sldNum" sz="quarter" idx="10"/>
          </p:nvPr>
        </p:nvSpPr>
        <p:spPr/>
        <p:txBody>
          <a:bodyPr/>
          <a:lstStyle/>
          <a:p>
            <a:fld id="{B77C84CA-06BA-8748-A332-04CD41284D0F}"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r>
              <a:rPr lang="en-US" baseline="0" dirty="0" smtClean="0"/>
              <a:t> – Union of Democratic Communications / Democratic </a:t>
            </a:r>
            <a:r>
              <a:rPr lang="en-US" baseline="0" dirty="0" err="1" smtClean="0"/>
              <a:t>Communique</a:t>
            </a:r>
            <a:r>
              <a:rPr lang="en-US" baseline="0" dirty="0" smtClean="0"/>
              <a:t>.  Talk about Rob’s work with UDC.</a:t>
            </a:r>
          </a:p>
          <a:p>
            <a:r>
              <a:rPr lang="en-US" baseline="0" dirty="0" smtClean="0"/>
              <a:t>Trend toward outsourcing to corporate sector in recent decades.</a:t>
            </a:r>
          </a:p>
          <a:p>
            <a:r>
              <a:rPr lang="en-US" baseline="0" dirty="0" err="1" smtClean="0"/>
              <a:t>Johane</a:t>
            </a:r>
            <a:r>
              <a:rPr lang="en-US" baseline="0" dirty="0" smtClean="0"/>
              <a:t> Provencal studied in </a:t>
            </a:r>
            <a:r>
              <a:rPr lang="en-US" baseline="0" dirty="0" err="1" smtClean="0"/>
              <a:t>SFU’s</a:t>
            </a:r>
            <a:r>
              <a:rPr lang="en-US" baseline="0" dirty="0" smtClean="0"/>
              <a:t> publishing program and used to work on-site at SFU </a:t>
            </a:r>
            <a:r>
              <a:rPr lang="en-US" baseline="0" dirty="0" err="1" smtClean="0"/>
              <a:t>Harbour</a:t>
            </a:r>
            <a:r>
              <a:rPr lang="en-US" baseline="0" dirty="0" smtClean="0"/>
              <a:t> Centre.  Richard Smith President of CALJ. 65% of CALJ journals are either fully OA or provide free access to back issues. Overall, doing ok – 75 of 77 that applied for SSHRC subsidy were successful – but losing economic support, e.g. losing funding for editor or teaching release time.</a:t>
            </a:r>
            <a:endParaRPr lang="en-US" dirty="0"/>
          </a:p>
        </p:txBody>
      </p:sp>
      <p:sp>
        <p:nvSpPr>
          <p:cNvPr id="4" name="Slide Number Placeholder 3"/>
          <p:cNvSpPr>
            <a:spLocks noGrp="1"/>
          </p:cNvSpPr>
          <p:nvPr>
            <p:ph type="sldNum" sz="quarter" idx="10"/>
          </p:nvPr>
        </p:nvSpPr>
        <p:spPr/>
        <p:txBody>
          <a:bodyPr/>
          <a:lstStyle/>
          <a:p>
            <a:fld id="{14AE06B3-C1DD-6C4E-A606-2B880BCD4E0A}" type="slidenum">
              <a:rPr lang="en-US" smtClean="0"/>
              <a:pPr/>
              <a:t>37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Publication</a:t>
            </a:r>
            <a:r>
              <a:rPr lang="en-US" baseline="0" dirty="0" smtClean="0"/>
              <a:t> options for communications scholars</a:t>
            </a:r>
          </a:p>
          <a:p>
            <a:r>
              <a:rPr lang="en-US" baseline="0" dirty="0" smtClean="0"/>
              <a:t>Volunteer work?</a:t>
            </a:r>
          </a:p>
          <a:p>
            <a:r>
              <a:rPr lang="en-US" baseline="0" dirty="0" smtClean="0"/>
              <a:t>Taylor &amp; Francis – no subject list for communications</a:t>
            </a:r>
          </a:p>
          <a:p>
            <a:r>
              <a:rPr lang="en-US" baseline="0" dirty="0" smtClean="0"/>
              <a:t>One example:  </a:t>
            </a:r>
            <a:r>
              <a:rPr lang="en-US" b="1" dirty="0" smtClean="0"/>
              <a:t>Communication and Critical/Cultural Studies</a:t>
            </a:r>
          </a:p>
          <a:p>
            <a:r>
              <a:rPr lang="en-US" b="1" baseline="0" dirty="0" smtClean="0"/>
              <a:t>Whole business, not just scholarly publishing. Also Monaco </a:t>
            </a:r>
            <a:r>
              <a:rPr lang="en-US" b="1" baseline="0" dirty="0" err="1" smtClean="0"/>
              <a:t>Yachtshow</a:t>
            </a:r>
            <a:r>
              <a:rPr lang="en-US" b="1" baseline="0" dirty="0" smtClean="0"/>
              <a:t>, Construction.</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14AE06B3-C1DD-6C4E-A606-2B880BCD4E0A}" type="slidenum">
              <a:rPr lang="en-US" smtClean="0"/>
              <a:pPr/>
              <a:t>38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Inelastic market:</a:t>
            </a:r>
            <a:r>
              <a:rPr lang="en-US" baseline="0" dirty="0" smtClean="0"/>
              <a:t>  tough times for universities (authors &amp; customers), but STM publishers doing just fine or boasting about record profits. Note that department is not enjoying revenue increase of 8% this quarter.  Note that profits are going up even more than revenue.</a:t>
            </a:r>
            <a:endParaRPr lang="en-US" dirty="0"/>
          </a:p>
        </p:txBody>
      </p:sp>
      <p:sp>
        <p:nvSpPr>
          <p:cNvPr id="4" name="Slide Number Placeholder 3"/>
          <p:cNvSpPr>
            <a:spLocks noGrp="1"/>
          </p:cNvSpPr>
          <p:nvPr>
            <p:ph type="sldNum" sz="quarter" idx="10"/>
          </p:nvPr>
        </p:nvSpPr>
        <p:spPr/>
        <p:txBody>
          <a:bodyPr/>
          <a:lstStyle/>
          <a:p>
            <a:fld id="{B77C84CA-06BA-8748-A332-04CD41284D0F}" type="slidenum">
              <a:rPr lang="en-US" smtClean="0"/>
              <a:pPr/>
              <a:t>39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Sage Action Research</a:t>
            </a:r>
          </a:p>
          <a:p>
            <a:r>
              <a:rPr lang="en-US" dirty="0" err="1" smtClean="0"/>
              <a:t>Sage.plc</a:t>
            </a:r>
            <a:endParaRPr lang="en-US" dirty="0" smtClean="0"/>
          </a:p>
          <a:p>
            <a:r>
              <a:rPr lang="en-US" dirty="0" smtClean="0"/>
              <a:t>Media, Culture &amp; Society</a:t>
            </a:r>
          </a:p>
          <a:p>
            <a:endParaRPr lang="en-US" dirty="0"/>
          </a:p>
        </p:txBody>
      </p:sp>
      <p:sp>
        <p:nvSpPr>
          <p:cNvPr id="4" name="Slide Number Placeholder 3"/>
          <p:cNvSpPr>
            <a:spLocks noGrp="1"/>
          </p:cNvSpPr>
          <p:nvPr>
            <p:ph type="sldNum" sz="quarter" idx="10"/>
          </p:nvPr>
        </p:nvSpPr>
        <p:spPr/>
        <p:txBody>
          <a:bodyPr/>
          <a:lstStyle/>
          <a:p>
            <a:fld id="{14AE06B3-C1DD-6C4E-A606-2B880BCD4E0A}" type="slidenum">
              <a:rPr lang="en-US" smtClean="0"/>
              <a:pPr/>
              <a:t>40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A01EC5-1A98-E046-AF1E-39010AFD3691}" type="datetimeFigureOut">
              <a:rPr lang="en-US" smtClean="0"/>
              <a:pPr/>
              <a:t>5/24/11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DA01EC5-1A98-E046-AF1E-39010AFD3691}" type="datetimeFigureOut">
              <a:rPr lang="en-US" smtClean="0"/>
              <a:pPr/>
              <a:t>5/24/11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DA01EC5-1A98-E046-AF1E-39010AFD3691}" type="datetimeFigureOut">
              <a:rPr lang="en-US" smtClean="0"/>
              <a:pPr/>
              <a:t>5/24/11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CDA01EC5-1A98-E046-AF1E-39010AFD3691}" type="datetimeFigureOut">
              <a:rPr lang="en-US" smtClean="0"/>
              <a:pPr/>
              <a:t>5/24/11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CDA01EC5-1A98-E046-AF1E-39010AFD3691}" type="datetimeFigureOut">
              <a:rPr lang="en-US" smtClean="0"/>
              <a:pPr/>
              <a:t>5/24/11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CDA01EC5-1A98-E046-AF1E-39010AFD3691}" type="datetimeFigureOut">
              <a:rPr lang="en-US" smtClean="0"/>
              <a:pPr/>
              <a:t>5/24/11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CDA01EC5-1A98-E046-AF1E-39010AFD3691}" type="datetimeFigureOut">
              <a:rPr lang="en-US" smtClean="0"/>
              <a:pPr/>
              <a:t>5/24/11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CDA01EC5-1A98-E046-AF1E-39010AFD3691}" type="datetimeFigureOut">
              <a:rPr lang="en-US" smtClean="0"/>
              <a:pPr/>
              <a:t>5/24/11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A01EC5-1A98-E046-AF1E-39010AFD3691}" type="datetimeFigureOut">
              <a:rPr lang="en-US" smtClean="0"/>
              <a:pPr/>
              <a:t>5/24/11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DA01EC5-1A98-E046-AF1E-39010AFD3691}" type="datetimeFigureOut">
              <a:rPr lang="en-US" smtClean="0"/>
              <a:pPr/>
              <a:t>5/24/11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CDA01EC5-1A98-E046-AF1E-39010AFD3691}" type="datetimeFigureOut">
              <a:rPr lang="en-US" smtClean="0"/>
              <a:pPr/>
              <a:t>5/24/11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8764E-9102-7642-A6D1-5BBDAA7BA1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01EC5-1A98-E046-AF1E-39010AFD3691}" type="datetimeFigureOut">
              <a:rPr lang="en-US" smtClean="0"/>
              <a:pPr/>
              <a:t>5/24/11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78764E-9102-7642-A6D1-5BBDAA7BA1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hyperlink" Target="http://pages.cmns.sfu.ca/heather-morrison/" TargetMode="External"/><Relationship Id="rId3" Type="http://schemas.openxmlformats.org/officeDocument/2006/relationships/hyperlink" Target="http://creativecommons.org/licenses/by-nc-sa/3.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opendoar.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base-search.net/"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onnotea.org/tag/oa.new" TargetMode="External"/><Relationship Id="rId3" Type="http://schemas.openxmlformats.org/officeDocument/2006/relationships/hyperlink" Target="http://oad.simmons.edu/oadwiki/Main_Pag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creativecommons.org/licenses/by-nc-sa/3.0/"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4" Type="http://schemas.openxmlformats.org/officeDocument/2006/relationships/hyperlink" Target="http://www.library.yale.edu/~llicense/ListArchives/1104/msg00015.html"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informa.com/Investor-relations/Results--Reporting/"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3" Type="http://schemas.openxmlformats.org/officeDocument/2006/relationships/hyperlink" Target="http://arj.sagepub.com/cookietest?for=ppv&amp;uri=/cgi/secure_ppv?jcode=sparj&amp;resource_id=sparj;9/1/27&amp;type=ppv&amp;ppv_type=article&amp;url=http://arj.sagepub.com/content/9/1/27.full.pdf+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accesscopyright.ca/default.aspx?id=310"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doaj.org/doaj?func=subject&amp;cpid=130&amp;uiLanguage=en"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4" Type="http://schemas.openxmlformats.org/officeDocument/2006/relationships/hyperlink" Target="http://www.calj-acrs.ca/" TargetMode="External"/><Relationship Id="rId1" Type="http://schemas.openxmlformats.org/officeDocument/2006/relationships/slideLayout" Target="../slideLayouts/slideLayout2.xml"/><Relationship Id="rId2" Type="http://schemas.openxmlformats.org/officeDocument/2006/relationships/hyperlink" Target="http://elpub.scix.net/cgi-bin/works/Show?178_elpub2008" TargetMode="External"/><Relationship Id="rId3" Type="http://schemas.openxmlformats.org/officeDocument/2006/relationships/hyperlink" Target="http://www.arl.org.proxy.lib.sfu.ca/sparc/publications/papers/index.shtml" TargetMode="External"/><Relationship Id="rId5" Type="http://schemas.openxmlformats.org/officeDocument/2006/relationships/hyperlink" Target="http://www.stm-assoc.org/news.php?id=255" TargetMode="External"/></Relationships>
</file>

<file path=ppt/slides/_rels/slide49.xml.rels><?xml version="1.0" encoding="UTF-8" standalone="yes"?>
<Relationships xmlns="http://schemas.openxmlformats.org/package/2006/relationships"><Relationship Id="rId2" Type="http://schemas.openxmlformats.org/officeDocument/2006/relationships/hyperlink" Target="http://newsbreaks.infotoday.com/nbreader.asp?ArticleID=1658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LIBR 559L – Topics in scholarly communication &amp; publishing, UBC SLAIS, May 24, 2011</a:t>
            </a:r>
            <a:endParaRPr lang="en-US" dirty="0"/>
          </a:p>
        </p:txBody>
      </p:sp>
      <p:sp>
        <p:nvSpPr>
          <p:cNvPr id="3" name="Subtitle 2"/>
          <p:cNvSpPr>
            <a:spLocks noGrp="1"/>
          </p:cNvSpPr>
          <p:nvPr>
            <p:ph type="subTitle" idx="1"/>
          </p:nvPr>
        </p:nvSpPr>
        <p:spPr>
          <a:xfrm>
            <a:off x="895473" y="3886200"/>
            <a:ext cx="7562726" cy="1752600"/>
          </a:xfrm>
        </p:spPr>
        <p:txBody>
          <a:bodyPr/>
          <a:lstStyle/>
          <a:p>
            <a:r>
              <a:rPr lang="en-US" dirty="0" smtClean="0"/>
              <a:t>Heather Morrison</a:t>
            </a:r>
          </a:p>
          <a:p>
            <a:r>
              <a:rPr lang="en-US" dirty="0" smtClean="0">
                <a:hlinkClick r:id="rId2"/>
              </a:rPr>
              <a:t>http://pages.cmns.sfu.ca/heather-morrison/</a:t>
            </a:r>
            <a:endParaRPr lang="en-US" dirty="0" smtClean="0"/>
          </a:p>
          <a:p>
            <a:endParaRPr lang="en-US" dirty="0" smtClean="0"/>
          </a:p>
          <a:p>
            <a:endParaRPr lang="en-US" dirty="0"/>
          </a:p>
        </p:txBody>
      </p:sp>
      <p:sp>
        <p:nvSpPr>
          <p:cNvPr id="5" name="TextBox 4"/>
          <p:cNvSpPr txBox="1"/>
          <p:nvPr/>
        </p:nvSpPr>
        <p:spPr>
          <a:xfrm>
            <a:off x="3124582" y="5597154"/>
            <a:ext cx="5333617" cy="923330"/>
          </a:xfrm>
          <a:prstGeom prst="rect">
            <a:avLst/>
          </a:prstGeom>
          <a:noFill/>
        </p:spPr>
        <p:txBody>
          <a:bodyPr wrap="square" rtlCol="0">
            <a:spAutoFit/>
          </a:bodyPr>
          <a:lstStyle/>
          <a:p>
            <a:r>
              <a:rPr lang="en-US" dirty="0" smtClean="0"/>
              <a:t>This work is licensed under a </a:t>
            </a:r>
            <a:r>
              <a:rPr lang="en-US" dirty="0" smtClean="0">
                <a:hlinkClick r:id="rId3"/>
              </a:rPr>
              <a:t>Creative Commons Attribution-NonCommercial-ShareAlike 3.0 Unported License</a:t>
            </a:r>
            <a:r>
              <a:rPr lang="en-US" dirty="0" smtClean="0"/>
              <a:t>.</a:t>
            </a:r>
            <a:endParaRPr lang="en-US" dirty="0"/>
          </a:p>
        </p:txBody>
      </p:sp>
      <p:pic>
        <p:nvPicPr>
          <p:cNvPr id="7" name="Picture 6"/>
          <p:cNvPicPr>
            <a:picLocks noChangeAspect="1"/>
          </p:cNvPicPr>
          <p:nvPr/>
        </p:nvPicPr>
        <p:blipFill>
          <a:blip r:embed="rId4"/>
          <a:stretch>
            <a:fillRect/>
          </a:stretch>
        </p:blipFill>
        <p:spPr>
          <a:xfrm>
            <a:off x="1371600" y="5638800"/>
            <a:ext cx="1117600" cy="3937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buNone/>
            </a:pPr>
            <a:r>
              <a:rPr lang="en-US" dirty="0" smtClean="0"/>
              <a:t>E) All of the above. Green is another word for open access archiving, gold for open access publishing.</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p:txBody>
          <a:bodyPr/>
          <a:lstStyle/>
          <a:p>
            <a:pPr>
              <a:buNone/>
            </a:pPr>
            <a:r>
              <a:rPr lang="en-US" dirty="0" smtClean="0"/>
              <a:t>Open access is not compatible with peer review.</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False.  Open versus toll access has nothing to do with peer review per se. There are a great many fully open access journals that are peer reviewed, and there are toll access journals that are not peer reviewed. In other words, open access is perfectly compatible with peer review.</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fully open access peer reviewed scholarly journals are there?</a:t>
            </a:r>
            <a:endParaRPr lang="en-US" dirty="0"/>
          </a:p>
        </p:txBody>
      </p:sp>
      <p:sp>
        <p:nvSpPr>
          <p:cNvPr id="3" name="Content Placeholder 2"/>
          <p:cNvSpPr>
            <a:spLocks noGrp="1"/>
          </p:cNvSpPr>
          <p:nvPr>
            <p:ph idx="1"/>
          </p:nvPr>
        </p:nvSpPr>
        <p:spPr>
          <a:xfrm>
            <a:off x="2149135" y="2507138"/>
            <a:ext cx="6537664" cy="3619025"/>
          </a:xfrm>
        </p:spPr>
        <p:txBody>
          <a:bodyPr/>
          <a:lstStyle/>
          <a:p>
            <a:pPr marL="514350" indent="-514350">
              <a:buAutoNum type="alphaUcParenR"/>
            </a:pPr>
            <a:r>
              <a:rPr lang="en-US" dirty="0" smtClean="0"/>
              <a:t>&gt; 65</a:t>
            </a:r>
          </a:p>
          <a:p>
            <a:pPr marL="514350" indent="-514350">
              <a:buAutoNum type="alphaUcParenR"/>
            </a:pPr>
            <a:r>
              <a:rPr lang="en-US" dirty="0" smtClean="0"/>
              <a:t>&gt; 650</a:t>
            </a:r>
          </a:p>
          <a:p>
            <a:pPr marL="514350" indent="-514350">
              <a:buAutoNum type="alphaUcParenR"/>
            </a:pPr>
            <a:r>
              <a:rPr lang="en-US" dirty="0" smtClean="0"/>
              <a:t>&gt;6,500</a:t>
            </a:r>
          </a:p>
          <a:p>
            <a:pPr marL="514350" indent="-514350">
              <a:buAutoNum type="alphaUcParenR"/>
            </a:pPr>
            <a:r>
              <a:rPr lang="en-US" dirty="0" smtClean="0"/>
              <a:t>&gt;65,000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buNone/>
            </a:pPr>
            <a:r>
              <a:rPr lang="en-US" dirty="0" smtClean="0"/>
              <a:t>C)	  &gt; 6,500 journals are listed in the Directory of Open Access Journals as of May 23, 2011 http://</a:t>
            </a:r>
            <a:r>
              <a:rPr lang="en-US" dirty="0" err="1" smtClean="0"/>
              <a:t>www.doaj.org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fast is DOAJ adding titles?</a:t>
            </a:r>
            <a:endParaRPr lang="en-US" dirty="0"/>
          </a:p>
        </p:txBody>
      </p:sp>
      <p:sp>
        <p:nvSpPr>
          <p:cNvPr id="3" name="Content Placeholder 2"/>
          <p:cNvSpPr>
            <a:spLocks noGrp="1"/>
          </p:cNvSpPr>
          <p:nvPr>
            <p:ph idx="1"/>
          </p:nvPr>
        </p:nvSpPr>
        <p:spPr/>
        <p:txBody>
          <a:bodyPr/>
          <a:lstStyle/>
          <a:p>
            <a:pPr marL="514350" indent="-514350">
              <a:buAutoNum type="alphaUcParenR"/>
            </a:pPr>
            <a:r>
              <a:rPr lang="en-US" dirty="0" smtClean="0"/>
              <a:t>4 per year</a:t>
            </a:r>
          </a:p>
          <a:p>
            <a:pPr marL="514350" indent="-514350">
              <a:buAutoNum type="alphaUcParenR"/>
            </a:pPr>
            <a:r>
              <a:rPr lang="en-US" dirty="0" smtClean="0"/>
              <a:t>4 per month</a:t>
            </a:r>
          </a:p>
          <a:p>
            <a:pPr marL="514350" indent="-514350">
              <a:buAutoNum type="alphaUcParenR"/>
            </a:pPr>
            <a:r>
              <a:rPr lang="en-US" dirty="0" smtClean="0"/>
              <a:t>4 per week</a:t>
            </a:r>
          </a:p>
          <a:p>
            <a:pPr marL="514350" indent="-514350">
              <a:buAutoNum type="alphaUcParenR"/>
            </a:pPr>
            <a:r>
              <a:rPr lang="en-US" dirty="0" smtClean="0"/>
              <a:t>4 per day</a:t>
            </a:r>
          </a:p>
          <a:p>
            <a:pPr marL="514350" indent="-514350">
              <a:buAutoNum type="alphaUcParenR"/>
            </a:pPr>
            <a:r>
              <a:rPr lang="en-US" dirty="0" smtClean="0"/>
              <a:t>None of the above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buNone/>
            </a:pPr>
            <a:r>
              <a:rPr lang="en-US" dirty="0" smtClean="0"/>
              <a:t>D)	4 per day (from Morrison, H., OA chapter or Dramatic Growth of Open Access)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open access repositories are there?</a:t>
            </a:r>
            <a:endParaRPr lang="en-US" dirty="0"/>
          </a:p>
        </p:txBody>
      </p:sp>
      <p:sp>
        <p:nvSpPr>
          <p:cNvPr id="3" name="Content Placeholder 2"/>
          <p:cNvSpPr>
            <a:spLocks noGrp="1"/>
          </p:cNvSpPr>
          <p:nvPr>
            <p:ph idx="1"/>
          </p:nvPr>
        </p:nvSpPr>
        <p:spPr/>
        <p:txBody>
          <a:bodyPr/>
          <a:lstStyle/>
          <a:p>
            <a:pPr marL="514350" indent="-514350">
              <a:buAutoNum type="alphaUcParenR"/>
            </a:pPr>
            <a:r>
              <a:rPr lang="en-US" dirty="0" smtClean="0"/>
              <a:t>Over 18</a:t>
            </a:r>
          </a:p>
          <a:p>
            <a:pPr marL="514350" indent="-514350">
              <a:buAutoNum type="alphaUcParenR"/>
            </a:pPr>
            <a:r>
              <a:rPr lang="en-US" dirty="0" smtClean="0"/>
              <a:t>Over 180</a:t>
            </a:r>
          </a:p>
          <a:p>
            <a:pPr marL="514350" indent="-514350">
              <a:buAutoNum type="alphaUcParenR"/>
            </a:pPr>
            <a:r>
              <a:rPr lang="en-US" dirty="0" smtClean="0"/>
              <a:t>Over 1,800</a:t>
            </a:r>
          </a:p>
          <a:p>
            <a:pPr marL="514350" indent="-514350">
              <a:buAutoNum type="alphaUcParenR"/>
            </a:pPr>
            <a:r>
              <a:rPr lang="en-US" dirty="0" smtClean="0"/>
              <a:t>Over 18,000</a:t>
            </a:r>
          </a:p>
          <a:p>
            <a:pPr marL="514350" indent="-514350">
              <a:buAutoNum type="alphaUcParenR"/>
            </a:pPr>
            <a:r>
              <a:rPr lang="en-US" dirty="0" smtClean="0"/>
              <a:t>None of the above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marL="514350" indent="-514350">
              <a:buAutoNum type="alphaUcParenR" startAt="3"/>
            </a:pPr>
            <a:r>
              <a:rPr lang="en-US" dirty="0" smtClean="0"/>
              <a:t>Over 1,800 (from OpenDOAR </a:t>
            </a:r>
            <a:r>
              <a:rPr lang="en-US" dirty="0" smtClean="0">
                <a:hlinkClick r:id="rId2"/>
              </a:rPr>
              <a:t>http://www.opendoar.org/</a:t>
            </a:r>
            <a:r>
              <a:rPr lang="en-US" dirty="0" smtClean="0"/>
              <a:t>)</a:t>
            </a:r>
          </a:p>
          <a:p>
            <a:pPr marL="514350" indent="-514350">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many documents are freely available through repositories?</a:t>
            </a:r>
            <a:endParaRPr lang="en-US" dirty="0"/>
          </a:p>
        </p:txBody>
      </p:sp>
      <p:sp>
        <p:nvSpPr>
          <p:cNvPr id="3" name="Content Placeholder 2"/>
          <p:cNvSpPr>
            <a:spLocks noGrp="1"/>
          </p:cNvSpPr>
          <p:nvPr>
            <p:ph idx="1"/>
          </p:nvPr>
        </p:nvSpPr>
        <p:spPr/>
        <p:txBody>
          <a:bodyPr/>
          <a:lstStyle/>
          <a:p>
            <a:pPr marL="514350" indent="-514350">
              <a:buAutoNum type="alphaUcParenR"/>
            </a:pPr>
            <a:r>
              <a:rPr lang="en-US" dirty="0" smtClean="0"/>
              <a:t>&gt; 2,800</a:t>
            </a:r>
          </a:p>
          <a:p>
            <a:pPr marL="514350" indent="-514350">
              <a:buAutoNum type="alphaUcParenR"/>
            </a:pPr>
            <a:r>
              <a:rPr lang="en-US" dirty="0" smtClean="0"/>
              <a:t>&gt; 28,000</a:t>
            </a:r>
          </a:p>
          <a:p>
            <a:pPr marL="514350" indent="-514350">
              <a:buAutoNum type="alphaUcParenR"/>
            </a:pPr>
            <a:r>
              <a:rPr lang="en-US" dirty="0" smtClean="0"/>
              <a:t>&gt; 280,000</a:t>
            </a:r>
          </a:p>
          <a:p>
            <a:pPr marL="514350" indent="-514350">
              <a:buAutoNum type="alphaUcParenR"/>
            </a:pPr>
            <a:r>
              <a:rPr lang="en-US" dirty="0" smtClean="0"/>
              <a:t>&gt; 2,800,000</a:t>
            </a:r>
          </a:p>
          <a:p>
            <a:pPr marL="514350" indent="-514350">
              <a:buAutoNum type="alphaUcParenR"/>
            </a:pPr>
            <a:r>
              <a:rPr lang="en-US" dirty="0" smtClean="0"/>
              <a:t>&gt; 28,000,000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access quiz</a:t>
            </a:r>
            <a:endParaRPr lang="en-US" dirty="0"/>
          </a:p>
        </p:txBody>
      </p:sp>
      <p:sp>
        <p:nvSpPr>
          <p:cNvPr id="3" name="Content Placeholder 2"/>
          <p:cNvSpPr>
            <a:spLocks noGrp="1"/>
          </p:cNvSpPr>
          <p:nvPr>
            <p:ph idx="1"/>
          </p:nvPr>
        </p:nvSpPr>
        <p:spPr/>
        <p:txBody>
          <a:bodyPr/>
          <a:lstStyle/>
          <a:p>
            <a:pPr>
              <a:buNone/>
            </a:pPr>
            <a:r>
              <a:rPr lang="en-US" dirty="0" smtClean="0"/>
              <a:t>Open access is:</a:t>
            </a:r>
          </a:p>
          <a:p>
            <a:pPr>
              <a:buNone/>
            </a:pPr>
            <a:endParaRPr lang="en-US" dirty="0" smtClean="0"/>
          </a:p>
          <a:p>
            <a:pPr>
              <a:buNone/>
            </a:pPr>
            <a:r>
              <a:rPr lang="en-US" dirty="0" smtClean="0"/>
              <a:t>A)	Open-access (OA) literature is digital, online, free of charge, and free of most copyright and licensing restrictions</a:t>
            </a:r>
          </a:p>
          <a:p>
            <a:pPr>
              <a:buNone/>
            </a:pPr>
            <a:r>
              <a:rPr lang="en-US" dirty="0" smtClean="0"/>
              <a:t>B)  a kind of software</a:t>
            </a:r>
          </a:p>
          <a:p>
            <a:pPr>
              <a:buNone/>
            </a:pPr>
            <a:r>
              <a:rPr lang="en-US" dirty="0" smtClean="0"/>
              <a:t>C)  anything that is free on the internet</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marL="514350" indent="-514350">
              <a:buAutoNum type="alphaUcParenR" startAt="5"/>
            </a:pPr>
            <a:r>
              <a:rPr lang="en-US" dirty="0" smtClean="0"/>
              <a:t>&gt; 28 million (from Bielefeld Academic Search Engine) </a:t>
            </a:r>
            <a:r>
              <a:rPr lang="en-US" dirty="0" smtClean="0">
                <a:hlinkClick r:id="rId2"/>
              </a:rPr>
              <a:t>http://www.base-search.net/</a:t>
            </a:r>
            <a:endParaRPr lang="en-US" dirty="0" smtClean="0"/>
          </a:p>
          <a:p>
            <a:pPr marL="514350" indent="-514350">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Gratis vs. libre open access</a:t>
            </a:r>
            <a:endParaRPr lang="en-US" dirty="0"/>
          </a:p>
        </p:txBody>
      </p:sp>
      <p:sp>
        <p:nvSpPr>
          <p:cNvPr id="3" name="Content Placeholder 2"/>
          <p:cNvSpPr>
            <a:spLocks noGrp="1"/>
          </p:cNvSpPr>
          <p:nvPr>
            <p:ph idx="1"/>
          </p:nvPr>
        </p:nvSpPr>
        <p:spPr/>
        <p:txBody>
          <a:bodyPr/>
          <a:lstStyle/>
          <a:p>
            <a:pPr>
              <a:buNone/>
            </a:pPr>
            <a:r>
              <a:rPr lang="en-US" dirty="0" smtClean="0"/>
              <a:t>What is the difference between gratis and libre open access?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buNone/>
            </a:pPr>
            <a:r>
              <a:rPr lang="en-US" dirty="0" smtClean="0"/>
              <a:t>Gratis open access = free to read</a:t>
            </a:r>
          </a:p>
          <a:p>
            <a:pPr>
              <a:buNone/>
            </a:pPr>
            <a:endParaRPr lang="en-US" dirty="0" smtClean="0"/>
          </a:p>
          <a:p>
            <a:pPr>
              <a:buNone/>
            </a:pPr>
            <a:r>
              <a:rPr lang="en-US" dirty="0" smtClean="0"/>
              <a:t>Libre open access = free to reuse</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access and creative commons</a:t>
            </a:r>
            <a:endParaRPr lang="en-US" dirty="0"/>
          </a:p>
        </p:txBody>
      </p:sp>
      <p:sp>
        <p:nvSpPr>
          <p:cNvPr id="3" name="Content Placeholder 2"/>
          <p:cNvSpPr>
            <a:spLocks noGrp="1"/>
          </p:cNvSpPr>
          <p:nvPr>
            <p:ph idx="1"/>
          </p:nvPr>
        </p:nvSpPr>
        <p:spPr/>
        <p:txBody>
          <a:bodyPr>
            <a:normAutofit/>
          </a:bodyPr>
          <a:lstStyle/>
          <a:p>
            <a:pPr>
              <a:buNone/>
            </a:pPr>
            <a:r>
              <a:rPr lang="en-US" dirty="0" smtClean="0"/>
              <a:t>Open access is compatible with which cc licenses?</a:t>
            </a:r>
          </a:p>
          <a:p>
            <a:pPr marL="514350" indent="-514350">
              <a:buAutoNum type="alphaUcParenR"/>
            </a:pPr>
            <a:r>
              <a:rPr lang="en-US" dirty="0" smtClean="0"/>
              <a:t>CC-BY</a:t>
            </a:r>
          </a:p>
          <a:p>
            <a:pPr marL="514350" indent="-514350">
              <a:buAutoNum type="alphaUcParenR"/>
            </a:pPr>
            <a:r>
              <a:rPr lang="en-US" dirty="0" smtClean="0"/>
              <a:t>CC-BY-NC</a:t>
            </a:r>
          </a:p>
          <a:p>
            <a:pPr marL="514350" indent="-514350">
              <a:buAutoNum type="alphaUcParenR"/>
            </a:pPr>
            <a:r>
              <a:rPr lang="en-US" dirty="0" smtClean="0"/>
              <a:t>CC-BY-SA</a:t>
            </a:r>
          </a:p>
          <a:p>
            <a:pPr marL="514350" indent="-514350">
              <a:buAutoNum type="alphaUcParenR"/>
            </a:pPr>
            <a:r>
              <a:rPr lang="en-US" dirty="0" smtClean="0"/>
              <a:t>CC-BY-ND</a:t>
            </a:r>
          </a:p>
          <a:p>
            <a:pPr marL="514350" indent="-514350">
              <a:buAutoNum type="alphaUcParenR"/>
            </a:pPr>
            <a:r>
              <a:rPr lang="en-US" dirty="0" smtClean="0"/>
              <a:t>Any of the above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buNone/>
            </a:pPr>
            <a:r>
              <a:rPr lang="en-US" dirty="0" smtClean="0"/>
              <a:t>E)	 Any of the above. Some CC licenses are considered stronger for open access than others, but any of these licenses would meet the definition of gratis open access.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Libre open access: discussion (pairs)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Discuss with a partner and be prepared to share your response with the class:</a:t>
            </a:r>
          </a:p>
          <a:p>
            <a:pPr>
              <a:buNone/>
            </a:pPr>
            <a:endParaRPr lang="en-US" dirty="0" smtClean="0"/>
          </a:p>
          <a:p>
            <a:pPr marL="514350" indent="-514350">
              <a:buAutoNum type="arabicPeriod"/>
            </a:pPr>
            <a:r>
              <a:rPr lang="en-US" dirty="0" smtClean="0"/>
              <a:t>Are there times when it makes sense to you to make use of a part of someone else’s work with appropriate attribution? Under what circumstances?</a:t>
            </a:r>
          </a:p>
          <a:p>
            <a:pPr marL="514350" indent="-514350">
              <a:buAutoNum type="arabicPeriod"/>
            </a:pPr>
            <a:r>
              <a:rPr lang="en-US" dirty="0" smtClean="0"/>
              <a:t>Are there times when it makes sense to you as an author that others would make use of a part of your work with appropriate attribution? Under what circumstances?</a:t>
            </a:r>
          </a:p>
          <a:p>
            <a:pPr marL="514350" indent="-514350">
              <a:buAutoNum type="arabicPeriod"/>
            </a:pPr>
            <a:r>
              <a:rPr lang="en-US" dirty="0" smtClean="0"/>
              <a:t>Consider a scholar (perhaps from your scholar’s biography). How might they look at someone using a portion of their work? Does it matter if the conditions are no derivatives, or if others can alter the work?</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access &amp; libraries - background</a:t>
            </a:r>
            <a:endParaRPr lang="en-US" dirty="0"/>
          </a:p>
        </p:txBody>
      </p:sp>
      <p:sp>
        <p:nvSpPr>
          <p:cNvPr id="3" name="Content Placeholder 2"/>
          <p:cNvSpPr>
            <a:spLocks noGrp="1"/>
          </p:cNvSpPr>
          <p:nvPr>
            <p:ph idx="1"/>
          </p:nvPr>
        </p:nvSpPr>
        <p:spPr/>
        <p:txBody>
          <a:bodyPr/>
          <a:lstStyle/>
          <a:p>
            <a:r>
              <a:rPr lang="en-US" dirty="0" smtClean="0"/>
              <a:t>1970 – serials crisis</a:t>
            </a:r>
          </a:p>
          <a:p>
            <a:r>
              <a:rPr lang="en-US" dirty="0" smtClean="0"/>
              <a:t>Access model: “just in case” to “just in time”</a:t>
            </a:r>
          </a:p>
          <a:p>
            <a:r>
              <a:rPr lang="en-US" dirty="0" err="1" smtClean="0"/>
              <a:t>Consortial</a:t>
            </a:r>
            <a:r>
              <a:rPr lang="en-US" dirty="0" smtClean="0"/>
              <a:t> purchasing</a:t>
            </a:r>
          </a:p>
          <a:p>
            <a:r>
              <a:rPr lang="en-US" dirty="0" smtClean="0"/>
              <a:t>Publishing – mergers</a:t>
            </a:r>
          </a:p>
          <a:p>
            <a:r>
              <a:rPr lang="en-US" dirty="0" smtClean="0"/>
              <a:t>Information Access Alliance (ARL)</a:t>
            </a:r>
          </a:p>
          <a:p>
            <a:r>
              <a:rPr lang="en-US" dirty="0" smtClean="0"/>
              <a:t>Scholarly Publishing and Academic Resources Coalition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Since 2000…</a:t>
            </a:r>
            <a:endParaRPr lang="en-US" dirty="0"/>
          </a:p>
        </p:txBody>
      </p:sp>
      <p:sp>
        <p:nvSpPr>
          <p:cNvPr id="3" name="Content Placeholder 2"/>
          <p:cNvSpPr>
            <a:spLocks noGrp="1"/>
          </p:cNvSpPr>
          <p:nvPr>
            <p:ph idx="1"/>
          </p:nvPr>
        </p:nvSpPr>
        <p:spPr/>
        <p:txBody>
          <a:bodyPr/>
          <a:lstStyle/>
          <a:p>
            <a:r>
              <a:rPr lang="en-US" dirty="0" smtClean="0"/>
              <a:t>2002 – libraries &amp; library associations sign the Budapest Open Access Initiative</a:t>
            </a:r>
          </a:p>
          <a:p>
            <a:r>
              <a:rPr lang="en-US" dirty="0" smtClean="0"/>
              <a:t>2004 – BCLA Open Access Resolution</a:t>
            </a:r>
          </a:p>
          <a:p>
            <a:r>
              <a:rPr lang="en-US" dirty="0" smtClean="0"/>
              <a:t>2005 – CLA Open Access Resolution</a:t>
            </a:r>
          </a:p>
          <a:p>
            <a:r>
              <a:rPr lang="en-US" dirty="0" smtClean="0"/>
              <a:t>2006 – 2008: CLA Open Access Task Force</a:t>
            </a:r>
          </a:p>
          <a:p>
            <a:r>
              <a:rPr lang="en-US" dirty="0" smtClean="0"/>
              <a:t>2008:  CLA Position Statement on Open Access for Canadian Libraries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Library association educational efforts</a:t>
            </a:r>
            <a:endParaRPr lang="en-US" dirty="0"/>
          </a:p>
        </p:txBody>
      </p:sp>
      <p:sp>
        <p:nvSpPr>
          <p:cNvPr id="3" name="Content Placeholder 2"/>
          <p:cNvSpPr>
            <a:spLocks noGrp="1"/>
          </p:cNvSpPr>
          <p:nvPr>
            <p:ph idx="1"/>
          </p:nvPr>
        </p:nvSpPr>
        <p:spPr/>
        <p:txBody>
          <a:bodyPr/>
          <a:lstStyle/>
          <a:p>
            <a:r>
              <a:rPr lang="en-US" dirty="0" smtClean="0"/>
              <a:t>ACRL Scholarly Communication website</a:t>
            </a:r>
          </a:p>
          <a:p>
            <a:r>
              <a:rPr lang="en-US" dirty="0" smtClean="0"/>
              <a:t>ARL / ACRL Institute on Scholarly Communication</a:t>
            </a:r>
          </a:p>
          <a:p>
            <a:r>
              <a:rPr lang="en-US" dirty="0" smtClean="0"/>
              <a:t>CARL Institutional Repository Program &amp; workshops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Library &amp; related associations open access policy advocacy</a:t>
            </a:r>
            <a:endParaRPr lang="en-US" dirty="0"/>
          </a:p>
        </p:txBody>
      </p:sp>
      <p:sp>
        <p:nvSpPr>
          <p:cNvPr id="3" name="Content Placeholder 2"/>
          <p:cNvSpPr>
            <a:spLocks noGrp="1"/>
          </p:cNvSpPr>
          <p:nvPr>
            <p:ph idx="1"/>
          </p:nvPr>
        </p:nvSpPr>
        <p:spPr/>
        <p:txBody>
          <a:bodyPr/>
          <a:lstStyle/>
          <a:p>
            <a:r>
              <a:rPr lang="en-US" dirty="0" smtClean="0"/>
              <a:t>SPARC Open Access Working Group</a:t>
            </a:r>
          </a:p>
          <a:p>
            <a:r>
              <a:rPr lang="en-US" dirty="0" smtClean="0"/>
              <a:t>SPARC Europe, SPARC Japan</a:t>
            </a:r>
          </a:p>
          <a:p>
            <a:r>
              <a:rPr lang="en-US" dirty="0" smtClean="0"/>
              <a:t>ARL, ACRL, ALA &amp; others policy advocacy (US)</a:t>
            </a:r>
          </a:p>
          <a:p>
            <a:r>
              <a:rPr lang="en-US" dirty="0" smtClean="0"/>
              <a:t>BCLA &amp; CLA participation in open access consultations (Canada)</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marL="514350" indent="-514350">
              <a:buAutoNum type="alphaUcParenR"/>
            </a:pPr>
            <a:r>
              <a:rPr lang="en-US" dirty="0" smtClean="0"/>
              <a:t>Open-access (OA) literature is digital, online, free of charge, and free of most copyright and licensing restrictions</a:t>
            </a:r>
          </a:p>
          <a:p>
            <a:pPr marL="514350" indent="-514350">
              <a:buAutoNum type="alphaUcParenR"/>
            </a:pPr>
            <a:endParaRPr lang="en-US" dirty="0" smtClean="0"/>
          </a:p>
          <a:p>
            <a:pPr marL="514350" indent="-514350">
              <a:buNone/>
            </a:pPr>
            <a:r>
              <a:rPr lang="en-US" dirty="0" smtClean="0"/>
              <a:t>From:  Peter </a:t>
            </a:r>
            <a:r>
              <a:rPr lang="en-US" dirty="0" err="1" smtClean="0"/>
              <a:t>Suber’s</a:t>
            </a:r>
            <a:r>
              <a:rPr lang="en-US" dirty="0" smtClean="0"/>
              <a:t> open access overview</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access resources</a:t>
            </a:r>
            <a:endParaRPr lang="en-US" dirty="0"/>
          </a:p>
        </p:txBody>
      </p:sp>
      <p:sp>
        <p:nvSpPr>
          <p:cNvPr id="3" name="Content Placeholder 2"/>
          <p:cNvSpPr>
            <a:spLocks noGrp="1"/>
          </p:cNvSpPr>
          <p:nvPr>
            <p:ph idx="1"/>
          </p:nvPr>
        </p:nvSpPr>
        <p:spPr/>
        <p:txBody>
          <a:bodyPr/>
          <a:lstStyle/>
          <a:p>
            <a:r>
              <a:rPr lang="en-US" dirty="0" smtClean="0"/>
              <a:t>Open access tracking project (news)</a:t>
            </a:r>
          </a:p>
          <a:p>
            <a:pPr>
              <a:buNone/>
            </a:pPr>
            <a:r>
              <a:rPr lang="en-US" dirty="0" smtClean="0"/>
              <a:t>    </a:t>
            </a:r>
            <a:r>
              <a:rPr lang="en-US" dirty="0" smtClean="0">
                <a:hlinkClick r:id="rId2"/>
              </a:rPr>
              <a:t>http</a:t>
            </a:r>
            <a:r>
              <a:rPr lang="en-US" dirty="0" smtClean="0">
                <a:hlinkClick r:id="rId2"/>
              </a:rPr>
              <a:t>://www.connotea.org/tag/oa.</a:t>
            </a:r>
            <a:r>
              <a:rPr lang="en-US" dirty="0" smtClean="0">
                <a:hlinkClick r:id="rId2"/>
              </a:rPr>
              <a:t>new</a:t>
            </a:r>
            <a:endParaRPr lang="en-US" dirty="0" smtClean="0"/>
          </a:p>
          <a:p>
            <a:r>
              <a:rPr lang="en-US" dirty="0" smtClean="0"/>
              <a:t>Open </a:t>
            </a:r>
            <a:r>
              <a:rPr lang="en-US" dirty="0" smtClean="0"/>
              <a:t>access directory </a:t>
            </a:r>
            <a:r>
              <a:rPr lang="en-US" dirty="0" smtClean="0">
                <a:hlinkClick r:id="rId3"/>
              </a:rPr>
              <a:t>http://oad.simmons.edu/oadwiki/</a:t>
            </a:r>
            <a:r>
              <a:rPr lang="en-US" dirty="0" smtClean="0">
                <a:hlinkClick r:id="rId3"/>
              </a:rPr>
              <a:t>Main_Page</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institutional repositories?</a:t>
            </a:r>
            <a:endParaRPr lang="en-US" dirty="0"/>
          </a:p>
        </p:txBody>
      </p:sp>
      <p:sp>
        <p:nvSpPr>
          <p:cNvPr id="4" name="Content Placeholder 3"/>
          <p:cNvSpPr>
            <a:spLocks noGrp="1"/>
          </p:cNvSpPr>
          <p:nvPr>
            <p:ph sz="half" idx="1"/>
          </p:nvPr>
        </p:nvSpPr>
        <p:spPr/>
        <p:txBody>
          <a:bodyPr/>
          <a:lstStyle/>
          <a:p>
            <a:pPr algn="r">
              <a:buNone/>
            </a:pPr>
            <a:r>
              <a:rPr lang="en-US" dirty="0" smtClean="0"/>
              <a:t>~ </a:t>
            </a:r>
            <a:r>
              <a:rPr lang="en-US" sz="4800" dirty="0" smtClean="0"/>
              <a:t>50% of scholarly publishing (including </a:t>
            </a:r>
            <a:r>
              <a:rPr lang="en-US" sz="4800" dirty="0" err="1" smtClean="0"/>
              <a:t>Cdn</a:t>
            </a:r>
            <a:r>
              <a:rPr lang="en-US" sz="4800" dirty="0" smtClean="0"/>
              <a:t> research) </a:t>
            </a:r>
            <a:r>
              <a:rPr lang="en-US" sz="4800" dirty="0" err="1" smtClean="0">
                <a:latin typeface="Wingdings"/>
                <a:ea typeface="Wingdings"/>
                <a:cs typeface="Wingdings"/>
              </a:rPr>
              <a:t></a:t>
            </a:r>
            <a:endParaRPr lang="en-US" sz="4800" dirty="0"/>
          </a:p>
        </p:txBody>
      </p:sp>
      <p:sp>
        <p:nvSpPr>
          <p:cNvPr id="5" name="Content Placeholder 4"/>
          <p:cNvSpPr>
            <a:spLocks noGrp="1"/>
          </p:cNvSpPr>
          <p:nvPr>
            <p:ph sz="half" idx="2"/>
          </p:nvPr>
        </p:nvSpPr>
        <p:spPr/>
        <p:txBody>
          <a:bodyPr/>
          <a:lstStyle/>
          <a:p>
            <a:pPr>
              <a:buNone/>
            </a:pPr>
            <a:r>
              <a:rPr lang="en-US" dirty="0" smtClean="0"/>
              <a:t>Multinational companies</a:t>
            </a:r>
          </a:p>
          <a:p>
            <a:r>
              <a:rPr lang="en-US" dirty="0" smtClean="0"/>
              <a:t>Elsevier (UK)</a:t>
            </a:r>
          </a:p>
          <a:p>
            <a:r>
              <a:rPr lang="en-US" dirty="0" smtClean="0"/>
              <a:t>Springer (Germany &amp; Singapore)</a:t>
            </a:r>
          </a:p>
          <a:p>
            <a:r>
              <a:rPr lang="en-US" dirty="0" smtClean="0"/>
              <a:t>Wiley (US)</a:t>
            </a:r>
          </a:p>
          <a:p>
            <a:r>
              <a:rPr lang="en-US" dirty="0" err="1" smtClean="0"/>
              <a:t>Informa</a:t>
            </a:r>
            <a:r>
              <a:rPr lang="en-US" dirty="0" smtClean="0"/>
              <a:t> (Taylor &amp; Francis) (UK)</a:t>
            </a:r>
          </a:p>
          <a:p>
            <a:r>
              <a:rPr lang="en-US" dirty="0" smtClean="0"/>
              <a:t>Thompson (Canada)</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smtClean="0"/>
              <a:t>Preservation &amp; ongoing access responsibility options?</a:t>
            </a:r>
            <a:endParaRPr lang="en-US" dirty="0"/>
          </a:p>
        </p:txBody>
      </p:sp>
      <p:sp>
        <p:nvSpPr>
          <p:cNvPr id="6" name="Content Placeholder 5"/>
          <p:cNvSpPr>
            <a:spLocks noGrp="1"/>
          </p:cNvSpPr>
          <p:nvPr>
            <p:ph idx="1"/>
          </p:nvPr>
        </p:nvSpPr>
        <p:spPr>
          <a:xfrm>
            <a:off x="1331514" y="1600200"/>
            <a:ext cx="6225154" cy="4525963"/>
          </a:xfrm>
        </p:spPr>
        <p:txBody>
          <a:bodyPr/>
          <a:lstStyle/>
          <a:p>
            <a:r>
              <a:rPr lang="en-US" dirty="0" smtClean="0"/>
              <a:t>Individual faculty</a:t>
            </a:r>
          </a:p>
          <a:p>
            <a:r>
              <a:rPr lang="en-US" dirty="0" smtClean="0"/>
              <a:t>Departmental web managers</a:t>
            </a:r>
          </a:p>
          <a:p>
            <a:r>
              <a:rPr lang="en-US" dirty="0" err="1" smtClean="0"/>
              <a:t>Academic.edu</a:t>
            </a:r>
            <a:endParaRPr lang="en-US" dirty="0" smtClean="0"/>
          </a:p>
          <a:p>
            <a:r>
              <a:rPr lang="en-US" dirty="0" err="1" smtClean="0"/>
              <a:t>Mendeley</a:t>
            </a:r>
            <a:endParaRPr lang="en-US" dirty="0" smtClean="0"/>
          </a:p>
          <a:p>
            <a:r>
              <a:rPr lang="en-US" dirty="0" smtClean="0"/>
              <a:t>Commercial publishers</a:t>
            </a:r>
          </a:p>
          <a:p>
            <a:r>
              <a:rPr lang="en-US" dirty="0" smtClean="0"/>
              <a:t>The cloud (</a:t>
            </a:r>
            <a:r>
              <a:rPr lang="en-US" dirty="0" err="1" smtClean="0"/>
              <a:t>google</a:t>
            </a:r>
            <a:r>
              <a:rPr lang="en-US" dirty="0" smtClean="0"/>
              <a:t> etc.)</a:t>
            </a:r>
          </a:p>
          <a:p>
            <a:r>
              <a:rPr lang="en-US" dirty="0" smtClean="0"/>
              <a:t>Libraries and archives?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8890"/>
            <a:ext cx="8229600" cy="5647274"/>
          </a:xfrm>
        </p:spPr>
        <p:txBody>
          <a:bodyPr>
            <a:normAutofit fontScale="92500" lnSpcReduction="20000"/>
          </a:bodyPr>
          <a:lstStyle/>
          <a:p>
            <a:pPr algn="ctr">
              <a:buNone/>
            </a:pPr>
            <a:r>
              <a:rPr lang="en-US" sz="4400" dirty="0" smtClean="0"/>
              <a:t>Responsible preservation / </a:t>
            </a:r>
          </a:p>
          <a:p>
            <a:pPr algn="ctr">
              <a:buNone/>
            </a:pPr>
            <a:r>
              <a:rPr lang="en-US" sz="4400" dirty="0" err="1" smtClean="0"/>
              <a:t>curation</a:t>
            </a:r>
            <a:r>
              <a:rPr lang="en-US" sz="4400" dirty="0" smtClean="0"/>
              <a:t> &amp; access</a:t>
            </a:r>
          </a:p>
          <a:p>
            <a:pPr algn="ctr">
              <a:buNone/>
            </a:pPr>
            <a:endParaRPr lang="en-US" sz="4400" dirty="0" smtClean="0"/>
          </a:p>
          <a:p>
            <a:pPr algn="ctr">
              <a:buNone/>
            </a:pPr>
            <a:r>
              <a:rPr lang="en-US" sz="4400" dirty="0" smtClean="0"/>
              <a:t>Vs.</a:t>
            </a:r>
          </a:p>
          <a:p>
            <a:pPr algn="ctr">
              <a:buNone/>
            </a:pPr>
            <a:endParaRPr lang="en-US" sz="4400" dirty="0" smtClean="0"/>
          </a:p>
          <a:p>
            <a:pPr algn="ctr">
              <a:buNone/>
            </a:pPr>
            <a:r>
              <a:rPr lang="en-US" sz="5189" dirty="0" smtClean="0"/>
              <a:t>DIY</a:t>
            </a:r>
          </a:p>
          <a:p>
            <a:pPr>
              <a:buNone/>
            </a:pPr>
            <a:endParaRPr lang="en-US" dirty="0" smtClean="0"/>
          </a:p>
          <a:p>
            <a:pPr>
              <a:buNone/>
            </a:pPr>
            <a:endParaRPr lang="en-US" dirty="0" smtClean="0"/>
          </a:p>
          <a:p>
            <a:pPr>
              <a:buNone/>
            </a:pPr>
            <a:r>
              <a:rPr lang="en-US" dirty="0" smtClean="0"/>
              <a:t>Mom / pop &amp; nutrition</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2027"/>
            <a:ext cx="8229600" cy="1143000"/>
          </a:xfrm>
        </p:spPr>
        <p:txBody>
          <a:bodyPr>
            <a:normAutofit fontScale="90000"/>
          </a:bodyPr>
          <a:lstStyle/>
          <a:p>
            <a:r>
              <a:rPr lang="en-US" dirty="0" smtClean="0"/>
              <a:t>Why institutional repositories?</a:t>
            </a:r>
            <a:br>
              <a:rPr lang="en-US" dirty="0" smtClean="0"/>
            </a:br>
            <a:endParaRPr lang="en-US" dirty="0"/>
          </a:p>
        </p:txBody>
      </p:sp>
      <p:sp>
        <p:nvSpPr>
          <p:cNvPr id="3" name="Content Placeholder 2"/>
          <p:cNvSpPr>
            <a:spLocks noGrp="1"/>
          </p:cNvSpPr>
          <p:nvPr>
            <p:ph idx="1"/>
          </p:nvPr>
        </p:nvSpPr>
        <p:spPr>
          <a:xfrm>
            <a:off x="457200" y="1353382"/>
            <a:ext cx="8229600" cy="4772782"/>
          </a:xfrm>
        </p:spPr>
        <p:txBody>
          <a:bodyPr/>
          <a:lstStyle/>
          <a:p>
            <a:r>
              <a:rPr lang="en-US" dirty="0" smtClean="0"/>
              <a:t>Theses</a:t>
            </a:r>
          </a:p>
          <a:p>
            <a:r>
              <a:rPr lang="en-US" dirty="0" smtClean="0"/>
              <a:t>Grey literature</a:t>
            </a:r>
          </a:p>
          <a:p>
            <a:r>
              <a:rPr lang="en-US" dirty="0" smtClean="0"/>
              <a:t>Presentations</a:t>
            </a:r>
          </a:p>
          <a:p>
            <a:r>
              <a:rPr lang="en-US" dirty="0" smtClean="0"/>
              <a:t>Data</a:t>
            </a:r>
          </a:p>
          <a:p>
            <a:r>
              <a:rPr lang="en-US" dirty="0" smtClean="0"/>
              <a:t>Books with academic but not commercial value</a:t>
            </a:r>
          </a:p>
          <a:p>
            <a:r>
              <a:rPr lang="en-US" dirty="0" smtClean="0"/>
              <a:t>Journals</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Why scholarship should never be a commodity!</a:t>
            </a:r>
            <a:endParaRPr lang="en-US" dirty="0"/>
          </a:p>
        </p:txBody>
      </p:sp>
      <p:sp>
        <p:nvSpPr>
          <p:cNvPr id="3" name="Subtitle 2"/>
          <p:cNvSpPr>
            <a:spLocks noGrp="1"/>
          </p:cNvSpPr>
          <p:nvPr>
            <p:ph type="subTitle" idx="1"/>
          </p:nvPr>
        </p:nvSpPr>
        <p:spPr>
          <a:xfrm>
            <a:off x="1371600" y="3750736"/>
            <a:ext cx="6400800" cy="1752600"/>
          </a:xfrm>
        </p:spPr>
        <p:txBody>
          <a:bodyPr>
            <a:normAutofit fontScale="85000" lnSpcReduction="20000"/>
          </a:bodyPr>
          <a:lstStyle/>
          <a:p>
            <a:r>
              <a:rPr lang="en-US" dirty="0" smtClean="0"/>
              <a:t>Heather Morrison</a:t>
            </a:r>
          </a:p>
          <a:p>
            <a:r>
              <a:rPr lang="en-US" dirty="0" smtClean="0"/>
              <a:t>Doctoral Candidate</a:t>
            </a:r>
          </a:p>
          <a:p>
            <a:r>
              <a:rPr lang="en-US" dirty="0" smtClean="0"/>
              <a:t>SFU School of Communication</a:t>
            </a:r>
          </a:p>
          <a:p>
            <a:r>
              <a:rPr lang="en-US" dirty="0" err="1" smtClean="0"/>
              <a:t>http://pages.cmns.sfu.ca/heather-morrison</a:t>
            </a:r>
            <a:r>
              <a:rPr lang="en-US" dirty="0" smtClean="0"/>
              <a:t>/</a:t>
            </a:r>
          </a:p>
        </p:txBody>
      </p:sp>
      <p:sp>
        <p:nvSpPr>
          <p:cNvPr id="4" name="TextBox 3"/>
          <p:cNvSpPr txBox="1"/>
          <p:nvPr/>
        </p:nvSpPr>
        <p:spPr>
          <a:xfrm>
            <a:off x="2726268" y="5454134"/>
            <a:ext cx="5731932" cy="923330"/>
          </a:xfrm>
          <a:prstGeom prst="rect">
            <a:avLst/>
          </a:prstGeom>
          <a:noFill/>
        </p:spPr>
        <p:txBody>
          <a:bodyPr wrap="square" rtlCol="0">
            <a:spAutoFit/>
          </a:bodyPr>
          <a:lstStyle/>
          <a:p>
            <a:r>
              <a:rPr lang="en-US" dirty="0" smtClean="0"/>
              <a:t>This work is licensed under a </a:t>
            </a:r>
            <a:r>
              <a:rPr lang="en-US" dirty="0" smtClean="0">
                <a:hlinkClick r:id="rId3"/>
              </a:rPr>
              <a:t>Creative Commons Attribution-NonCommercial-ShareAlike 3.0 Unported License</a:t>
            </a:r>
            <a:r>
              <a:rPr lang="en-US" dirty="0" smtClean="0"/>
              <a:t>.</a:t>
            </a:r>
            <a:endParaRPr lang="en-US" dirty="0"/>
          </a:p>
        </p:txBody>
      </p:sp>
      <p:pic>
        <p:nvPicPr>
          <p:cNvPr id="6" name="Picture 5"/>
          <p:cNvPicPr>
            <a:picLocks noChangeAspect="1"/>
          </p:cNvPicPr>
          <p:nvPr/>
        </p:nvPicPr>
        <p:blipFill>
          <a:blip r:embed="rId4"/>
          <a:stretch>
            <a:fillRect/>
          </a:stretch>
        </p:blipFill>
        <p:spPr>
          <a:xfrm>
            <a:off x="1219200" y="5814483"/>
            <a:ext cx="1117600" cy="393700"/>
          </a:xfrm>
          <a:prstGeom prst="rect">
            <a:avLst/>
          </a:prstGeom>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800" dirty="0" smtClean="0"/>
              <a:t>Communication journals?</a:t>
            </a:r>
            <a:endParaRPr lang="en-US" sz="4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Scholarly societies &amp; journals</a:t>
            </a:r>
            <a:endParaRPr lang="en-US" dirty="0"/>
          </a:p>
        </p:txBody>
      </p:sp>
      <p:sp>
        <p:nvSpPr>
          <p:cNvPr id="3" name="Content Placeholder 2"/>
          <p:cNvSpPr>
            <a:spLocks noGrp="1"/>
          </p:cNvSpPr>
          <p:nvPr>
            <p:ph idx="1"/>
          </p:nvPr>
        </p:nvSpPr>
        <p:spPr/>
        <p:txBody>
          <a:bodyPr/>
          <a:lstStyle/>
          <a:p>
            <a:r>
              <a:rPr lang="en-US" dirty="0" smtClean="0"/>
              <a:t>About 45% of journals are published by societies (Crow)</a:t>
            </a:r>
          </a:p>
          <a:p>
            <a:r>
              <a:rPr lang="en-US" dirty="0" smtClean="0"/>
              <a:t>Canadian Association of Learned Journals </a:t>
            </a:r>
            <a:r>
              <a:rPr lang="en-US" i="1" dirty="0" smtClean="0"/>
              <a:t>Scholarly Journal Publishing in Canada Annual Report</a:t>
            </a:r>
            <a:r>
              <a:rPr lang="en-US" dirty="0" smtClean="0"/>
              <a:t> 2010-2011 (</a:t>
            </a:r>
            <a:r>
              <a:rPr lang="en-US" dirty="0" err="1" smtClean="0"/>
              <a:t>Provençal</a:t>
            </a:r>
            <a:r>
              <a:rPr lang="en-US" dirty="0" smtClean="0"/>
              <a:t>)</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3718"/>
            <a:ext cx="8229600" cy="1143000"/>
          </a:xfrm>
        </p:spPr>
        <p:txBody>
          <a:bodyPr>
            <a:normAutofit fontScale="90000"/>
          </a:bodyPr>
          <a:lstStyle/>
          <a:p>
            <a:r>
              <a:rPr lang="en-US" dirty="0" smtClean="0"/>
              <a:t/>
            </a:r>
            <a:br>
              <a:rPr lang="en-US" dirty="0" smtClean="0"/>
            </a:br>
            <a:r>
              <a:rPr lang="en-US" dirty="0" smtClean="0"/>
              <a:t>Volunteer work, anyone?</a:t>
            </a:r>
            <a:br>
              <a:rPr lang="en-US" dirty="0" smtClean="0"/>
            </a:br>
            <a:r>
              <a:rPr lang="en-US" sz="2667" dirty="0" err="1" smtClean="0"/>
              <a:t>informa.plc</a:t>
            </a:r>
            <a:r>
              <a:rPr lang="en-US" sz="2667" dirty="0" smtClean="0"/>
              <a:t> (Taylor &amp; Francis, </a:t>
            </a:r>
            <a:r>
              <a:rPr lang="en-US" sz="2667" dirty="0" err="1" smtClean="0"/>
              <a:t>Routledge</a:t>
            </a:r>
            <a:r>
              <a:rPr lang="en-US" sz="2667" dirty="0" smtClean="0"/>
              <a:t>)</a:t>
            </a:r>
            <a:r>
              <a:rPr lang="en-US" dirty="0" smtClean="0"/>
              <a:t/>
            </a:r>
            <a:br>
              <a:rPr lang="en-US" dirty="0" smtClean="0"/>
            </a:br>
            <a:endParaRPr lang="en-US" dirty="0"/>
          </a:p>
        </p:txBody>
      </p:sp>
      <p:sp>
        <p:nvSpPr>
          <p:cNvPr id="3" name="Content Placeholder 2"/>
          <p:cNvSpPr>
            <a:spLocks noGrp="1"/>
          </p:cNvSpPr>
          <p:nvPr>
            <p:ph idx="1"/>
          </p:nvPr>
        </p:nvSpPr>
        <p:spPr>
          <a:xfrm>
            <a:off x="457200" y="1795560"/>
            <a:ext cx="8229600" cy="4525963"/>
          </a:xfrm>
        </p:spPr>
        <p:txBody>
          <a:bodyPr>
            <a:normAutofit fontScale="92500" lnSpcReduction="20000"/>
          </a:bodyPr>
          <a:lstStyle/>
          <a:p>
            <a:r>
              <a:rPr lang="en-US" dirty="0" smtClean="0"/>
              <a:t>2010 revenue:  £1.2 billion (up .4% from 2009)</a:t>
            </a:r>
          </a:p>
          <a:p>
            <a:r>
              <a:rPr lang="en-US" dirty="0" smtClean="0"/>
              <a:t>2010 adjusted operating profit:  £313 million (up 1.4 – 1.8% from 2009)*</a:t>
            </a:r>
          </a:p>
          <a:p>
            <a:r>
              <a:rPr lang="en-US" dirty="0" err="1" smtClean="0"/>
              <a:t>Informaworld</a:t>
            </a:r>
            <a:r>
              <a:rPr lang="en-US" dirty="0" smtClean="0"/>
              <a:t> name change to Taylor &amp; Francis Online **</a:t>
            </a:r>
          </a:p>
          <a:p>
            <a:endParaRPr lang="en-US" dirty="0" smtClean="0"/>
          </a:p>
          <a:p>
            <a:r>
              <a:rPr lang="en-US" dirty="0" smtClean="0"/>
              <a:t>=	profit margin of 25%</a:t>
            </a:r>
          </a:p>
          <a:p>
            <a:r>
              <a:rPr lang="en-US" dirty="0" smtClean="0"/>
              <a:t>Author’s rights? Sherpa </a:t>
            </a:r>
            <a:r>
              <a:rPr lang="en-US" dirty="0" err="1" smtClean="0"/>
              <a:t>RoMEO</a:t>
            </a:r>
            <a:r>
              <a:rPr lang="en-US" dirty="0" smtClean="0"/>
              <a:t> Yellow (below average) </a:t>
            </a:r>
          </a:p>
          <a:p>
            <a:pPr>
              <a:buNone/>
            </a:pPr>
            <a:r>
              <a:rPr lang="en-US" sz="1297" dirty="0" smtClean="0"/>
              <a:t>From:  </a:t>
            </a:r>
            <a:r>
              <a:rPr lang="en-US" sz="1297" dirty="0" smtClean="0">
                <a:hlinkClick r:id="rId3"/>
              </a:rPr>
              <a:t>http://www.informa.com/Investor-relations/Results--Reporting/</a:t>
            </a:r>
            <a:r>
              <a:rPr lang="en-US" sz="1297" dirty="0" smtClean="0"/>
              <a:t> </a:t>
            </a:r>
          </a:p>
          <a:p>
            <a:pPr>
              <a:buNone/>
            </a:pPr>
            <a:r>
              <a:rPr lang="en-US" sz="1297" dirty="0" smtClean="0"/>
              <a:t>From:  </a:t>
            </a:r>
            <a:r>
              <a:rPr lang="en-US" sz="1297" dirty="0" smtClean="0">
                <a:hlinkClick r:id="rId4"/>
              </a:rPr>
              <a:t>http://www.library.yale.edu/~llicense/ListArchives/1104/msg00015.html</a:t>
            </a:r>
            <a:r>
              <a:rPr lang="en-US" sz="1297" dirty="0" smtClean="0"/>
              <a:t> </a:t>
            </a:r>
            <a:endParaRPr lang="en-US" sz="1297"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95520"/>
            <a:ext cx="8229600" cy="4525963"/>
          </a:xfrm>
        </p:spPr>
        <p:txBody>
          <a:bodyPr>
            <a:normAutofit lnSpcReduction="10000"/>
          </a:bodyPr>
          <a:lstStyle/>
          <a:p>
            <a:r>
              <a:rPr lang="en-US" dirty="0" smtClean="0"/>
              <a:t>Wiley “</a:t>
            </a:r>
            <a:r>
              <a:rPr lang="en-US" b="1" dirty="0" smtClean="0"/>
              <a:t>SCIENTIFIC, TECHNICAL, MEDICAL, AND SCHOLARLY (STMS)</a:t>
            </a:r>
          </a:p>
          <a:p>
            <a:r>
              <a:rPr lang="en-US" b="1" dirty="0" smtClean="0"/>
              <a:t>Third quarter revenue + 8%</a:t>
            </a:r>
          </a:p>
          <a:p>
            <a:r>
              <a:rPr lang="en-US" b="1" dirty="0" smtClean="0"/>
              <a:t>Third quarter contribution to profit + 12%</a:t>
            </a:r>
          </a:p>
          <a:p>
            <a:r>
              <a:rPr lang="en-US" b="1" dirty="0" smtClean="0"/>
              <a:t>Revenue for 9 months up 1% to $712 million</a:t>
            </a:r>
          </a:p>
          <a:p>
            <a:endParaRPr lang="en-US" b="1" dirty="0" smtClean="0"/>
          </a:p>
          <a:p>
            <a:pPr>
              <a:buNone/>
            </a:pPr>
            <a:r>
              <a:rPr lang="en-US" sz="2595" b="1" dirty="0" smtClean="0"/>
              <a:t>John Wiley and Sons Announces Third Quarter Fiscal Year 2011 Results http://ca.wiley.com/WileyCDA/PressRelease/pressReleaseId-93037.html</a:t>
            </a:r>
            <a:endParaRPr lang="en-US" sz="2595"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BBB</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Why is the basic open access definition sometimes called the “BBB” definition?</a:t>
            </a:r>
          </a:p>
          <a:p>
            <a:pPr>
              <a:buNone/>
            </a:pPr>
            <a:endParaRPr lang="en-US" dirty="0" smtClean="0"/>
          </a:p>
          <a:p>
            <a:pPr marL="514350" indent="-514350">
              <a:buAutoNum type="alphaLcParenR"/>
            </a:pPr>
            <a:r>
              <a:rPr lang="en-US" dirty="0" smtClean="0"/>
              <a:t>It was developed by 3 people whose last name starts with “B”</a:t>
            </a:r>
          </a:p>
          <a:p>
            <a:pPr marL="514350" indent="-514350">
              <a:buAutoNum type="alphaLcParenR"/>
            </a:pPr>
            <a:r>
              <a:rPr lang="en-US" dirty="0" smtClean="0"/>
              <a:t>It was developed at meetings in 3 cities whose names start with “B”</a:t>
            </a:r>
          </a:p>
          <a:p>
            <a:pPr marL="514350" indent="-514350">
              <a:buAutoNum type="alphaLcParenR"/>
            </a:pPr>
            <a:r>
              <a:rPr lang="en-US" dirty="0" smtClean="0"/>
              <a:t>The 3 Bs stand for Bed By the Brook, the name of the hotel where the definition was developed</a:t>
            </a:r>
          </a:p>
          <a:p>
            <a:pPr marL="514350" indent="-514350">
              <a:buAutoNum type="alphaLcParenR"/>
            </a:pP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 </a:t>
            </a:r>
            <a:br>
              <a:rPr lang="en-US" i="1" dirty="0" smtClean="0"/>
            </a:br>
            <a:endParaRPr lang="en-US" i="1" dirty="0"/>
          </a:p>
        </p:txBody>
      </p:sp>
      <p:sp>
        <p:nvSpPr>
          <p:cNvPr id="3" name="Content Placeholder 2"/>
          <p:cNvSpPr>
            <a:spLocks noGrp="1"/>
          </p:cNvSpPr>
          <p:nvPr>
            <p:ph idx="1"/>
          </p:nvPr>
        </p:nvSpPr>
        <p:spPr>
          <a:xfrm>
            <a:off x="457200" y="404878"/>
            <a:ext cx="8229600" cy="5851525"/>
          </a:xfrm>
        </p:spPr>
        <p:txBody>
          <a:bodyPr>
            <a:normAutofit fontScale="85000" lnSpcReduction="20000"/>
          </a:bodyPr>
          <a:lstStyle/>
          <a:p>
            <a:pPr>
              <a:buNone/>
            </a:pPr>
            <a:r>
              <a:rPr lang="en-US" dirty="0" err="1" smtClean="0"/>
              <a:t>Ditte</a:t>
            </a:r>
            <a:r>
              <a:rPr lang="en-US" dirty="0" smtClean="0"/>
              <a:t> </a:t>
            </a:r>
            <a:r>
              <a:rPr lang="en-US" dirty="0" err="1" smtClean="0"/>
              <a:t>Tofteng</a:t>
            </a:r>
            <a:r>
              <a:rPr lang="en-US" dirty="0" smtClean="0"/>
              <a:t> and Mia Husted </a:t>
            </a:r>
            <a:r>
              <a:rPr lang="en-US" b="1" dirty="0" smtClean="0"/>
              <a:t>Theatre and action research: How drama can empower action research processes in the field of unemployment   </a:t>
            </a:r>
            <a:r>
              <a:rPr lang="en-US" i="1" dirty="0" smtClean="0"/>
              <a:t>Action Research March 2011 9: 27-41, doi:10.1177/1476750310396953 </a:t>
            </a:r>
          </a:p>
          <a:p>
            <a:pPr>
              <a:buNone/>
            </a:pPr>
            <a:endParaRPr lang="en-US" dirty="0" smtClean="0"/>
          </a:p>
          <a:p>
            <a:pPr>
              <a:buNone/>
            </a:pPr>
            <a:r>
              <a:rPr lang="en-US" dirty="0" smtClean="0"/>
              <a:t>Abstract – free.  Full text PDF:  </a:t>
            </a:r>
            <a:r>
              <a:rPr lang="en-US" b="1" dirty="0" smtClean="0"/>
              <a:t>This item requires a subscription to Action Research. </a:t>
            </a:r>
          </a:p>
          <a:p>
            <a:pPr>
              <a:buNone/>
            </a:pPr>
            <a:r>
              <a:rPr lang="en-US" b="1" dirty="0" smtClean="0"/>
              <a:t>…</a:t>
            </a:r>
            <a:endParaRPr lang="en-US" dirty="0" smtClean="0"/>
          </a:p>
          <a:p>
            <a:pPr>
              <a:buNone/>
            </a:pPr>
            <a:r>
              <a:rPr lang="en-US" dirty="0" smtClean="0"/>
              <a:t>To view this item, select one of the options below:</a:t>
            </a:r>
          </a:p>
          <a:p>
            <a:pPr>
              <a:buNone/>
            </a:pPr>
            <a:r>
              <a:rPr lang="en-US" dirty="0" smtClean="0"/>
              <a:t>Subscribe, sign in or:</a:t>
            </a:r>
          </a:p>
          <a:p>
            <a:pPr>
              <a:buNone/>
            </a:pPr>
            <a:r>
              <a:rPr lang="en-US" dirty="0" smtClean="0"/>
              <a:t>Purchase Short-Term Access </a:t>
            </a:r>
          </a:p>
          <a:p>
            <a:pPr>
              <a:buNone/>
            </a:pPr>
            <a:r>
              <a:rPr lang="en-US" dirty="0" smtClean="0">
                <a:hlinkClick r:id="rId3"/>
              </a:rPr>
              <a:t>Pay per Article </a:t>
            </a:r>
            <a:r>
              <a:rPr lang="en-US" dirty="0" smtClean="0"/>
              <a:t>- You may access </a:t>
            </a:r>
            <a:r>
              <a:rPr lang="en-US" b="1" dirty="0" smtClean="0"/>
              <a:t>this article</a:t>
            </a:r>
            <a:r>
              <a:rPr lang="en-US" dirty="0" smtClean="0"/>
              <a:t> (from the computer you are currently using) for 1 day for US$25.00. </a:t>
            </a:r>
          </a:p>
          <a:p>
            <a:pPr>
              <a:buNone/>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3038"/>
            <a:ext cx="8229600" cy="1143000"/>
          </a:xfrm>
        </p:spPr>
        <p:txBody>
          <a:bodyPr/>
          <a:lstStyle/>
          <a:p>
            <a:r>
              <a:rPr lang="en-US" dirty="0" smtClean="0"/>
              <a:t>Pay per view</a:t>
            </a:r>
            <a:endParaRPr lang="en-US" dirty="0"/>
          </a:p>
        </p:txBody>
      </p:sp>
      <p:sp>
        <p:nvSpPr>
          <p:cNvPr id="3" name="Content Placeholder 2"/>
          <p:cNvSpPr>
            <a:spLocks noGrp="1"/>
          </p:cNvSpPr>
          <p:nvPr>
            <p:ph idx="1"/>
          </p:nvPr>
        </p:nvSpPr>
        <p:spPr>
          <a:xfrm>
            <a:off x="1204818" y="1741977"/>
            <a:ext cx="7481982" cy="3830666"/>
          </a:xfrm>
        </p:spPr>
        <p:txBody>
          <a:bodyPr>
            <a:noAutofit/>
          </a:bodyPr>
          <a:lstStyle/>
          <a:p>
            <a:r>
              <a:rPr lang="en-US" sz="3600" dirty="0" smtClean="0"/>
              <a:t>Excess copyright </a:t>
            </a:r>
            <a:r>
              <a:rPr lang="en-US" sz="3600" dirty="0" smtClean="0">
                <a:hlinkClick r:id="rId2"/>
              </a:rPr>
              <a:t>http://www.accesscopyright.ca/default.aspx?id=310</a:t>
            </a:r>
            <a:endParaRPr lang="en-US" sz="3600" dirty="0" smtClean="0"/>
          </a:p>
          <a:p>
            <a:r>
              <a:rPr lang="en-US" sz="3600" dirty="0" smtClean="0"/>
              <a:t>Discourages learning &amp; reading (Morrison, 2005)</a:t>
            </a:r>
          </a:p>
          <a:p>
            <a:r>
              <a:rPr lang="en-US" sz="3600" dirty="0" smtClean="0"/>
              <a:t>Informational Feudalism (Drahos &amp; Braithwaite)</a:t>
            </a:r>
            <a:endParaRPr lang="en-US" sz="36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69654"/>
          </a:xfrm>
        </p:spPr>
        <p:txBody>
          <a:bodyPr/>
          <a:lstStyle/>
          <a:p>
            <a:r>
              <a:rPr lang="en-US" dirty="0" smtClean="0"/>
              <a:t>Wiley: the Blackwell legacy</a:t>
            </a:r>
            <a:endParaRPr lang="en-US" dirty="0"/>
          </a:p>
        </p:txBody>
      </p:sp>
      <p:sp>
        <p:nvSpPr>
          <p:cNvPr id="3" name="Content Placeholder 2"/>
          <p:cNvSpPr>
            <a:spLocks noGrp="1"/>
          </p:cNvSpPr>
          <p:nvPr>
            <p:ph idx="1"/>
          </p:nvPr>
        </p:nvSpPr>
        <p:spPr>
          <a:xfrm>
            <a:off x="457200" y="1888494"/>
            <a:ext cx="8229600" cy="4237669"/>
          </a:xfrm>
        </p:spPr>
        <p:txBody>
          <a:bodyPr/>
          <a:lstStyle/>
          <a:p>
            <a:pPr>
              <a:buNone/>
            </a:pPr>
            <a:r>
              <a:rPr lang="en-US" dirty="0" smtClean="0"/>
              <a:t>Journal of Communication</a:t>
            </a:r>
          </a:p>
          <a:p>
            <a:pPr>
              <a:buNone/>
            </a:pPr>
            <a:r>
              <a:rPr lang="en-US" dirty="0" smtClean="0"/>
              <a:t>©International Communication Association</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Directory of Open Access Journals</a:t>
            </a:r>
            <a:br>
              <a:rPr lang="en-US" dirty="0" smtClean="0"/>
            </a:br>
            <a:r>
              <a:rPr lang="en-US" dirty="0" smtClean="0"/>
              <a:t>http://</a:t>
            </a:r>
            <a:r>
              <a:rPr lang="en-US" dirty="0" err="1" smtClean="0"/>
              <a:t>www.doaj.org</a:t>
            </a:r>
            <a:endParaRPr lang="en-US" dirty="0"/>
          </a:p>
        </p:txBody>
      </p:sp>
      <p:sp>
        <p:nvSpPr>
          <p:cNvPr id="3" name="Content Placeholder 2"/>
          <p:cNvSpPr>
            <a:spLocks noGrp="1"/>
          </p:cNvSpPr>
          <p:nvPr>
            <p:ph idx="1"/>
          </p:nvPr>
        </p:nvSpPr>
        <p:spPr/>
        <p:txBody>
          <a:bodyPr/>
          <a:lstStyle/>
          <a:p>
            <a:r>
              <a:rPr lang="en-US" dirty="0" smtClean="0"/>
              <a:t>&gt; 6,500 fully open access journals</a:t>
            </a:r>
          </a:p>
          <a:p>
            <a:r>
              <a:rPr lang="en-US" dirty="0" smtClean="0"/>
              <a:t>Media and Communication Studies:  95 titles</a:t>
            </a:r>
          </a:p>
          <a:p>
            <a:r>
              <a:rPr lang="en-US" dirty="0" smtClean="0">
                <a:hlinkClick r:id="rId2"/>
              </a:rPr>
              <a:t>http://www.doaj.org/doaj?func=subject&amp;cpid=130&amp;uiLanguage=en</a:t>
            </a:r>
            <a:endParaRPr lang="en-US" dirty="0" smtClean="0"/>
          </a:p>
          <a:p>
            <a:r>
              <a:rPr lang="en-US" dirty="0" smtClean="0"/>
              <a:t>International Journal of Communication</a:t>
            </a:r>
          </a:p>
          <a:p>
            <a:r>
              <a:rPr lang="en-US" dirty="0" smtClean="0"/>
              <a:t>Global Media Studies</a:t>
            </a:r>
          </a:p>
          <a:p>
            <a:r>
              <a:rPr lang="en-US" dirty="0" smtClean="0"/>
              <a:t>Journal of Information Policy</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Library journal hosting services</a:t>
            </a:r>
            <a:endParaRPr lang="en-US" dirty="0"/>
          </a:p>
        </p:txBody>
      </p:sp>
      <p:sp>
        <p:nvSpPr>
          <p:cNvPr id="3" name="Content Placeholder 2"/>
          <p:cNvSpPr>
            <a:spLocks noGrp="1"/>
          </p:cNvSpPr>
          <p:nvPr>
            <p:ph idx="1"/>
          </p:nvPr>
        </p:nvSpPr>
        <p:spPr/>
        <p:txBody>
          <a:bodyPr/>
          <a:lstStyle/>
          <a:p>
            <a:pPr>
              <a:buNone/>
            </a:pPr>
            <a:r>
              <a:rPr lang="en-US" dirty="0" smtClean="0"/>
              <a:t>Open Access Journal Supports in Canada (Morrison et al.)</a:t>
            </a:r>
          </a:p>
          <a:p>
            <a:pPr>
              <a:buNone/>
            </a:pPr>
            <a:r>
              <a:rPr lang="en-US" dirty="0" smtClean="0"/>
              <a:t>http://ir.lib.sfu.ca/handle/1892/10882</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stm</a:t>
            </a:r>
            <a:r>
              <a:rPr lang="en-US" dirty="0" smtClean="0"/>
              <a:t> revenue versus necessary OA costs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$8 billion USD annually (journals)</a:t>
            </a:r>
          </a:p>
          <a:p>
            <a:r>
              <a:rPr lang="en-US" dirty="0" smtClean="0"/>
              <a:t>70% from academic library budgets ( ~ $5.6 billion)</a:t>
            </a:r>
          </a:p>
          <a:p>
            <a:r>
              <a:rPr lang="en-US" dirty="0" smtClean="0"/>
              <a:t>Estimated cost to publish world’s 1.5 million scholarly articles / year at average of about $1,350 USD (PLoS ONE rates):  $2.5 billion</a:t>
            </a:r>
          </a:p>
          <a:p>
            <a:pPr>
              <a:buNone/>
            </a:pPr>
            <a:endParaRPr lang="en-US" dirty="0" smtClean="0"/>
          </a:p>
          <a:p>
            <a:r>
              <a:rPr lang="en-US" dirty="0" smtClean="0"/>
              <a:t>= academic library budgets (globally) could fund fully open access journal publishing and save money</a:t>
            </a:r>
          </a:p>
          <a:p>
            <a:r>
              <a:rPr lang="en-US" dirty="0" smtClean="0"/>
              <a:t>Sources:  Ware &amp; Mabe (2009), </a:t>
            </a:r>
            <a:r>
              <a:rPr lang="en-US" dirty="0" err="1" smtClean="0"/>
              <a:t>Björk</a:t>
            </a:r>
            <a:r>
              <a:rPr lang="en-US" dirty="0" smtClean="0"/>
              <a:t> et al. (2008)</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Self-archiving</a:t>
            </a:r>
            <a:endParaRPr lang="en-US" dirty="0"/>
          </a:p>
        </p:txBody>
      </p:sp>
      <p:sp>
        <p:nvSpPr>
          <p:cNvPr id="3" name="Content Placeholder 2"/>
          <p:cNvSpPr>
            <a:spLocks noGrp="1"/>
          </p:cNvSpPr>
          <p:nvPr>
            <p:ph idx="1"/>
          </p:nvPr>
        </p:nvSpPr>
        <p:spPr/>
        <p:txBody>
          <a:bodyPr/>
          <a:lstStyle/>
          <a:p>
            <a:pPr>
              <a:buNone/>
            </a:pPr>
            <a:r>
              <a:rPr lang="en-US" dirty="0" smtClean="0"/>
              <a:t>Heather’s works</a:t>
            </a:r>
          </a:p>
          <a:p>
            <a:pPr>
              <a:buNone/>
            </a:pPr>
            <a:r>
              <a:rPr lang="en-US" dirty="0" smtClean="0"/>
              <a:t>http://ir.lib.sfu.ca/handle/1892/79/simple-search?query=Morrison%2C+Heather</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MIT Faculty Open Access Policy</a:t>
            </a:r>
            <a:br>
              <a:rPr lang="en-US" dirty="0" smtClean="0"/>
            </a:br>
            <a:r>
              <a:rPr lang="en-US" sz="2222" dirty="0" err="1" smtClean="0"/>
              <a:t>http://info-libraries.mit.edu/scholarly/mit-open-access/open-access-at-mit/mit-open-access-policy/</a:t>
            </a:r>
            <a:endParaRPr lang="en-US" sz="2222" dirty="0"/>
          </a:p>
        </p:txBody>
      </p:sp>
      <p:sp>
        <p:nvSpPr>
          <p:cNvPr id="3" name="Content Placeholder 2"/>
          <p:cNvSpPr>
            <a:spLocks noGrp="1"/>
          </p:cNvSpPr>
          <p:nvPr>
            <p:ph idx="1"/>
          </p:nvPr>
        </p:nvSpPr>
        <p:spPr/>
        <p:txBody>
          <a:bodyPr>
            <a:normAutofit/>
          </a:bodyPr>
          <a:lstStyle/>
          <a:p>
            <a:pPr>
              <a:buNone/>
            </a:pPr>
            <a:r>
              <a:rPr lang="en-US" dirty="0" smtClean="0"/>
              <a:t>“Each </a:t>
            </a:r>
            <a:r>
              <a:rPr lang="en-US" b="1" dirty="0" smtClean="0"/>
              <a:t>Faculty member grants </a:t>
            </a:r>
            <a:r>
              <a:rPr lang="en-US" dirty="0" smtClean="0"/>
              <a:t>to the Massachusetts Institute of Technology nonexclusive permission to make available his or her scholarly articles and to exercise the copyright in those articles </a:t>
            </a:r>
            <a:r>
              <a:rPr lang="en-US" b="1" dirty="0" smtClean="0"/>
              <a:t>for the purpose of open dissemination</a:t>
            </a:r>
            <a:r>
              <a:rPr lang="en-US" dirty="0" smtClean="0"/>
              <a:t>…The Provost … will </a:t>
            </a:r>
            <a:r>
              <a:rPr lang="en-US" b="1" dirty="0" smtClean="0"/>
              <a:t>waive</a:t>
            </a:r>
            <a:r>
              <a:rPr lang="en-US" dirty="0" smtClean="0"/>
              <a:t> application of the policy for a particular article upon written notification by the author, who informs MIT of the reason”.</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47500" lnSpcReduction="20000"/>
          </a:bodyPr>
          <a:lstStyle/>
          <a:p>
            <a:r>
              <a:rPr lang="en-US" dirty="0" err="1" smtClean="0"/>
              <a:t>Björk</a:t>
            </a:r>
            <a:r>
              <a:rPr lang="en-US" dirty="0" smtClean="0"/>
              <a:t>, B., </a:t>
            </a:r>
            <a:r>
              <a:rPr lang="en-US" dirty="0" err="1" smtClean="0"/>
              <a:t>Roosr</a:t>
            </a:r>
            <a:r>
              <a:rPr lang="en-US" dirty="0" smtClean="0"/>
              <a:t>, A., &amp; </a:t>
            </a:r>
            <a:r>
              <a:rPr lang="en-US" dirty="0" err="1" smtClean="0"/>
              <a:t>Lauri</a:t>
            </a:r>
            <a:r>
              <a:rPr lang="en-US" dirty="0" smtClean="0"/>
              <a:t>, M. (2008). Global annual volume of scholarly peer reviewed journal articles and the share available via different open access options. Paper presented at the </a:t>
            </a:r>
            <a:r>
              <a:rPr lang="en-US" i="1" dirty="0" smtClean="0"/>
              <a:t>ELPUB2008. Open Scholarship: Authority, Community, and Sustainability in the Age of Web 2.0 - Proceedings of the 12th International Conference on Electronic Publishing Held in Toronto, Canada 25-27 June 2008. Edited by: Leslie Chan and Susanna </a:t>
            </a:r>
            <a:r>
              <a:rPr lang="en-US" i="1" dirty="0" err="1" smtClean="0"/>
              <a:t>Mornati</a:t>
            </a:r>
            <a:r>
              <a:rPr lang="en-US" i="1" dirty="0" smtClean="0"/>
              <a:t>. </a:t>
            </a:r>
            <a:r>
              <a:rPr lang="en-US" dirty="0" smtClean="0"/>
              <a:t>Retrieved from </a:t>
            </a:r>
            <a:r>
              <a:rPr lang="en-US" dirty="0" smtClean="0">
                <a:hlinkClick r:id="rId2"/>
              </a:rPr>
              <a:t>http://elpub.scix.net/cgi-bin/works/Show?178_elpub2008</a:t>
            </a:r>
            <a:endParaRPr lang="en-US" dirty="0" smtClean="0"/>
          </a:p>
          <a:p>
            <a:r>
              <a:rPr lang="en-US" dirty="0" smtClean="0"/>
              <a:t>Crow, R. (2006). </a:t>
            </a:r>
            <a:r>
              <a:rPr lang="en-US" i="1" dirty="0" smtClean="0"/>
              <a:t>Publishing cooperatives: An alternative for society publishers: A SPARC discussion paper</a:t>
            </a:r>
            <a:r>
              <a:rPr lang="en-US" dirty="0" smtClean="0"/>
              <a:t>. Washington, DC: Scholarly Publishing and Academic Resources Coalition (SPARC). Retrieved April 13, 2010 from </a:t>
            </a:r>
            <a:r>
              <a:rPr lang="en-US" u="sng" dirty="0" smtClean="0">
                <a:hlinkClick r:id="rId3"/>
              </a:rPr>
              <a:t>http://www.arl.org.proxy.lib.sfu.ca/sparc/publications/papers/index.shtml</a:t>
            </a:r>
            <a:endParaRPr lang="en-US" u="sng" dirty="0" smtClean="0"/>
          </a:p>
          <a:p>
            <a:r>
              <a:rPr lang="en-US" dirty="0" smtClean="0"/>
              <a:t>Drahos, P., &amp; Braithwaite, J. (2002). </a:t>
            </a:r>
            <a:r>
              <a:rPr lang="en-US" i="1" dirty="0" smtClean="0"/>
              <a:t>Information feudalism: Who owns the knowledge economy?</a:t>
            </a:r>
            <a:r>
              <a:rPr lang="en-US" dirty="0" smtClean="0"/>
              <a:t>. London: </a:t>
            </a:r>
            <a:r>
              <a:rPr lang="en-US" dirty="0" err="1" smtClean="0"/>
              <a:t>Earthscan</a:t>
            </a:r>
            <a:r>
              <a:rPr lang="en-US" dirty="0" smtClean="0"/>
              <a:t>.</a:t>
            </a:r>
          </a:p>
          <a:p>
            <a:r>
              <a:rPr lang="en-US" dirty="0" smtClean="0"/>
              <a:t>Morrison, H., Owen, B., Taylor, D., Waller, A., </a:t>
            </a:r>
            <a:r>
              <a:rPr lang="en-US" dirty="0" err="1" smtClean="0"/>
              <a:t>Vezina</a:t>
            </a:r>
            <a:r>
              <a:rPr lang="en-US" dirty="0" smtClean="0"/>
              <a:t>, K.(2010) Open Access Journals Support in Canada. http://ir.lib.sfu.ca/handle/1892/10882</a:t>
            </a:r>
          </a:p>
          <a:p>
            <a:r>
              <a:rPr lang="en-US" dirty="0" smtClean="0"/>
              <a:t>Morrison, H. (2005). The implications of usage statistics as an economic factor in scholarly communications. In Usage Statistics of E-Journals, E. Fowler, Ed., Haworth Press. http://ir.lib.sfu.ca/handle/1892/1639</a:t>
            </a:r>
          </a:p>
          <a:p>
            <a:r>
              <a:rPr lang="en-US" dirty="0" smtClean="0"/>
              <a:t>Provencal, J. (2011). </a:t>
            </a:r>
            <a:r>
              <a:rPr lang="en-US" i="1" dirty="0" smtClean="0"/>
              <a:t>Scholarly journal publishing in </a:t>
            </a:r>
            <a:r>
              <a:rPr lang="en-US" i="1" dirty="0" err="1" smtClean="0"/>
              <a:t>canada</a:t>
            </a:r>
            <a:r>
              <a:rPr lang="en-US" i="1" dirty="0" smtClean="0"/>
              <a:t>: Annual industry report 2010-11</a:t>
            </a:r>
            <a:r>
              <a:rPr lang="en-US" dirty="0" smtClean="0"/>
              <a:t>. Canada: Canadian Association of Learned Journals. Retrieved from </a:t>
            </a:r>
            <a:r>
              <a:rPr lang="en-US" dirty="0" smtClean="0">
                <a:hlinkClick r:id="rId4"/>
              </a:rPr>
              <a:t>http://www.calj-acrs.ca/</a:t>
            </a:r>
            <a:endParaRPr lang="en-US" dirty="0" smtClean="0"/>
          </a:p>
          <a:p>
            <a:r>
              <a:rPr lang="en-US" dirty="0" smtClean="0"/>
              <a:t>Ware, M., &amp; Mabe, M. (2009). </a:t>
            </a:r>
            <a:r>
              <a:rPr lang="en-US" i="1" dirty="0" smtClean="0"/>
              <a:t>The </a:t>
            </a:r>
            <a:r>
              <a:rPr lang="en-US" i="1" dirty="0" err="1" smtClean="0"/>
              <a:t>stm</a:t>
            </a:r>
            <a:r>
              <a:rPr lang="en-US" i="1" dirty="0" smtClean="0"/>
              <a:t> report: An overview of scientific and scholarly journal publishing</a:t>
            </a:r>
            <a:r>
              <a:rPr lang="en-US" dirty="0" smtClean="0"/>
              <a:t>. Oxford: STM: International Association of Scientific, Technical and Medical Publishers. Retrieved from </a:t>
            </a:r>
            <a:r>
              <a:rPr lang="en-US" dirty="0" smtClean="0">
                <a:hlinkClick r:id="rId5"/>
              </a:rPr>
              <a:t>http://www.stm-assoc.org/news.php?id=255</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Hane</a:t>
            </a:r>
            <a:r>
              <a:rPr lang="en-US" dirty="0" smtClean="0"/>
              <a:t>, P.J. (2003)  Cornell and other university libraries to cancel Elsevier titles. </a:t>
            </a:r>
            <a:r>
              <a:rPr lang="en-US" dirty="0" smtClean="0">
                <a:hlinkClick r:id="rId2"/>
              </a:rPr>
              <a:t>http://newsbreaks.infotoday.com/nbreader.asp?ArticleID=16580</a:t>
            </a:r>
            <a:endParaRPr lang="en-US" dirty="0" smtClean="0"/>
          </a:p>
          <a:p>
            <a:r>
              <a:rPr lang="en-US" dirty="0" smtClean="0"/>
              <a:t>Morrison, H. The Dramatic Growth of Open Access Series http://poeticeconomics.blogspot.com/2006/08/dramatic-growth-of-open-access-series.html</a:t>
            </a:r>
          </a:p>
          <a:p>
            <a:r>
              <a:rPr lang="en-US" dirty="0" smtClean="0"/>
              <a:t>Suber, P. Open access overview http://</a:t>
            </a:r>
            <a:r>
              <a:rPr lang="en-US" dirty="0" err="1" smtClean="0"/>
              <a:t>www.earlham.edu/~peters/fos/overview.htm</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buNone/>
            </a:pPr>
            <a:r>
              <a:rPr lang="en-US" dirty="0" smtClean="0"/>
              <a:t>B)  The basic open access definition was developed at three meetings from 2002 – 2003 held in Budapest, Berlin, and Bethesda.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Correct use of the term “open access”?</a:t>
            </a:r>
            <a:endParaRPr lang="en-US" dirty="0"/>
          </a:p>
        </p:txBody>
      </p:sp>
      <p:sp>
        <p:nvSpPr>
          <p:cNvPr id="3" name="Content Placeholder 2"/>
          <p:cNvSpPr>
            <a:spLocks noGrp="1"/>
          </p:cNvSpPr>
          <p:nvPr>
            <p:ph idx="1"/>
          </p:nvPr>
        </p:nvSpPr>
        <p:spPr/>
        <p:txBody>
          <a:bodyPr/>
          <a:lstStyle/>
          <a:p>
            <a:pPr>
              <a:buNone/>
            </a:pPr>
            <a:r>
              <a:rPr lang="en-US" dirty="0" smtClean="0"/>
              <a:t>At our university, we have open access to those journals for everyone at the university.</a:t>
            </a:r>
          </a:p>
          <a:p>
            <a:endParaRPr lang="en-US" dirty="0" smtClean="0"/>
          </a:p>
          <a:p>
            <a:pPr algn="ctr">
              <a:buNone/>
            </a:pPr>
            <a:r>
              <a:rPr lang="en-US" dirty="0" smtClean="0"/>
              <a:t>YES</a:t>
            </a:r>
          </a:p>
          <a:p>
            <a:pPr algn="ctr">
              <a:buNone/>
            </a:pPr>
            <a:r>
              <a:rPr lang="en-US" dirty="0" smtClean="0"/>
              <a:t>or</a:t>
            </a:r>
          </a:p>
          <a:p>
            <a:pPr algn="ctr">
              <a:buNone/>
            </a:pPr>
            <a:r>
              <a:rPr lang="en-US" dirty="0" smtClean="0"/>
              <a:t>NO</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buNone/>
            </a:pPr>
            <a:r>
              <a:rPr lang="en-US" dirty="0" smtClean="0"/>
              <a:t>NO</a:t>
            </a:r>
          </a:p>
          <a:p>
            <a:pPr>
              <a:buNone/>
            </a:pPr>
            <a:endParaRPr lang="en-US" dirty="0" smtClean="0"/>
          </a:p>
          <a:p>
            <a:pPr>
              <a:buNone/>
            </a:pPr>
            <a:endParaRPr lang="en-US" dirty="0" smtClean="0"/>
          </a:p>
          <a:p>
            <a:pPr>
              <a:buNone/>
            </a:pPr>
            <a:r>
              <a:rPr lang="en-US" dirty="0" smtClean="0"/>
              <a:t>So what is this kind of access? Why does this matter if we call this OA?</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pPr>
              <a:buNone/>
            </a:pPr>
            <a:r>
              <a:rPr lang="en-US" dirty="0" smtClean="0"/>
              <a:t>Access for everyone at a university is called site-wide access.  This is important because when researchers have free access to journals through their university’s subscriptions, they will not be aware that others outside the university do not have access.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road to open access?</a:t>
            </a:r>
            <a:endParaRPr lang="en-US" dirty="0"/>
          </a:p>
        </p:txBody>
      </p:sp>
      <p:sp>
        <p:nvSpPr>
          <p:cNvPr id="3" name="Content Placeholder 2"/>
          <p:cNvSpPr>
            <a:spLocks noGrp="1"/>
          </p:cNvSpPr>
          <p:nvPr>
            <p:ph idx="1"/>
          </p:nvPr>
        </p:nvSpPr>
        <p:spPr/>
        <p:txBody>
          <a:bodyPr/>
          <a:lstStyle/>
          <a:p>
            <a:pPr marL="514350" indent="-514350">
              <a:buAutoNum type="alphaUcParenR"/>
            </a:pPr>
            <a:r>
              <a:rPr lang="en-US" dirty="0" smtClean="0"/>
              <a:t>Green</a:t>
            </a:r>
          </a:p>
          <a:p>
            <a:pPr marL="514350" indent="-514350">
              <a:buAutoNum type="alphaUcParenR"/>
            </a:pPr>
            <a:r>
              <a:rPr lang="en-US" dirty="0" smtClean="0"/>
              <a:t>Gold</a:t>
            </a:r>
          </a:p>
          <a:p>
            <a:pPr>
              <a:buNone/>
            </a:pPr>
            <a:r>
              <a:rPr lang="en-US" dirty="0" smtClean="0"/>
              <a:t>C)  Open access publishing</a:t>
            </a:r>
          </a:p>
          <a:p>
            <a:pPr marL="514350" indent="-514350">
              <a:buAutoNum type="alphaUcParenR" startAt="4"/>
            </a:pPr>
            <a:r>
              <a:rPr lang="en-US" dirty="0" smtClean="0"/>
              <a:t>Open access archiving</a:t>
            </a:r>
          </a:p>
          <a:p>
            <a:pPr marL="514350" indent="-514350">
              <a:buAutoNum type="alphaUcParenR" startAt="4"/>
            </a:pPr>
            <a:r>
              <a:rPr lang="en-US" dirty="0" smtClean="0"/>
              <a:t>All of the above</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169</TotalTime>
  <Words>2810</Words>
  <Application>Microsoft Macintosh PowerPoint</Application>
  <PresentationFormat>On-screen Show (4:3)</PresentationFormat>
  <Paragraphs>261</Paragraphs>
  <Slides>49</Slides>
  <Notes>7</Notes>
  <HiddenSlides>0</HiddenSlides>
  <MMClips>0</MMClips>
  <ScaleCrop>false</ScaleCrop>
  <HeadingPairs>
    <vt:vector size="4" baseType="variant">
      <vt:variant>
        <vt:lpstr>Design Template</vt:lpstr>
      </vt:variant>
      <vt:variant>
        <vt:i4>1</vt:i4>
      </vt:variant>
      <vt:variant>
        <vt:lpstr>Slide Titles</vt:lpstr>
      </vt:variant>
      <vt:variant>
        <vt:i4>49</vt:i4>
      </vt:variant>
    </vt:vector>
  </HeadingPairs>
  <TitlesOfParts>
    <vt:vector size="50" baseType="lpstr">
      <vt:lpstr>Office Theme</vt:lpstr>
      <vt:lpstr>LIBR 559L – Topics in scholarly communication &amp; publishing, UBC SLAIS, May 24, 2011</vt:lpstr>
      <vt:lpstr>Open access quiz</vt:lpstr>
      <vt:lpstr>Answer</vt:lpstr>
      <vt:lpstr>BBB</vt:lpstr>
      <vt:lpstr>Answer</vt:lpstr>
      <vt:lpstr>Correct use of the term “open access”?</vt:lpstr>
      <vt:lpstr>Answer</vt:lpstr>
      <vt:lpstr>Answer</vt:lpstr>
      <vt:lpstr>The road to open access?</vt:lpstr>
      <vt:lpstr>Answer</vt:lpstr>
      <vt:lpstr>True or false?</vt:lpstr>
      <vt:lpstr>Answer</vt:lpstr>
      <vt:lpstr>How many fully open access peer reviewed scholarly journals are there?</vt:lpstr>
      <vt:lpstr>ANSWER</vt:lpstr>
      <vt:lpstr>How fast is DOAJ adding titles?</vt:lpstr>
      <vt:lpstr>ANSWER</vt:lpstr>
      <vt:lpstr>How many open access repositories are there?</vt:lpstr>
      <vt:lpstr>ANSWER</vt:lpstr>
      <vt:lpstr>How many documents are freely available through repositories?</vt:lpstr>
      <vt:lpstr>ANSWER</vt:lpstr>
      <vt:lpstr>Gratis vs. libre open access</vt:lpstr>
      <vt:lpstr>ANSWER</vt:lpstr>
      <vt:lpstr>Open access and creative commons</vt:lpstr>
      <vt:lpstr>ANSWER</vt:lpstr>
      <vt:lpstr>Libre open access: discussion (pairs)</vt:lpstr>
      <vt:lpstr>Open access &amp; libraries - background</vt:lpstr>
      <vt:lpstr>Since 2000…</vt:lpstr>
      <vt:lpstr>Library association educational efforts</vt:lpstr>
      <vt:lpstr>Library &amp; related associations open access policy advocacy</vt:lpstr>
      <vt:lpstr>Open access resources</vt:lpstr>
      <vt:lpstr>Why institutional repositories?</vt:lpstr>
      <vt:lpstr>Preservation &amp; ongoing access responsibility options?</vt:lpstr>
      <vt:lpstr>Slide 33</vt:lpstr>
      <vt:lpstr>Why institutional repositories? </vt:lpstr>
      <vt:lpstr>Why scholarship should never be a commodity!</vt:lpstr>
      <vt:lpstr>Slide 36</vt:lpstr>
      <vt:lpstr>Scholarly societies &amp; journals</vt:lpstr>
      <vt:lpstr> Volunteer work, anyone? informa.plc (Taylor &amp; Francis, Routledge) </vt:lpstr>
      <vt:lpstr>Slide 39</vt:lpstr>
      <vt:lpstr>  </vt:lpstr>
      <vt:lpstr>Pay per view</vt:lpstr>
      <vt:lpstr>Wiley: the Blackwell legacy</vt:lpstr>
      <vt:lpstr>Directory of Open Access Journals http://www.doaj.org</vt:lpstr>
      <vt:lpstr>Library journal hosting services</vt:lpstr>
      <vt:lpstr>stm revenue versus necessary OA costs</vt:lpstr>
      <vt:lpstr>Self-archiving</vt:lpstr>
      <vt:lpstr>MIT Faculty Open Access Policy http://info-libraries.mit.edu/scholarly/mit-open-access/open-access-at-mit/mit-open-access-policy/</vt:lpstr>
      <vt:lpstr>References</vt:lpstr>
      <vt:lpstr>References </vt:lpstr>
    </vt:vector>
  </TitlesOfParts>
  <Company>Simon Fraser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LIBR 559L – Topics in scholarly communication &amp; publishing, UBC SLAIS, May 24, 2011</dc:title>
  <dc:creator>Anon ymous</dc:creator>
  <cp:lastModifiedBy>Anon ymous</cp:lastModifiedBy>
  <cp:revision>29</cp:revision>
  <dcterms:created xsi:type="dcterms:W3CDTF">2011-05-24T15:28:43Z</dcterms:created>
  <dcterms:modified xsi:type="dcterms:W3CDTF">2011-05-24T15:48:36Z</dcterms:modified>
</cp:coreProperties>
</file>