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sldIdLst>
    <p:sldId id="256" r:id="rId2"/>
    <p:sldId id="257" r:id="rId3"/>
    <p:sldId id="269" r:id="rId4"/>
    <p:sldId id="259" r:id="rId5"/>
    <p:sldId id="260" r:id="rId6"/>
    <p:sldId id="262" r:id="rId7"/>
    <p:sldId id="263" r:id="rId8"/>
    <p:sldId id="264" r:id="rId9"/>
    <p:sldId id="265" r:id="rId10"/>
    <p:sldId id="266" r:id="rId11"/>
    <p:sldId id="267" r:id="rId12"/>
    <p:sldId id="268" r:id="rId13"/>
    <p:sldId id="261" r:id="rId14"/>
    <p:sldId id="270" r:id="rId15"/>
    <p:sldId id="271" r:id="rId16"/>
    <p:sldId id="272" r:id="rId17"/>
    <p:sldId id="273" r:id="rId18"/>
    <p:sldId id="274" r:id="rId19"/>
    <p:sldId id="25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9" d="100"/>
          <a:sy n="79" d="100"/>
        </p:scale>
        <p:origin x="-108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interSettings" Target="printerSettings/printerSettings1.bin"/><Relationship Id="rId21" Type="http://schemas.openxmlformats.org/officeDocument/2006/relationships/notesMaster" Target="notesMasters/notes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1F8BA-D7EF-4B42-BCA5-7176599422ED}" type="datetimeFigureOut">
              <a:rPr lang="en-US" smtClean="0"/>
              <a:pPr/>
              <a:t>5/25/11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C84CA-06BA-8748-A332-04CD41284D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Collecting OA resources</a:t>
            </a:r>
            <a:endParaRPr lang="en-US" dirty="0"/>
          </a:p>
        </p:txBody>
      </p:sp>
      <p:sp>
        <p:nvSpPr>
          <p:cNvPr id="4" name="Slide Number Placeholder 3"/>
          <p:cNvSpPr>
            <a:spLocks noGrp="1"/>
          </p:cNvSpPr>
          <p:nvPr>
            <p:ph type="sldNum" sz="quarter" idx="10"/>
          </p:nvPr>
        </p:nvSpPr>
        <p:spPr/>
        <p:txBody>
          <a:bodyPr/>
          <a:lstStyle/>
          <a:p>
            <a:fld id="{B77C84CA-06BA-8748-A332-04CD41284D0F}"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DA01EC5-1A98-E046-AF1E-39010AFD3691}" type="datetimeFigureOut">
              <a:rPr lang="en-US" smtClean="0"/>
              <a:pPr/>
              <a:t>5/25/11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CDA01EC5-1A98-E046-AF1E-39010AFD3691}" type="datetimeFigureOut">
              <a:rPr lang="en-US" smtClean="0"/>
              <a:pPr/>
              <a:t>5/25/11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CDA01EC5-1A98-E046-AF1E-39010AFD3691}" type="datetimeFigureOut">
              <a:rPr lang="en-US" smtClean="0"/>
              <a:pPr/>
              <a:t>5/25/11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CDA01EC5-1A98-E046-AF1E-39010AFD3691}" type="datetimeFigureOut">
              <a:rPr lang="en-US" smtClean="0"/>
              <a:pPr/>
              <a:t>5/25/11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01EC5-1A98-E046-AF1E-39010AFD3691}" type="datetimeFigureOut">
              <a:rPr lang="en-US" smtClean="0"/>
              <a:pPr/>
              <a:t>5/25/11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DA01EC5-1A98-E046-AF1E-39010AFD3691}" type="datetimeFigureOut">
              <a:rPr lang="en-US" smtClean="0"/>
              <a:pPr/>
              <a:t>5/25/11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DA01EC5-1A98-E046-AF1E-39010AFD3691}" type="datetimeFigureOut">
              <a:rPr lang="en-US" smtClean="0"/>
              <a:pPr/>
              <a:t>5/25/11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01EC5-1A98-E046-AF1E-39010AFD3691}" type="datetimeFigureOut">
              <a:rPr lang="en-US" smtClean="0"/>
              <a:pPr/>
              <a:t>5/25/11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8764E-9102-7642-A6D1-5BBDAA7BA1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http://pages.cmns.sfu.ca/heather-morrison/" TargetMode="External"/><Relationship Id="rId3" Type="http://schemas.openxmlformats.org/officeDocument/2006/relationships/hyperlink" Target="http://creativecommons.org/licenses/by-nc-sa/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poynder.blogspot.com/2008/11/open-access-interviews-dove-medical.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r>
              <a:rPr lang="en-US" dirty="0" smtClean="0"/>
              <a:t>LIBR 559L – Topics in scholarly communication &amp; publishing, UBC SLAIS, May 26, 2011</a:t>
            </a:r>
            <a:endParaRPr lang="en-US" dirty="0"/>
          </a:p>
        </p:txBody>
      </p:sp>
      <p:sp>
        <p:nvSpPr>
          <p:cNvPr id="3" name="Subtitle 2"/>
          <p:cNvSpPr>
            <a:spLocks noGrp="1"/>
          </p:cNvSpPr>
          <p:nvPr>
            <p:ph type="subTitle" idx="1"/>
          </p:nvPr>
        </p:nvSpPr>
        <p:spPr>
          <a:xfrm>
            <a:off x="895473" y="3886200"/>
            <a:ext cx="7562726" cy="1752600"/>
          </a:xfrm>
        </p:spPr>
        <p:txBody>
          <a:bodyPr/>
          <a:lstStyle/>
          <a:p>
            <a:r>
              <a:rPr lang="en-US" dirty="0" smtClean="0"/>
              <a:t>Heather Morrison</a:t>
            </a:r>
          </a:p>
          <a:p>
            <a:r>
              <a:rPr lang="en-US" dirty="0" smtClean="0">
                <a:hlinkClick r:id="rId2"/>
              </a:rPr>
              <a:t>http://pages.cmns.sfu.ca/heather-morrison/</a:t>
            </a:r>
            <a:endParaRPr lang="en-US" dirty="0" smtClean="0"/>
          </a:p>
          <a:p>
            <a:endParaRPr lang="en-US" dirty="0" smtClean="0"/>
          </a:p>
          <a:p>
            <a:endParaRPr lang="en-US" dirty="0"/>
          </a:p>
        </p:txBody>
      </p:sp>
      <p:sp>
        <p:nvSpPr>
          <p:cNvPr id="5" name="TextBox 4"/>
          <p:cNvSpPr txBox="1"/>
          <p:nvPr/>
        </p:nvSpPr>
        <p:spPr>
          <a:xfrm>
            <a:off x="3124582" y="5597154"/>
            <a:ext cx="5333617" cy="923330"/>
          </a:xfrm>
          <a:prstGeom prst="rect">
            <a:avLst/>
          </a:prstGeom>
          <a:noFill/>
        </p:spPr>
        <p:txBody>
          <a:bodyPr wrap="square" rtlCol="0">
            <a:spAutoFit/>
          </a:bodyPr>
          <a:lstStyle/>
          <a:p>
            <a:r>
              <a:rPr lang="en-US" dirty="0" smtClean="0"/>
              <a:t>This work is licensed under a </a:t>
            </a:r>
            <a:r>
              <a:rPr lang="en-US" dirty="0" smtClean="0">
                <a:hlinkClick r:id="rId3"/>
              </a:rPr>
              <a:t>Creative Commons Attribution-NonCommercial-ShareAlike 3.0 Unported License</a:t>
            </a:r>
            <a:r>
              <a:rPr lang="en-US" dirty="0" smtClean="0"/>
              <a:t>.</a:t>
            </a:r>
            <a:endParaRPr lang="en-US" dirty="0"/>
          </a:p>
        </p:txBody>
      </p:sp>
      <p:pic>
        <p:nvPicPr>
          <p:cNvPr id="7" name="Picture 6"/>
          <p:cNvPicPr>
            <a:picLocks noChangeAspect="1"/>
          </p:cNvPicPr>
          <p:nvPr/>
        </p:nvPicPr>
        <p:blipFill>
          <a:blip r:embed="rId4"/>
          <a:stretch>
            <a:fillRect/>
          </a:stretch>
        </p:blipFill>
        <p:spPr>
          <a:xfrm>
            <a:off x="1371600" y="5638800"/>
            <a:ext cx="1117600" cy="393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normAutofit/>
          </a:bodyPr>
          <a:lstStyle/>
          <a:p>
            <a:r>
              <a:rPr lang="en-US" b="1" dirty="0" smtClean="0"/>
              <a:t>III. Institutions must exert an interest in copyright on peer-reviewed journal articles published by their faculty and make copyright to non-royalty-granting scholarship part of any “public access to scholarship” discussion.</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normAutofit/>
          </a:bodyPr>
          <a:lstStyle/>
          <a:p>
            <a:r>
              <a:rPr lang="en-US" b="1" dirty="0" smtClean="0"/>
              <a:t>IV. Institutions and funders should support reasonable and self-sustaining public access publication models for peer-reviewed articles, reward good practices by publishers and societies, and encourage alternative publishing options for faculty. </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normAutofit/>
          </a:bodyPr>
          <a:lstStyle/>
          <a:p>
            <a:r>
              <a:rPr lang="en-US" b="1" dirty="0" smtClean="0"/>
              <a:t>V. Restore a real marketplace for journals and revisit the question of antitrust legislation. </a:t>
            </a:r>
          </a:p>
          <a:p>
            <a:r>
              <a:rPr lang="en-US" b="1" dirty="0" smtClean="0"/>
              <a:t>VI. Create alternative paths for a variety of constituencies to access scholarly work. </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Sokal hoax</a:t>
            </a:r>
            <a:endParaRPr lang="en-US" dirty="0"/>
          </a:p>
        </p:txBody>
      </p:sp>
      <p:sp>
        <p:nvSpPr>
          <p:cNvPr id="3" name="Content Placeholder 2"/>
          <p:cNvSpPr>
            <a:spLocks noGrp="1"/>
          </p:cNvSpPr>
          <p:nvPr>
            <p:ph idx="1"/>
          </p:nvPr>
        </p:nvSpPr>
        <p:spPr/>
        <p:txBody>
          <a:bodyPr/>
          <a:lstStyle/>
          <a:p>
            <a:r>
              <a:rPr lang="en-US" dirty="0" smtClean="0"/>
              <a:t>Alan Sokal / Social Texts</a:t>
            </a:r>
          </a:p>
          <a:p>
            <a:r>
              <a:rPr lang="en-US" dirty="0" smtClean="0"/>
              <a:t>http://</a:t>
            </a:r>
            <a:r>
              <a:rPr lang="en-US" dirty="0" err="1" smtClean="0"/>
              <a:t>www.physics.nyu.edu/sokal</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UK Science and Technology Committee</a:t>
            </a:r>
            <a:endParaRPr lang="en-US" dirty="0"/>
          </a:p>
        </p:txBody>
      </p:sp>
      <p:sp>
        <p:nvSpPr>
          <p:cNvPr id="3" name="Content Placeholder 2"/>
          <p:cNvSpPr>
            <a:spLocks noGrp="1"/>
          </p:cNvSpPr>
          <p:nvPr>
            <p:ph idx="1"/>
          </p:nvPr>
        </p:nvSpPr>
        <p:spPr/>
        <p:txBody>
          <a:bodyPr/>
          <a:lstStyle/>
          <a:p>
            <a:r>
              <a:rPr lang="en-US" dirty="0" smtClean="0"/>
              <a:t>Peer review inquiry</a:t>
            </a:r>
          </a:p>
          <a:p>
            <a:r>
              <a:rPr lang="en-US" dirty="0" err="1" smtClean="0"/>
              <a:t>http://www.parliament.uk/business/committees/committees-a-z/commons-select/science-and-technology-committee/inquiries/peer-review/</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Houghton et al.</a:t>
            </a:r>
            <a:endParaRPr lang="en-US" dirty="0"/>
          </a:p>
        </p:txBody>
      </p:sp>
      <p:sp>
        <p:nvSpPr>
          <p:cNvPr id="3" name="Content Placeholder 2"/>
          <p:cNvSpPr>
            <a:spLocks noGrp="1"/>
          </p:cNvSpPr>
          <p:nvPr>
            <p:ph idx="1"/>
          </p:nvPr>
        </p:nvSpPr>
        <p:spPr/>
        <p:txBody>
          <a:bodyPr/>
          <a:lstStyle/>
          <a:p>
            <a:r>
              <a:rPr lang="en-US" dirty="0" smtClean="0"/>
              <a:t>Economic Implications of Alternative Scholarly Publishing Models (EI-ASPM)</a:t>
            </a:r>
          </a:p>
          <a:p>
            <a:r>
              <a:rPr lang="en-US" dirty="0" smtClean="0"/>
              <a:t>http://</a:t>
            </a:r>
            <a:r>
              <a:rPr lang="en-US" dirty="0" err="1" smtClean="0"/>
              <a:t>www.cfses.com</a:t>
            </a:r>
            <a:r>
              <a:rPr lang="en-US" dirty="0" smtClean="0"/>
              <a:t>/EI-ASPM/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Richard </a:t>
            </a:r>
            <a:r>
              <a:rPr lang="en-US" dirty="0" err="1" smtClean="0"/>
              <a:t>Poynder</a:t>
            </a:r>
            <a:r>
              <a:rPr lang="en-US" dirty="0" smtClean="0"/>
              <a:t> (journalist):</a:t>
            </a:r>
            <a:br>
              <a:rPr lang="en-US" dirty="0" smtClean="0"/>
            </a:br>
            <a:r>
              <a:rPr lang="en-US" dirty="0" smtClean="0"/>
              <a:t> </a:t>
            </a:r>
            <a:r>
              <a:rPr lang="en-US" i="1" dirty="0" smtClean="0"/>
              <a:t>Open and Shut</a:t>
            </a:r>
            <a:endParaRPr lang="en-US" i="1" dirty="0"/>
          </a:p>
        </p:txBody>
      </p:sp>
      <p:sp>
        <p:nvSpPr>
          <p:cNvPr id="3" name="Content Placeholder 2"/>
          <p:cNvSpPr>
            <a:spLocks noGrp="1"/>
          </p:cNvSpPr>
          <p:nvPr>
            <p:ph idx="1"/>
          </p:nvPr>
        </p:nvSpPr>
        <p:spPr/>
        <p:txBody>
          <a:bodyPr/>
          <a:lstStyle/>
          <a:p>
            <a:r>
              <a:rPr lang="en-US" dirty="0" smtClean="0"/>
              <a:t>The Open Access Interviews: Dove Medical Press  </a:t>
            </a:r>
            <a:r>
              <a:rPr lang="en-US" dirty="0" smtClean="0">
                <a:hlinkClick r:id="rId2"/>
              </a:rPr>
              <a:t>http://poynder.blogspot.com/2008/11/open-access-interviews-dove-medical.html</a:t>
            </a:r>
            <a:endParaRPr lang="en-US" dirty="0" smtClean="0"/>
          </a:p>
          <a:p>
            <a:r>
              <a:rPr lang="en-US" dirty="0" smtClean="0"/>
              <a:t>The OA Interviews: </a:t>
            </a:r>
            <a:r>
              <a:rPr lang="en-US" dirty="0" err="1" smtClean="0"/>
              <a:t>Sciyo's</a:t>
            </a:r>
            <a:r>
              <a:rPr lang="en-US" dirty="0" smtClean="0"/>
              <a:t> </a:t>
            </a:r>
            <a:r>
              <a:rPr lang="en-US" dirty="0" err="1" smtClean="0"/>
              <a:t>Aleksandar</a:t>
            </a:r>
            <a:r>
              <a:rPr lang="en-US" dirty="0" smtClean="0"/>
              <a:t> </a:t>
            </a:r>
            <a:r>
              <a:rPr lang="en-US" dirty="0" err="1" smtClean="0"/>
              <a:t>Lazinica</a:t>
            </a:r>
            <a:r>
              <a:rPr lang="en-US" dirty="0" smtClean="0"/>
              <a:t>  http://poynder.blogspot.com/2010/02/oa-interviews-sciyo-aleksandar-lazinica.html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Access Scholarly Publishers’ Association (OASPA)</a:t>
            </a:r>
            <a:endParaRPr lang="en-US" dirty="0"/>
          </a:p>
        </p:txBody>
      </p:sp>
      <p:sp>
        <p:nvSpPr>
          <p:cNvPr id="3" name="Content Placeholder 2"/>
          <p:cNvSpPr>
            <a:spLocks noGrp="1"/>
          </p:cNvSpPr>
          <p:nvPr>
            <p:ph idx="1"/>
          </p:nvPr>
        </p:nvSpPr>
        <p:spPr/>
        <p:txBody>
          <a:bodyPr/>
          <a:lstStyle/>
          <a:p>
            <a:r>
              <a:rPr lang="en-US" dirty="0" smtClean="0"/>
              <a:t>http://</a:t>
            </a:r>
            <a:r>
              <a:rPr lang="en-US" dirty="0" err="1" smtClean="0"/>
              <a:t>www.oaspa.org</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thoughts	</a:t>
            </a:r>
            <a:endParaRPr lang="en-US" dirty="0"/>
          </a:p>
        </p:txBody>
      </p:sp>
      <p:sp>
        <p:nvSpPr>
          <p:cNvPr id="3" name="Content Placeholder 2"/>
          <p:cNvSpPr>
            <a:spLocks noGrp="1"/>
          </p:cNvSpPr>
          <p:nvPr>
            <p:ph idx="1"/>
          </p:nvPr>
        </p:nvSpPr>
        <p:spPr/>
        <p:txBody>
          <a:bodyPr/>
          <a:lstStyle/>
          <a:p>
            <a:r>
              <a:rPr lang="en-US" dirty="0" smtClean="0"/>
              <a:t>Peer review &amp; collaboration</a:t>
            </a:r>
          </a:p>
          <a:p>
            <a:r>
              <a:rPr lang="en-US" dirty="0" smtClean="0"/>
              <a:t>Open </a:t>
            </a:r>
            <a:r>
              <a:rPr lang="en-US" smtClean="0"/>
              <a:t>research process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Harley, Diane, &amp; </a:t>
            </a:r>
            <a:r>
              <a:rPr lang="en-US" dirty="0" err="1" smtClean="0"/>
              <a:t>Acord</a:t>
            </a:r>
            <a:r>
              <a:rPr lang="en-US" dirty="0" smtClean="0"/>
              <a:t>, Sophia </a:t>
            </a:r>
            <a:r>
              <a:rPr lang="en-US" dirty="0" err="1" smtClean="0"/>
              <a:t>Krzys</a:t>
            </a:r>
            <a:r>
              <a:rPr lang="en-US" dirty="0" smtClean="0"/>
              <a:t>. (2011). Peer Review in Academic Promotion and Publishing: Its Meaning, Locus, and Future. UC Berkeley: Center for Studies in Higher Education. Retrieved from: http://escholarship.org/uc/item/1xv148c8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review: Harley et al:  Peer review in academic promotion and publishing (</a:t>
            </a:r>
            <a:r>
              <a:rPr lang="en-US" dirty="0" err="1" smtClean="0"/>
              <a:t>p</a:t>
            </a:r>
            <a:r>
              <a:rPr lang="en-US" dirty="0" smtClean="0"/>
              <a:t>. 7)</a:t>
            </a:r>
            <a:endParaRPr lang="en-US" dirty="0"/>
          </a:p>
        </p:txBody>
      </p:sp>
      <p:sp>
        <p:nvSpPr>
          <p:cNvPr id="3" name="Content Placeholder 2"/>
          <p:cNvSpPr>
            <a:spLocks noGrp="1"/>
          </p:cNvSpPr>
          <p:nvPr>
            <p:ph idx="1"/>
          </p:nvPr>
        </p:nvSpPr>
        <p:spPr/>
        <p:txBody>
          <a:bodyPr>
            <a:normAutofit fontScale="92500"/>
          </a:bodyPr>
          <a:lstStyle/>
          <a:p>
            <a:r>
              <a:rPr lang="en-US" dirty="0" smtClean="0"/>
              <a:t>Developmental peer review</a:t>
            </a:r>
          </a:p>
          <a:p>
            <a:r>
              <a:rPr lang="en-US" dirty="0" smtClean="0"/>
              <a:t>Pre-publication peer review</a:t>
            </a:r>
          </a:p>
          <a:p>
            <a:r>
              <a:rPr lang="en-US" dirty="0" smtClean="0"/>
              <a:t>Publication-based peer review</a:t>
            </a:r>
          </a:p>
          <a:p>
            <a:r>
              <a:rPr lang="en-US" dirty="0" smtClean="0"/>
              <a:t>Post-publication peer review</a:t>
            </a:r>
          </a:p>
          <a:p>
            <a:r>
              <a:rPr lang="en-US" dirty="0" smtClean="0"/>
              <a:t>Peer review of data and other scholarly products</a:t>
            </a:r>
          </a:p>
          <a:p>
            <a:r>
              <a:rPr lang="en-US" dirty="0" smtClean="0"/>
              <a:t>Institutional peer review in tenure and promotion</a:t>
            </a:r>
          </a:p>
          <a:p>
            <a:r>
              <a:rPr lang="en-US" dirty="0" smtClean="0"/>
              <a:t>Peer review for grants / funding</a:t>
            </a:r>
          </a:p>
          <a:p>
            <a:r>
              <a:rPr lang="en-US" dirty="0" smtClean="0"/>
              <a:t>Cumulative peer review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Harley and </a:t>
            </a:r>
            <a:r>
              <a:rPr lang="en-US" sz="3600" dirty="0" err="1" smtClean="0"/>
              <a:t>Acord</a:t>
            </a:r>
            <a:r>
              <a:rPr lang="en-US" sz="3600" dirty="0" smtClean="0"/>
              <a:t> abstract (from 117 page report) excerpt (peer review exercise)</a:t>
            </a:r>
            <a:endParaRPr lang="en-US" sz="36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“There is additionally the insidious and destructive “trickle down” of tenure and promotion requirements from elite research universities to less competitive and non- research-intensive institutions. The entire system is further stressed by the mounting—and often unrealistic—government pressure on scholars in developed and emerging economies alike to publish their research in the most select peer-reviewed outlets, ostensibly to determine the distribution of government funds (via research assessment exercises) and/or to meet national imperatives to achieve research distinction internationally. The global effect is a growing glut of low-quality publications that strains the efficient and effective practice of peer review…”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lstStyle/>
          <a:p>
            <a:r>
              <a:rPr lang="en-US" b="1" dirty="0" smtClean="0"/>
              <a:t>I. Improve peer review in hiring, tenure, promotion, and </a:t>
            </a:r>
            <a:r>
              <a:rPr lang="en-US" b="1" dirty="0" err="1" smtClean="0"/>
              <a:t>grantmaking</a:t>
            </a:r>
            <a:r>
              <a:rPr lang="en-US" b="1" dirty="0" smtClean="0"/>
              <a:t> to reduce the reliance on secondary indicators. </a:t>
            </a:r>
          </a:p>
          <a:p>
            <a:r>
              <a:rPr lang="en-US" dirty="0" smtClean="0"/>
              <a:t>Read a candidate’s tenure/promotion dossier and shun Impact Factors and other </a:t>
            </a:r>
            <a:r>
              <a:rPr lang="en-US" dirty="0" err="1" smtClean="0"/>
              <a:t>bibliometrics</a:t>
            </a:r>
            <a:r>
              <a:rPr lang="en-US" dirty="0" smtClean="0"/>
              <a:t> as primary indicators of the quality of that scholar’s work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lstStyle/>
          <a:p>
            <a:r>
              <a:rPr lang="en-US" b="1" dirty="0" smtClean="0"/>
              <a:t>I. Improve peer review in hiring, tenure, promotion, and </a:t>
            </a:r>
            <a:r>
              <a:rPr lang="en-US" b="1" dirty="0" err="1" smtClean="0"/>
              <a:t>grantmaking</a:t>
            </a:r>
            <a:r>
              <a:rPr lang="en-US" b="1" dirty="0" smtClean="0"/>
              <a:t> to reduce the reliance on secondary indicators. </a:t>
            </a:r>
          </a:p>
          <a:p>
            <a:r>
              <a:rPr lang="en-US" dirty="0" smtClean="0"/>
              <a:t>Pay for, or otherwise reward, non-publication-based, third-party tenure reviews from the most qualified individuals (be they within or outside of the Academy). </a:t>
            </a:r>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lstStyle/>
          <a:p>
            <a:r>
              <a:rPr lang="en-US" b="1" dirty="0" smtClean="0"/>
              <a:t>I. Improve peer review in hiring, tenure, promotion, and </a:t>
            </a:r>
            <a:r>
              <a:rPr lang="en-US" b="1" dirty="0" err="1" smtClean="0"/>
              <a:t>grantmaking</a:t>
            </a:r>
            <a:r>
              <a:rPr lang="en-US" b="1" dirty="0" smtClean="0"/>
              <a:t> to reduce the reliance on secondary indicators. </a:t>
            </a:r>
          </a:p>
          <a:p>
            <a:r>
              <a:rPr lang="en-US" dirty="0" smtClean="0"/>
              <a:t>Encourage scholars to publish peer-reviewed work less frequently and more meaningfully. Limit the quantity of work that can be reviewed to remove the incentive for over-publication.</a:t>
            </a:r>
            <a:endParaRPr lang="en-US"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lstStyle/>
          <a:p>
            <a:r>
              <a:rPr lang="en-US" b="1" dirty="0" smtClean="0"/>
              <a:t>I. Improve peer review in hiring, tenure, promotion, and </a:t>
            </a:r>
            <a:r>
              <a:rPr lang="en-US" b="1" dirty="0" err="1" smtClean="0"/>
              <a:t>grantmaking</a:t>
            </a:r>
            <a:r>
              <a:rPr lang="en-US" b="1" dirty="0" smtClean="0"/>
              <a:t> to reduce the reliance on secondary indicators. </a:t>
            </a:r>
          </a:p>
          <a:p>
            <a:r>
              <a:rPr lang="en-US" dirty="0" smtClean="0"/>
              <a:t>Do not punish faculty in tenure and review for following good publication practices. </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II. As members of the academic community, we individually should model good practices and raise awareness within and beyond the Academy.</a:t>
            </a:r>
          </a:p>
          <a:p>
            <a:r>
              <a:rPr lang="en-US" dirty="0" smtClean="0"/>
              <a:t> Being good role models and mentoring students, advisees, and younger colleagues in good scholarly communication practices that benefit the Academy and society, as well as individual careers. This could include using one’s established prestige in a field to lead or advocate for re-evaluations of peer-review processes in top funding bodies and institutions.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Harley &amp; </a:t>
            </a:r>
            <a:r>
              <a:rPr lang="en-US" dirty="0" err="1" smtClean="0"/>
              <a:t>Acord</a:t>
            </a:r>
            <a:r>
              <a:rPr lang="en-US" dirty="0" smtClean="0"/>
              <a:t> Recommendations (selected) (peer review exercise)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II. As members of the academic community, we individually should model good practices and raise awareness within and beyond the Academy.</a:t>
            </a:r>
          </a:p>
          <a:p>
            <a:r>
              <a:rPr lang="en-US" dirty="0" smtClean="0"/>
              <a:t> Being good role models and mentoring students, advisees, and younger colleagues in good scholarly communication practices that benefit the Academy and society, as well as individual careers. This could include using one’s established prestige in a field to lead or advocate for re-evaluations of peer-review processes in top funding bodies and institutions.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357</TotalTime>
  <Words>1094</Words>
  <Application>Microsoft Macintosh PowerPoint</Application>
  <PresentationFormat>On-screen Show (4:3)</PresentationFormat>
  <Paragraphs>61</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LIBR 559L – Topics in scholarly communication &amp; publishing, UBC SLAIS, May 26, 2011</vt:lpstr>
      <vt:lpstr>Peer review: Harley et al:  Peer review in academic promotion and publishing (p. 7)</vt:lpstr>
      <vt:lpstr>Harley and Acord abstract (from 117 page report) excerpt (peer review exercise)</vt:lpstr>
      <vt:lpstr>Harley &amp; Acord Recommendations (selected) (peer review exercise)</vt:lpstr>
      <vt:lpstr>Harley &amp; Acord Recommendations (selected) (peer review exercise)</vt:lpstr>
      <vt:lpstr>Harley &amp; Acord Recommendations (selected) (peer review exercise)</vt:lpstr>
      <vt:lpstr>Harley &amp; Acord Recommendations (selected) (peer review exercise)</vt:lpstr>
      <vt:lpstr>Harley &amp; Acord Recommendations (selected) (peer review exercise)</vt:lpstr>
      <vt:lpstr>Harley &amp; Acord Recommendations (selected) (peer review exercise)</vt:lpstr>
      <vt:lpstr>Harley &amp; Acord Recommendations (selected) (peer review exercise)</vt:lpstr>
      <vt:lpstr>Harley &amp; Acord Recommendations (selected) (peer review exercise)</vt:lpstr>
      <vt:lpstr>Harley &amp; Acord Recommendations (selected) (peer review exercise)</vt:lpstr>
      <vt:lpstr>Sokal hoax</vt:lpstr>
      <vt:lpstr>UK Science and Technology Committee</vt:lpstr>
      <vt:lpstr>Houghton et al.</vt:lpstr>
      <vt:lpstr>Richard Poynder (journalist):  Open and Shut</vt:lpstr>
      <vt:lpstr>Open Access Scholarly Publishers’ Association (OASPA)</vt:lpstr>
      <vt:lpstr>Some thoughts </vt:lpstr>
      <vt:lpstr>References</vt:lpstr>
    </vt:vector>
  </TitlesOfParts>
  <Company>Simon Fraser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 559L – Topics in scholarly communication &amp; publishing, UBC SLAIS, May 24, 2011</dc:title>
  <dc:creator>Anon ymous</dc:creator>
  <cp:lastModifiedBy>Anon ymous</cp:lastModifiedBy>
  <cp:revision>46</cp:revision>
  <dcterms:created xsi:type="dcterms:W3CDTF">2011-05-26T05:24:03Z</dcterms:created>
  <dcterms:modified xsi:type="dcterms:W3CDTF">2011-05-26T06:03:54Z</dcterms:modified>
</cp:coreProperties>
</file>