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8" r:id="rId4"/>
    <p:sldId id="283" r:id="rId5"/>
    <p:sldId id="284" r:id="rId6"/>
    <p:sldId id="285" r:id="rId7"/>
    <p:sldId id="286" r:id="rId8"/>
    <p:sldId id="287" r:id="rId9"/>
    <p:sldId id="267" r:id="rId10"/>
    <p:sldId id="280" r:id="rId11"/>
    <p:sldId id="281" r:id="rId12"/>
    <p:sldId id="274" r:id="rId13"/>
    <p:sldId id="270" r:id="rId14"/>
    <p:sldId id="260" r:id="rId15"/>
    <p:sldId id="28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76" d="100"/>
          <a:sy n="76" d="100"/>
        </p:scale>
        <p:origin x="-8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E78FFB-88EA-4934-A1C2-33B487A43D93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B69770-8B82-42F4-B418-D17846871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ies.mit.edu/gis/data/repository/about.html" TargetMode="External"/><Relationship Id="rId2" Type="http://schemas.openxmlformats.org/officeDocument/2006/relationships/hyperlink" Target="http://www4.lib.purdue.edu/lcris/edat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landora.ca/abou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doar.org/" TargetMode="External"/><Relationship Id="rId2" Type="http://schemas.openxmlformats.org/officeDocument/2006/relationships/hyperlink" Target="http://www.datadryad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ies.mit.edu/guides/subjects/data-management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farm3.static.flickr.com/2708/4029292954_7b89244d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748" y="0"/>
            <a:ext cx="3286252" cy="243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257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Research Data Management</a:t>
            </a:r>
            <a:br>
              <a:rPr lang="en-CA" dirty="0" smtClean="0"/>
            </a:br>
            <a:r>
              <a:rPr lang="en-CA" dirty="0" smtClean="0"/>
              <a:t>in Academic Libraries</a:t>
            </a:r>
            <a:br>
              <a:rPr lang="en-C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419600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err="1" smtClean="0"/>
              <a:t>Mayu</a:t>
            </a:r>
            <a:r>
              <a:rPr lang="en-US" dirty="0" smtClean="0"/>
              <a:t> Ishida</a:t>
            </a:r>
          </a:p>
          <a:p>
            <a:pPr algn="r"/>
            <a:r>
              <a:rPr lang="en-US" dirty="0" err="1" smtClean="0"/>
              <a:t>Qinqin</a:t>
            </a:r>
            <a:r>
              <a:rPr lang="en-US" dirty="0" smtClean="0"/>
              <a:t> Zhang</a:t>
            </a:r>
          </a:p>
          <a:p>
            <a:pPr algn="r"/>
            <a:r>
              <a:rPr lang="en-US" dirty="0" smtClean="0"/>
              <a:t>LIBR 559L</a:t>
            </a:r>
          </a:p>
          <a:p>
            <a:pPr algn="r"/>
            <a:r>
              <a:rPr lang="en-US" dirty="0" smtClean="0"/>
              <a:t>June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936992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Purdue University</a:t>
            </a:r>
          </a:p>
          <a:p>
            <a:pPr lvl="1"/>
            <a:r>
              <a:rPr lang="en-US" dirty="0" smtClean="0"/>
              <a:t>e-Data </a:t>
            </a:r>
            <a:r>
              <a:rPr lang="en-US" sz="2400" dirty="0" smtClean="0">
                <a:hlinkClick r:id="rId2"/>
              </a:rPr>
              <a:t>http://www4.lib.purdue.edu/lcris/edata/</a:t>
            </a:r>
            <a:endParaRPr lang="en-US" sz="2400" dirty="0" smtClean="0"/>
          </a:p>
          <a:p>
            <a:pPr lvl="1"/>
            <a:r>
              <a:rPr lang="en-US" dirty="0" smtClean="0"/>
              <a:t>Part of Distributed Data </a:t>
            </a:r>
            <a:r>
              <a:rPr lang="en-US" dirty="0" err="1" smtClean="0"/>
              <a:t>Curation</a:t>
            </a:r>
            <a:r>
              <a:rPr lang="en-US" dirty="0" smtClean="0"/>
              <a:t> Center (D2C2)</a:t>
            </a:r>
          </a:p>
          <a:p>
            <a:pPr lvl="1"/>
            <a:r>
              <a:rPr lang="en-US" dirty="0" smtClean="0"/>
              <a:t>e-Scholar searches across e-Data, e-Pubs and e-Archives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Massachusetts Institute of Technology</a:t>
            </a:r>
          </a:p>
          <a:p>
            <a:pPr lvl="1"/>
            <a:r>
              <a:rPr lang="en-US" dirty="0" err="1" smtClean="0"/>
              <a:t>GeoData</a:t>
            </a:r>
            <a:r>
              <a:rPr lang="en-US" dirty="0" smtClean="0"/>
              <a:t> Repository </a:t>
            </a:r>
            <a:r>
              <a:rPr lang="en-US" sz="2400" dirty="0" smtClean="0">
                <a:hlinkClick r:id="rId3"/>
              </a:rPr>
              <a:t>http://libraries.mit.edu/gis/data/repository/about.html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dirty="0" smtClean="0"/>
              <a:t>University of Prince Edward Island</a:t>
            </a:r>
          </a:p>
          <a:p>
            <a:pPr lvl="1"/>
            <a:r>
              <a:rPr lang="en-US" dirty="0" err="1" smtClean="0"/>
              <a:t>Islandora</a:t>
            </a:r>
            <a:r>
              <a:rPr lang="en-US" dirty="0" smtClean="0"/>
              <a:t> </a:t>
            </a:r>
            <a:r>
              <a:rPr lang="en-US" sz="2400" dirty="0" smtClean="0">
                <a:hlinkClick r:id="rId4"/>
              </a:rPr>
              <a:t>http://islandora.ca/about</a:t>
            </a:r>
            <a:endParaRPr lang="en-US" sz="2400" dirty="0" smtClean="0"/>
          </a:p>
          <a:p>
            <a:pPr lvl="1"/>
            <a:r>
              <a:rPr lang="en-US" sz="2400" dirty="0" smtClean="0"/>
              <a:t>Fedora, </a:t>
            </a:r>
            <a:r>
              <a:rPr lang="en-US" sz="2400" dirty="0" err="1" smtClean="0"/>
              <a:t>DSpace</a:t>
            </a:r>
            <a:r>
              <a:rPr lang="en-US" sz="2400" dirty="0" smtClean="0"/>
              <a:t>, </a:t>
            </a:r>
            <a:r>
              <a:rPr lang="en-US" sz="2400" dirty="0" err="1" smtClean="0"/>
              <a:t>REDcap</a:t>
            </a:r>
            <a:endParaRPr lang="en-US" sz="2400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DYRAD </a:t>
            </a:r>
          </a:p>
          <a:p>
            <a:pPr lvl="1">
              <a:buNone/>
            </a:pPr>
            <a:r>
              <a:rPr lang="en-CA" u="sng" dirty="0" smtClean="0">
                <a:hlinkClick r:id="rId2"/>
              </a:rPr>
              <a:t>http://www.datadryad.org/</a:t>
            </a:r>
            <a:endParaRPr lang="en-CA" u="sng" dirty="0" smtClean="0"/>
          </a:p>
          <a:p>
            <a:pPr>
              <a:buFont typeface="Arial" charset="0"/>
              <a:buChar char="•"/>
            </a:pPr>
            <a:endParaRPr lang="en-CA" dirty="0" smtClean="0"/>
          </a:p>
          <a:p>
            <a:r>
              <a:rPr lang="en-CA" dirty="0" err="1" smtClean="0"/>
              <a:t>OpenDOAR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sz="2800" dirty="0" smtClean="0"/>
              <a:t>Directory of Open Access Repositories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dirty="0" smtClean="0">
                <a:hlinkClick r:id="rId3"/>
              </a:rPr>
              <a:t>http://www.opendoar.org/</a:t>
            </a:r>
            <a:endParaRPr lang="en-CA" dirty="0" smtClean="0"/>
          </a:p>
          <a:p>
            <a:pPr>
              <a:buFont typeface="Arial" charset="0"/>
              <a:buChar char="•"/>
            </a:pP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00600"/>
          </a:xfrm>
        </p:spPr>
        <p:txBody>
          <a:bodyPr/>
          <a:lstStyle/>
          <a:p>
            <a:r>
              <a:rPr lang="en-CA" dirty="0" smtClean="0"/>
              <a:t>Cross-institutional, interdisciplinary and international collaborations</a:t>
            </a:r>
          </a:p>
          <a:p>
            <a:endParaRPr lang="en-CA" dirty="0" smtClean="0"/>
          </a:p>
          <a:p>
            <a:r>
              <a:rPr lang="en-CA" dirty="0" smtClean="0"/>
              <a:t>Examples: </a:t>
            </a:r>
          </a:p>
          <a:p>
            <a:pPr lvl="1"/>
            <a:r>
              <a:rPr lang="en-CA" dirty="0" smtClean="0"/>
              <a:t>Climate change studies</a:t>
            </a:r>
          </a:p>
          <a:p>
            <a:pPr lvl="1"/>
            <a:r>
              <a:rPr lang="en-CA" dirty="0" smtClean="0"/>
              <a:t>Purdue University and UIUC’s collaboration on developing Data </a:t>
            </a:r>
            <a:r>
              <a:rPr lang="en-CA" dirty="0" err="1" smtClean="0"/>
              <a:t>Curation</a:t>
            </a:r>
            <a:r>
              <a:rPr lang="en-CA" dirty="0" smtClean="0"/>
              <a:t> Profile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848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1600" b="1" dirty="0" smtClean="0"/>
              <a:t>Text</a:t>
            </a:r>
          </a:p>
          <a:p>
            <a:r>
              <a:rPr lang="nl-NL" sz="1600" dirty="0" smtClean="0"/>
              <a:t>Kasja Weenink, Leo Waaijers and Karen van Godtsenhoven</a:t>
            </a:r>
            <a:r>
              <a:rPr lang="en-US" sz="1600" dirty="0" smtClean="0"/>
              <a:t>. (2008).  “A DRIVER’s Guide to European Repositories.” Web.  5 June 2011.</a:t>
            </a:r>
          </a:p>
          <a:p>
            <a:r>
              <a:rPr lang="en-US" sz="1600" dirty="0" smtClean="0"/>
              <a:t>Gore</a:t>
            </a:r>
            <a:r>
              <a:rPr lang="en-US" sz="1600" dirty="0"/>
              <a:t>, </a:t>
            </a:r>
            <a:r>
              <a:rPr lang="en-US" sz="1600" dirty="0" smtClean="0"/>
              <a:t>Sally A. “e-Science </a:t>
            </a:r>
            <a:r>
              <a:rPr lang="en-US" sz="1600" dirty="0"/>
              <a:t>and Data Management Resources on the </a:t>
            </a:r>
            <a:r>
              <a:rPr lang="en-US" sz="1600" dirty="0" smtClean="0"/>
              <a:t>Web.” </a:t>
            </a:r>
            <a:r>
              <a:rPr lang="en-US" sz="1600" i="1" dirty="0" smtClean="0"/>
              <a:t>Medical Reference Services Quarterly</a:t>
            </a:r>
            <a:r>
              <a:rPr lang="en-US" sz="1600" dirty="0" smtClean="0"/>
              <a:t> 30:.2 (2011),:167 -177. Print.</a:t>
            </a:r>
          </a:p>
          <a:p>
            <a:r>
              <a:rPr lang="en-US" sz="1600" dirty="0" smtClean="0"/>
              <a:t>CARL. 2009. “Research Data: Unseen Opportunities – An Awareness Toolkit commissioned by the Canadian Association of Research Libraries</a:t>
            </a:r>
            <a:r>
              <a:rPr lang="en-US" sz="1600" i="1" dirty="0" smtClean="0"/>
              <a:t>.”  </a:t>
            </a:r>
            <a:r>
              <a:rPr lang="en-US" sz="1600" dirty="0" smtClean="0"/>
              <a:t>Web.  5 June 2011.</a:t>
            </a:r>
          </a:p>
          <a:p>
            <a:r>
              <a:rPr lang="en-US" sz="1600" dirty="0" err="1" smtClean="0"/>
              <a:t>Borgman</a:t>
            </a:r>
            <a:r>
              <a:rPr lang="en-US" sz="1600" dirty="0" smtClean="0"/>
              <a:t>, Christine L. “Research Data: Who Will Share What, with Whom, When, and Why?” Beijing, 2010. Print.</a:t>
            </a:r>
          </a:p>
          <a:p>
            <a:r>
              <a:rPr lang="en-US" sz="1600" dirty="0" smtClean="0"/>
              <a:t>---. Scholarship in the Digital Age: Information, Infrastructure, and the Internet. Cambridge  Mass.: MIT Press, 2007. Print.</a:t>
            </a:r>
          </a:p>
          <a:p>
            <a:r>
              <a:rPr lang="en-US" sz="1600" dirty="0" smtClean="0"/>
              <a:t>“CIHR Policy on Access to Research Outputs.” CIHR 29 Nov 2007. Web. 5 June 2011.</a:t>
            </a:r>
          </a:p>
          <a:p>
            <a:r>
              <a:rPr lang="en-US" sz="1600" dirty="0" smtClean="0"/>
              <a:t>“DRIVER Search </a:t>
            </a:r>
            <a:r>
              <a:rPr lang="en-US" sz="1600" dirty="0" err="1" smtClean="0"/>
              <a:t>Potal</a:t>
            </a:r>
            <a:r>
              <a:rPr lang="en-US" sz="1600" dirty="0" smtClean="0"/>
              <a:t>.” Driver 2 June 2011. Web. 6 June 2011.</a:t>
            </a:r>
          </a:p>
          <a:p>
            <a:r>
              <a:rPr lang="en-US" sz="1600" dirty="0" smtClean="0"/>
              <a:t>“Final NIH Statement on Sharing Research Data.” National Institutes of Health 26 Feb 2003. Web. 5 June 2011.</a:t>
            </a:r>
          </a:p>
          <a:p>
            <a:r>
              <a:rPr lang="en-US" sz="1600" dirty="0" smtClean="0"/>
              <a:t>Hey, Tony, and Anne </a:t>
            </a:r>
            <a:r>
              <a:rPr lang="en-US" sz="1600" dirty="0" err="1" smtClean="0"/>
              <a:t>Trefethen</a:t>
            </a:r>
            <a:r>
              <a:rPr lang="en-US" sz="1600" dirty="0" smtClean="0"/>
              <a:t>. “The Data Deluge: An e-Science Perspective.” Wiley Series in Communications Networking &amp; Distributed Systems. Ed. Fran Berman, Geoffrey Fox, &amp; Tony Hey. </a:t>
            </a:r>
            <a:r>
              <a:rPr lang="en-US" sz="1600" dirty="0" err="1" smtClean="0"/>
              <a:t>Chichester</a:t>
            </a:r>
            <a:r>
              <a:rPr lang="en-US" sz="1600" dirty="0" smtClean="0"/>
              <a:t>, UK: John Wiley &amp; Sons, Ltd, 2003. 809-824. Web. 5 June 2011.</a:t>
            </a: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08392" cy="5029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“NIH Data Sharing Information.” National Institutes of Health 17 Apr 2007. Web. 5 June 2011.</a:t>
            </a:r>
          </a:p>
          <a:p>
            <a:r>
              <a:rPr lang="en-US" sz="1600" dirty="0" smtClean="0"/>
              <a:t>“NSF </a:t>
            </a:r>
            <a:r>
              <a:rPr lang="en-US" sz="1600" dirty="0" err="1" smtClean="0"/>
              <a:t>Cyberinfrastructure</a:t>
            </a:r>
            <a:r>
              <a:rPr lang="en-US" sz="1600" dirty="0" smtClean="0"/>
              <a:t>: A Grand Convergence.” NSF. Web. 6 June 2011.</a:t>
            </a:r>
          </a:p>
          <a:p>
            <a:r>
              <a:rPr lang="en-US" sz="1600" dirty="0" smtClean="0"/>
              <a:t>“NSF Dissemination and Sharing of Research Results.” National Science Foundation 30 Mar 2011. Web. 5 June 2011.</a:t>
            </a:r>
          </a:p>
          <a:p>
            <a:r>
              <a:rPr lang="en-US" sz="1600" dirty="0" smtClean="0"/>
              <a:t>“NSF Grant Proposal Guide Chapter II.c.2.j.” National Science Foundation 13 Jan 2011. Web. 6 June 2011.</a:t>
            </a:r>
          </a:p>
          <a:p>
            <a:r>
              <a:rPr lang="en-US" sz="1600" dirty="0" smtClean="0"/>
              <a:t>“Open Knowledge Commons.” Open Knowledge Commons. Web. 5 June 2011.</a:t>
            </a:r>
          </a:p>
          <a:p>
            <a:r>
              <a:rPr lang="en-US" sz="1600" dirty="0" err="1" smtClean="0"/>
              <a:t>Salo</a:t>
            </a:r>
            <a:r>
              <a:rPr lang="en-US" sz="1600" dirty="0" smtClean="0"/>
              <a:t>, Dorothea. “Innkeeper at the Roach Motel.” Library Trends 57.2 (2008) : 98-123. Web. 6 June 2011.</a:t>
            </a:r>
          </a:p>
          <a:p>
            <a:r>
              <a:rPr lang="en-US" sz="1600" dirty="0" smtClean="0"/>
              <a:t>“Science.gc.ca Access to Research Results: Guiding Principles.” Science and Technology for Canadians 17 Nov 2010. Web. 6 June 2011.</a:t>
            </a:r>
          </a:p>
          <a:p>
            <a:r>
              <a:rPr lang="en-US" sz="1600" dirty="0" smtClean="0"/>
              <a:t>“SSHRC Research Data Archiving Policy.” SSHRC 5 May 2011. Web. 5 June 2011.</a:t>
            </a:r>
          </a:p>
          <a:p>
            <a:r>
              <a:rPr lang="en-US" sz="1600" dirty="0" smtClean="0"/>
              <a:t>“Why Open Access?” SPARC. Web. 5 June 2011. </a:t>
            </a:r>
          </a:p>
          <a:p>
            <a:pPr>
              <a:buNone/>
            </a:pPr>
            <a:r>
              <a:rPr lang="en-US" sz="1600" b="1" dirty="0" smtClean="0"/>
              <a:t>Images</a:t>
            </a:r>
          </a:p>
          <a:p>
            <a:r>
              <a:rPr lang="en-US" sz="1600" dirty="0" smtClean="0"/>
              <a:t>verbeeldingskr8.  “Don </a:t>
            </a:r>
            <a:r>
              <a:rPr lang="en-US" sz="1600" dirty="0" err="1" smtClean="0"/>
              <a:t>CodeShot</a:t>
            </a:r>
            <a:r>
              <a:rPr lang="en-US" sz="1600" dirty="0" smtClean="0"/>
              <a:t>. “ Web. 4 June 2011. Under Creative Commons Licensing.</a:t>
            </a:r>
          </a:p>
          <a:p>
            <a:r>
              <a:rPr lang="en-US" sz="1600" dirty="0" smtClean="0"/>
              <a:t>MIT Libraries. “Data Life Cycle.” Web. 5 June 2011.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“Data Management and Publishing” by MIT Libraries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smtClean="0">
                <a:hlinkClick r:id="rId2"/>
              </a:rPr>
              <a:t>http://libraries.mit.edu/guides/subjects/data-management/index.html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Data </a:t>
            </a:r>
            <a:r>
              <a:rPr lang="en-CA" dirty="0" err="1" smtClean="0"/>
              <a:t>curation</a:t>
            </a:r>
            <a:r>
              <a:rPr lang="en-CA" dirty="0" smtClean="0"/>
              <a:t> / Digital preservation</a:t>
            </a:r>
          </a:p>
          <a:p>
            <a:r>
              <a:rPr lang="en-CA" dirty="0" smtClean="0"/>
              <a:t>e-Science / e-Research</a:t>
            </a:r>
          </a:p>
          <a:p>
            <a:r>
              <a:rPr lang="en-CA" dirty="0" smtClean="0"/>
              <a:t>Research data management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Accelerates scientific progress</a:t>
            </a:r>
          </a:p>
          <a:p>
            <a:r>
              <a:rPr lang="en-US" dirty="0" smtClean="0"/>
              <a:t>Increases the visibility and impact of research</a:t>
            </a:r>
          </a:p>
          <a:p>
            <a:r>
              <a:rPr lang="en-US" dirty="0" smtClean="0"/>
              <a:t>Ensures compliance with funding agency policies</a:t>
            </a:r>
          </a:p>
          <a:p>
            <a:r>
              <a:rPr lang="en-US" dirty="0" smtClean="0"/>
              <a:t>Avoids duplication of research</a:t>
            </a:r>
          </a:p>
          <a:p>
            <a:r>
              <a:rPr lang="en-US" dirty="0" smtClean="0"/>
              <a:t>Enables replication and verification of research results</a:t>
            </a:r>
          </a:p>
          <a:p>
            <a:r>
              <a:rPr lang="en-US" dirty="0" smtClean="0"/>
              <a:t>Enhances collaboration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8008" y="2286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Major</a:t>
            </a:r>
            <a:r>
              <a:rPr kumimoji="0" lang="en-US" sz="4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Benefits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Advancing information technologies</a:t>
            </a:r>
          </a:p>
          <a:p>
            <a:pPr lvl="1"/>
            <a:r>
              <a:rPr lang="en-CA" dirty="0" smtClean="0"/>
              <a:t>Data collection devices (e.g., sensors, satellites)</a:t>
            </a:r>
          </a:p>
          <a:p>
            <a:pPr lvl="1"/>
            <a:r>
              <a:rPr lang="en-CA" dirty="0" smtClean="0"/>
              <a:t>Data storage with more capacity for less money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“Data deluge” / data-centric research</a:t>
            </a:r>
          </a:p>
          <a:p>
            <a:r>
              <a:rPr lang="en-CA" dirty="0" smtClean="0"/>
              <a:t>Tradition of “open science”</a:t>
            </a:r>
          </a:p>
          <a:p>
            <a:pPr lvl="1"/>
            <a:r>
              <a:rPr lang="en-CA" dirty="0" smtClean="0"/>
              <a:t>Free exchange of ideas benefits all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Promotion by public funding agencies</a:t>
            </a:r>
          </a:p>
          <a:p>
            <a:pPr lvl="1"/>
            <a:r>
              <a:rPr lang="en-CA" dirty="0" smtClean="0"/>
              <a:t>US</a:t>
            </a:r>
          </a:p>
          <a:p>
            <a:pPr lvl="2"/>
            <a:r>
              <a:rPr lang="en-CA" dirty="0" smtClean="0"/>
              <a:t>National Institutes of Health (NIH) </a:t>
            </a:r>
          </a:p>
          <a:p>
            <a:pPr lvl="2"/>
            <a:r>
              <a:rPr lang="en-CA" dirty="0" smtClean="0"/>
              <a:t>National Science Foundation (NSF)</a:t>
            </a:r>
          </a:p>
          <a:p>
            <a:pPr lvl="1"/>
            <a:r>
              <a:rPr lang="en-CA" dirty="0" smtClean="0"/>
              <a:t>Canada</a:t>
            </a:r>
          </a:p>
          <a:p>
            <a:pPr lvl="2"/>
            <a:r>
              <a:rPr lang="en-CA" dirty="0" smtClean="0"/>
              <a:t>Natural Sciences and Engineering Research Council (NSERC)</a:t>
            </a:r>
          </a:p>
          <a:p>
            <a:pPr lvl="2"/>
            <a:r>
              <a:rPr lang="en-CA" dirty="0" smtClean="0"/>
              <a:t>Sciences and Humanities Research Council (SSHRC)</a:t>
            </a:r>
          </a:p>
          <a:p>
            <a:pPr lvl="2">
              <a:tabLst>
                <a:tab pos="4283075" algn="l"/>
              </a:tabLst>
            </a:pPr>
            <a:r>
              <a:rPr lang="en-CA" dirty="0" smtClean="0"/>
              <a:t>Canadian Institutes of Health Research (CIHR)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Raise awareness of data management</a:t>
            </a:r>
          </a:p>
          <a:p>
            <a:pPr lvl="1"/>
            <a:r>
              <a:rPr lang="en-CA" dirty="0" smtClean="0"/>
              <a:t>Reduce hidden and dispersed research data</a:t>
            </a:r>
          </a:p>
          <a:p>
            <a:r>
              <a:rPr lang="en-CA" dirty="0" smtClean="0"/>
              <a:t>Enforce data sharing mandates</a:t>
            </a:r>
          </a:p>
          <a:p>
            <a:pPr lvl="1"/>
            <a:r>
              <a:rPr lang="en-CA" dirty="0" smtClean="0"/>
              <a:t>Establish data and metadata standards</a:t>
            </a:r>
          </a:p>
          <a:p>
            <a:pPr lvl="2"/>
            <a:r>
              <a:rPr lang="en-CA" dirty="0" smtClean="0"/>
              <a:t>Different data practices in different disciplines</a:t>
            </a:r>
          </a:p>
          <a:p>
            <a:pPr lvl="1"/>
            <a:r>
              <a:rPr lang="en-CA" dirty="0" smtClean="0"/>
              <a:t>Provide data repositories and infrastructure</a:t>
            </a:r>
          </a:p>
          <a:p>
            <a:pPr lvl="2"/>
            <a:r>
              <a:rPr lang="en-CA" dirty="0" smtClean="0"/>
              <a:t>Centralized or distributed model?</a:t>
            </a:r>
          </a:p>
          <a:p>
            <a:pPr lvl="2"/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Foster culture of data sharing</a:t>
            </a:r>
            <a:endParaRPr lang="en-US" dirty="0" smtClean="0"/>
          </a:p>
          <a:p>
            <a:pPr lvl="1"/>
            <a:r>
              <a:rPr lang="en-CA" dirty="0" smtClean="0"/>
              <a:t>Create incentives for data producers</a:t>
            </a:r>
          </a:p>
          <a:p>
            <a:pPr lvl="2"/>
            <a:r>
              <a:rPr lang="en-CA" dirty="0" smtClean="0"/>
              <a:t>Datasets as publications</a:t>
            </a:r>
          </a:p>
          <a:p>
            <a:pPr lvl="3"/>
            <a:r>
              <a:rPr lang="en-CA" dirty="0" smtClean="0"/>
              <a:t>Citations and DOIs for datasets</a:t>
            </a:r>
          </a:p>
          <a:p>
            <a:pPr lvl="3"/>
            <a:r>
              <a:rPr lang="en-CA" dirty="0" smtClean="0"/>
              <a:t>Tenure and promotion</a:t>
            </a:r>
          </a:p>
          <a:p>
            <a:pPr lvl="2"/>
            <a:r>
              <a:rPr lang="en-CA" dirty="0" smtClean="0"/>
              <a:t>“First crack” at the shared dataset to publish an article</a:t>
            </a:r>
          </a:p>
          <a:p>
            <a:pPr lvl="2"/>
            <a:r>
              <a:rPr lang="en-CA" dirty="0" smtClean="0"/>
              <a:t>Guidelines against misuse of shared datasets</a:t>
            </a:r>
          </a:p>
          <a:p>
            <a:endParaRPr lang="en-CA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</a:t>
            </a:r>
            <a:br>
              <a:rPr lang="en-US" dirty="0" smtClean="0"/>
            </a:br>
            <a:r>
              <a:rPr lang="en-US" sz="3100" dirty="0" smtClean="0"/>
              <a:t>- What academic </a:t>
            </a:r>
            <a:r>
              <a:rPr lang="en-US" sz="3100" dirty="0" smtClean="0"/>
              <a:t>libraries </a:t>
            </a:r>
            <a:r>
              <a:rPr lang="en-US" sz="3100" dirty="0" smtClean="0"/>
              <a:t>can do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001000" cy="4800600"/>
          </a:xfrm>
        </p:spPr>
        <p:txBody>
          <a:bodyPr>
            <a:normAutofit fontScale="92500"/>
          </a:bodyPr>
          <a:lstStyle/>
          <a:p>
            <a:pPr lvl="1"/>
            <a:r>
              <a:rPr lang="en-CA" dirty="0" smtClean="0"/>
              <a:t>Learn from other institutions with data management </a:t>
            </a:r>
            <a:r>
              <a:rPr lang="en-CA" dirty="0" smtClean="0"/>
              <a:t>experience</a:t>
            </a:r>
          </a:p>
          <a:p>
            <a:pPr lvl="2"/>
            <a:r>
              <a:rPr lang="en-CA" dirty="0"/>
              <a:t>US: MIT Libraries, Purdue University Libraries</a:t>
            </a:r>
          </a:p>
          <a:p>
            <a:pPr lvl="2"/>
            <a:r>
              <a:rPr lang="en-US" dirty="0"/>
              <a:t>UK: Digital </a:t>
            </a:r>
            <a:r>
              <a:rPr lang="en-US" dirty="0" err="1"/>
              <a:t>Curation</a:t>
            </a:r>
            <a:r>
              <a:rPr lang="en-US" dirty="0"/>
              <a:t> Centre</a:t>
            </a:r>
            <a:endParaRPr lang="en-CA" dirty="0"/>
          </a:p>
          <a:p>
            <a:pPr lvl="1"/>
            <a:r>
              <a:rPr lang="en-CA" dirty="0" smtClean="0"/>
              <a:t>Educate </a:t>
            </a:r>
            <a:r>
              <a:rPr lang="en-CA" dirty="0" smtClean="0"/>
              <a:t>faculty and students about data management</a:t>
            </a:r>
          </a:p>
          <a:p>
            <a:pPr lvl="2"/>
            <a:r>
              <a:rPr lang="en-CA" dirty="0" smtClean="0"/>
              <a:t>Subject </a:t>
            </a:r>
            <a:r>
              <a:rPr lang="en-CA" dirty="0" smtClean="0"/>
              <a:t>librarians</a:t>
            </a:r>
          </a:p>
          <a:p>
            <a:pPr lvl="3"/>
            <a:r>
              <a:rPr lang="en-CA" dirty="0" smtClean="0"/>
              <a:t>Domain knowledge, </a:t>
            </a:r>
            <a:r>
              <a:rPr lang="en-CA" dirty="0" smtClean="0"/>
              <a:t>working relationships with faculty</a:t>
            </a:r>
          </a:p>
          <a:p>
            <a:pPr lvl="2"/>
            <a:r>
              <a:rPr lang="en-CA" dirty="0" smtClean="0"/>
              <a:t>University </a:t>
            </a:r>
            <a:r>
              <a:rPr lang="en-CA" dirty="0" smtClean="0"/>
              <a:t>archivists</a:t>
            </a:r>
          </a:p>
          <a:p>
            <a:pPr lvl="3"/>
            <a:r>
              <a:rPr lang="en-CA" dirty="0"/>
              <a:t>E</a:t>
            </a:r>
            <a:r>
              <a:rPr lang="en-CA" dirty="0" smtClean="0"/>
              <a:t>xpertise in </a:t>
            </a:r>
            <a:r>
              <a:rPr lang="en-CA" dirty="0" smtClean="0"/>
              <a:t>selection, appraisal, and preservation</a:t>
            </a:r>
          </a:p>
          <a:p>
            <a:pPr lvl="1"/>
            <a:r>
              <a:rPr lang="en-CA" dirty="0" smtClean="0"/>
              <a:t>Coordinate </a:t>
            </a:r>
            <a:r>
              <a:rPr lang="en-CA" dirty="0" smtClean="0"/>
              <a:t>with funding agencies</a:t>
            </a:r>
          </a:p>
          <a:p>
            <a:pPr lvl="1"/>
            <a:r>
              <a:rPr lang="en-CA" dirty="0" smtClean="0"/>
              <a:t>Provide an institutional repository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ideal case…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Plan from the beginning</a:t>
            </a:r>
          </a:p>
          <a:p>
            <a:r>
              <a:rPr lang="en-US" dirty="0" smtClean="0"/>
              <a:t>User-friendly and comprehensive metadata and documentation</a:t>
            </a:r>
          </a:p>
        </p:txBody>
      </p:sp>
      <p:pic>
        <p:nvPicPr>
          <p:cNvPr id="10244" name="Picture 4" descr="life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200400"/>
            <a:ext cx="6781800" cy="29433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76400" y="6248400"/>
            <a:ext cx="6764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 Data Life Cycle from the MIT’s Data Management and Publishing websi</a:t>
            </a:r>
            <a:r>
              <a:rPr lang="en-US" dirty="0" smtClean="0"/>
              <a:t>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2233</TotalTime>
  <Words>867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Research Data Management in Academic Libraries </vt:lpstr>
      <vt:lpstr>Introduction</vt:lpstr>
      <vt:lpstr>PowerPoint Presentation</vt:lpstr>
      <vt:lpstr>Background</vt:lpstr>
      <vt:lpstr>Background continued</vt:lpstr>
      <vt:lpstr>Challenges</vt:lpstr>
      <vt:lpstr>Challenges continued</vt:lpstr>
      <vt:lpstr>Solutions - What academic libraries can do</vt:lpstr>
      <vt:lpstr>In the ideal case…</vt:lpstr>
      <vt:lpstr>Case Studies</vt:lpstr>
      <vt:lpstr>Case Studies continued</vt:lpstr>
      <vt:lpstr>Future Development</vt:lpstr>
      <vt:lpstr>Thank you!</vt:lpstr>
      <vt:lpstr>References</vt:lpstr>
      <vt:lpstr>References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Management</dc:title>
  <dc:creator>QQ</dc:creator>
  <cp:lastModifiedBy>Mayu</cp:lastModifiedBy>
  <cp:revision>120</cp:revision>
  <dcterms:created xsi:type="dcterms:W3CDTF">2011-05-30T15:45:18Z</dcterms:created>
  <dcterms:modified xsi:type="dcterms:W3CDTF">2011-06-07T14:02:35Z</dcterms:modified>
</cp:coreProperties>
</file>