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s/slide9.xml" ContentType="application/vnd.openxmlformats-officedocument.presentationml.slide+xml"/>
  <Override PartName="/docProps/core.xml" ContentType="application/vnd.openxmlformats-package.core-properties+xml"/>
  <Default Extension="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7"/>
  </p:notesMasterIdLst>
  <p:sldIdLst>
    <p:sldId id="257" r:id="rId2"/>
    <p:sldId id="262" r:id="rId3"/>
    <p:sldId id="268" r:id="rId4"/>
    <p:sldId id="258" r:id="rId5"/>
    <p:sldId id="272" r:id="rId6"/>
    <p:sldId id="271" r:id="rId7"/>
    <p:sldId id="263" r:id="rId8"/>
    <p:sldId id="264" r:id="rId9"/>
    <p:sldId id="269" r:id="rId10"/>
    <p:sldId id="270" r:id="rId11"/>
    <p:sldId id="265" r:id="rId12"/>
    <p:sldId id="266" r:id="rId13"/>
    <p:sldId id="267" r:id="rId14"/>
    <p:sldId id="260" r:id="rId15"/>
    <p:sldId id="26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8" d="100"/>
          <a:sy n="78" d="100"/>
        </p:scale>
        <p:origin x="-111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viewProps" Target="viewProps.xml"/><Relationship Id="rId4" Type="http://schemas.openxmlformats.org/officeDocument/2006/relationships/slide" Target="slides/slide3.xml"/><Relationship Id="rId21" Type="http://schemas.openxmlformats.org/officeDocument/2006/relationships/theme" Target="theme/theme1.xml"/><Relationship Id="rId22"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notesMaster" Target="notesMasters/notesMaster1.xml"/><Relationship Id="rId19" Type="http://schemas.openxmlformats.org/officeDocument/2006/relationships/presProps" Target="pres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9ED916-B7E7-144F-BD8A-0D9BD86C0BFE}" type="datetimeFigureOut">
              <a:rPr lang="en-US" smtClean="0"/>
              <a:pPr/>
              <a:t>6/8/11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824A7B-D886-8B43-A6B7-DDFE4C7C4C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Data from Ulrich’s.  All journals are quarterly.  Actual cost for 2011. 5% increases for years 1 and 2 are hypothetical, designed to illustrate the difference in dollar amount with the same % increase for journals with widely varying pricing. Note that not only is the price for the costliest journal presented more than 10 times higher than the price for the least costly journal – a 5% increase is also more than 10 times higher as well. Note also the increase in dollar amount increases in the second year, which become higher as the price becomes higher. This is a simply illustration of the effects of compounding. Note also that two years of price increases for the costliest journal exceeds the actual full cost of the least costly journal, both before and after the price increases.</a:t>
            </a:r>
          </a:p>
          <a:p>
            <a:endParaRPr lang="en-US" dirty="0"/>
          </a:p>
        </p:txBody>
      </p:sp>
      <p:sp>
        <p:nvSpPr>
          <p:cNvPr id="4" name="Slide Number Placeholder 3"/>
          <p:cNvSpPr>
            <a:spLocks noGrp="1"/>
          </p:cNvSpPr>
          <p:nvPr>
            <p:ph type="sldNum" sz="quarter" idx="10"/>
          </p:nvPr>
        </p:nvSpPr>
        <p:spPr/>
        <p:txBody>
          <a:bodyPr/>
          <a:lstStyle/>
          <a:p>
            <a:fld id="{FA824A7B-D886-8B43-A6B7-DDFE4C7C4C42}"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Neptune</a:t>
            </a:r>
            <a:r>
              <a:rPr lang="en-US" baseline="0" dirty="0" smtClean="0"/>
              <a:t> – note Neptune Sciences is a group on </a:t>
            </a:r>
            <a:r>
              <a:rPr lang="en-US" baseline="0" dirty="0" err="1" smtClean="0"/>
              <a:t>Mendeley</a:t>
            </a:r>
            <a:endParaRPr lang="en-US" baseline="0" dirty="0" smtClean="0"/>
          </a:p>
          <a:p>
            <a:pPr>
              <a:buFontTx/>
              <a:buChar char="-"/>
            </a:pPr>
            <a:r>
              <a:rPr lang="en-US" baseline="0" dirty="0" smtClean="0"/>
              <a:t>Education &amp; Outreach</a:t>
            </a:r>
          </a:p>
          <a:p>
            <a:pPr>
              <a:buFontTx/>
              <a:buChar char="-"/>
            </a:pPr>
            <a:endParaRPr lang="en-US" dirty="0"/>
          </a:p>
        </p:txBody>
      </p:sp>
      <p:sp>
        <p:nvSpPr>
          <p:cNvPr id="4" name="Slide Number Placeholder 3"/>
          <p:cNvSpPr>
            <a:spLocks noGrp="1"/>
          </p:cNvSpPr>
          <p:nvPr>
            <p:ph type="sldNum" sz="quarter" idx="10"/>
          </p:nvPr>
        </p:nvSpPr>
        <p:spPr/>
        <p:txBody>
          <a:bodyPr/>
          <a:lstStyle/>
          <a:p>
            <a:fld id="{FA824A7B-D886-8B43-A6B7-DDFE4C7C4C42}"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Visualizing.org</a:t>
            </a:r>
            <a:r>
              <a:rPr lang="en-US" baseline="0" dirty="0" smtClean="0"/>
              <a:t> – Visualizing Human Development, Visualizing Economy 2.0</a:t>
            </a:r>
            <a:endParaRPr lang="en-US" dirty="0"/>
          </a:p>
        </p:txBody>
      </p:sp>
      <p:sp>
        <p:nvSpPr>
          <p:cNvPr id="4" name="Slide Number Placeholder 3"/>
          <p:cNvSpPr>
            <a:spLocks noGrp="1"/>
          </p:cNvSpPr>
          <p:nvPr>
            <p:ph type="sldNum" sz="quarter" idx="10"/>
          </p:nvPr>
        </p:nvSpPr>
        <p:spPr/>
        <p:txBody>
          <a:bodyPr/>
          <a:lstStyle/>
          <a:p>
            <a:fld id="{FA824A7B-D886-8B43-A6B7-DDFE4C7C4C42}"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Partnerships</a:t>
            </a:r>
            <a:r>
              <a:rPr lang="en-US" baseline="0" dirty="0" smtClean="0"/>
              <a:t> – public / private / research collaborations – across funding agencies</a:t>
            </a:r>
          </a:p>
          <a:p>
            <a:r>
              <a:rPr lang="en-US" baseline="0" dirty="0" smtClean="0"/>
              <a:t>Note communication aspects of scholar’s biographies</a:t>
            </a:r>
            <a:endParaRPr lang="en-US" dirty="0"/>
          </a:p>
        </p:txBody>
      </p:sp>
      <p:sp>
        <p:nvSpPr>
          <p:cNvPr id="4" name="Slide Number Placeholder 3"/>
          <p:cNvSpPr>
            <a:spLocks noGrp="1"/>
          </p:cNvSpPr>
          <p:nvPr>
            <p:ph type="sldNum" sz="quarter" idx="10"/>
          </p:nvPr>
        </p:nvSpPr>
        <p:spPr/>
        <p:txBody>
          <a:bodyPr/>
          <a:lstStyle/>
          <a:p>
            <a:fld id="{FA824A7B-D886-8B43-A6B7-DDFE4C7C4C42}"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9DF97566-B1EF-D54A-80DE-BC24E283A74B}" type="datetimeFigureOut">
              <a:rPr lang="en-US" smtClean="0"/>
              <a:pPr/>
              <a:t>6/8/11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6BF32-8D30-ED4E-9753-997C50F2D6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9DF97566-B1EF-D54A-80DE-BC24E283A74B}" type="datetimeFigureOut">
              <a:rPr lang="en-US" smtClean="0"/>
              <a:pPr/>
              <a:t>6/8/11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6BF32-8D30-ED4E-9753-997C50F2D6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9DF97566-B1EF-D54A-80DE-BC24E283A74B}" type="datetimeFigureOut">
              <a:rPr lang="en-US" smtClean="0"/>
              <a:pPr/>
              <a:t>6/8/11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6BF32-8D30-ED4E-9753-997C50F2D6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9DF97566-B1EF-D54A-80DE-BC24E283A74B}" type="datetimeFigureOut">
              <a:rPr lang="en-US" smtClean="0"/>
              <a:pPr/>
              <a:t>6/8/11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6BF32-8D30-ED4E-9753-997C50F2D6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9DF97566-B1EF-D54A-80DE-BC24E283A74B}" type="datetimeFigureOut">
              <a:rPr lang="en-US" smtClean="0"/>
              <a:pPr/>
              <a:t>6/8/11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6BF32-8D30-ED4E-9753-997C50F2D6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9DF97566-B1EF-D54A-80DE-BC24E283A74B}" type="datetimeFigureOut">
              <a:rPr lang="en-US" smtClean="0"/>
              <a:pPr/>
              <a:t>6/8/11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6BF32-8D30-ED4E-9753-997C50F2D6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9DF97566-B1EF-D54A-80DE-BC24E283A74B}" type="datetimeFigureOut">
              <a:rPr lang="en-US" smtClean="0"/>
              <a:pPr/>
              <a:t>6/8/11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C6BF32-8D30-ED4E-9753-997C50F2D6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9DF97566-B1EF-D54A-80DE-BC24E283A74B}" type="datetimeFigureOut">
              <a:rPr lang="en-US" smtClean="0"/>
              <a:pPr/>
              <a:t>6/8/11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C6BF32-8D30-ED4E-9753-997C50F2D6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F97566-B1EF-D54A-80DE-BC24E283A74B}" type="datetimeFigureOut">
              <a:rPr lang="en-US" smtClean="0"/>
              <a:pPr/>
              <a:t>6/8/11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C6BF32-8D30-ED4E-9753-997C50F2D6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DF97566-B1EF-D54A-80DE-BC24E283A74B}" type="datetimeFigureOut">
              <a:rPr lang="en-US" smtClean="0"/>
              <a:pPr/>
              <a:t>6/8/11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6BF32-8D30-ED4E-9753-997C50F2D6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DF97566-B1EF-D54A-80DE-BC24E283A74B}" type="datetimeFigureOut">
              <a:rPr lang="en-US" smtClean="0"/>
              <a:pPr/>
              <a:t>6/8/11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6BF32-8D30-ED4E-9753-997C50F2D6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F97566-B1EF-D54A-80DE-BC24E283A74B}" type="datetimeFigureOut">
              <a:rPr lang="en-US" smtClean="0"/>
              <a:pPr/>
              <a:t>6/8/11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6BF32-8D30-ED4E-9753-997C50F2D6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hyperlink" Target="http://www.flickr.com/photos/neptunecanada/3717943155/sizes/o/in/set-72157619793977229/" TargetMode="Externa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hyperlink" Target="http://pages.cmns.sfu.ca/heather-morrison/" TargetMode="External"/><Relationship Id="rId3" Type="http://schemas.openxmlformats.org/officeDocument/2006/relationships/hyperlink" Target="http://creativecommons.org/licenses/by-nc-sa/3.0/" TargetMode="External"/><Relationship Id="rId5"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hyperlink" Target="http://oad.simmons.edu/oadwiki/Research_question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4" Type="http://schemas.openxmlformats.org/officeDocument/2006/relationships/hyperlink" Target="http://www.nserc-crsng.gc.ca/Media-Media/ImpactStories-ArticlesPercutants_eng.asp"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www.nserc-crsng.gc.ca/Media-Media/2minutes-2minutes/Kaspi-Kaspi_eng.asp"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pkp.sfu.ca/ocs/pkp/index.php/pkp2011/index/pages/view/hackfest" TargetMode="External"/><Relationship Id="rId3" Type="http://schemas.openxmlformats.org/officeDocument/2006/relationships/hyperlink" Target="http://access2011.library.ubc.ca/hackfes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8.nationalacademies.org/onpinews/newsitem.aspx?RecordID=0602201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s-libraries.mit.edu/blog/access-manuscripts/5538/" TargetMode="External"/><Relationship Id="rId3" Type="http://schemas.openxmlformats.org/officeDocument/2006/relationships/hyperlink" Target="http://blogs.law.harvard.edu/pamphlet/2011/06/04/the-benefits-of-copyedit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hyperlink" Target="http://www.neptunecanada.ca/news/multimedia-gallery/"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smartneuralprostheses.com/" TargetMode="External"/><Relationship Id="rId5" Type="http://schemas.openxmlformats.org/officeDocument/2006/relationships/hyperlink" Target="http://etcl.uvic.ca/" TargetMode="External"/></Relationships>
</file>

<file path=ppt/slides/_rels/slide9.xml.rels><?xml version="1.0" encoding="UTF-8" standalone="yes"?>
<Relationships xmlns="http://schemas.openxmlformats.org/package/2006/relationships"><Relationship Id="rId4" Type="http://schemas.openxmlformats.org/officeDocument/2006/relationships/hyperlink" Target="http://howdtheyvote.ca/"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datalibre.ca/" TargetMode="External"/><Relationship Id="rId5" Type="http://schemas.openxmlformats.org/officeDocument/2006/relationships/hyperlink" Target="http://www.visualizing.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461506" y="1481486"/>
            <a:ext cx="4996693" cy="1709412"/>
          </a:xfrm>
        </p:spPr>
        <p:txBody>
          <a:bodyPr>
            <a:normAutofit fontScale="90000"/>
          </a:bodyPr>
          <a:lstStyle/>
          <a:p>
            <a:r>
              <a:rPr lang="en-US" dirty="0" smtClean="0"/>
              <a:t>LIBR 559L –</a:t>
            </a:r>
            <a:br>
              <a:rPr lang="en-US" dirty="0" smtClean="0"/>
            </a:br>
            <a:r>
              <a:rPr lang="en-US" dirty="0" smtClean="0"/>
              <a:t> Emerging trends,</a:t>
            </a:r>
            <a:br>
              <a:rPr lang="en-US" dirty="0" smtClean="0"/>
            </a:br>
            <a:r>
              <a:rPr lang="en-US" dirty="0" smtClean="0"/>
              <a:t> June 9, 2011</a:t>
            </a:r>
            <a:endParaRPr lang="en-US" dirty="0"/>
          </a:p>
        </p:txBody>
      </p:sp>
      <p:sp>
        <p:nvSpPr>
          <p:cNvPr id="3" name="Subtitle 2"/>
          <p:cNvSpPr>
            <a:spLocks noGrp="1"/>
          </p:cNvSpPr>
          <p:nvPr>
            <p:ph type="subTitle" idx="1"/>
          </p:nvPr>
        </p:nvSpPr>
        <p:spPr>
          <a:xfrm>
            <a:off x="895473" y="3886200"/>
            <a:ext cx="7562726" cy="1752600"/>
          </a:xfrm>
        </p:spPr>
        <p:txBody>
          <a:bodyPr/>
          <a:lstStyle/>
          <a:p>
            <a:pPr algn="r"/>
            <a:r>
              <a:rPr lang="en-US" dirty="0" smtClean="0"/>
              <a:t>Heather Morrison</a:t>
            </a:r>
          </a:p>
          <a:p>
            <a:pPr algn="r"/>
            <a:r>
              <a:rPr lang="en-US" sz="1600" dirty="0" smtClean="0">
                <a:hlinkClick r:id="rId2"/>
              </a:rPr>
              <a:t>http://pages.cmns.sfu.ca/heather-morrison/</a:t>
            </a:r>
            <a:endParaRPr lang="en-US" sz="1600" dirty="0" smtClean="0"/>
          </a:p>
          <a:p>
            <a:endParaRPr lang="en-US" dirty="0" smtClean="0"/>
          </a:p>
          <a:p>
            <a:endParaRPr lang="en-US" dirty="0"/>
          </a:p>
        </p:txBody>
      </p:sp>
      <p:sp>
        <p:nvSpPr>
          <p:cNvPr id="5" name="TextBox 4"/>
          <p:cNvSpPr txBox="1"/>
          <p:nvPr/>
        </p:nvSpPr>
        <p:spPr>
          <a:xfrm>
            <a:off x="3124582" y="5597154"/>
            <a:ext cx="5333617" cy="923330"/>
          </a:xfrm>
          <a:prstGeom prst="rect">
            <a:avLst/>
          </a:prstGeom>
          <a:noFill/>
        </p:spPr>
        <p:txBody>
          <a:bodyPr wrap="square" rtlCol="0">
            <a:spAutoFit/>
          </a:bodyPr>
          <a:lstStyle/>
          <a:p>
            <a:r>
              <a:rPr lang="en-US" dirty="0" smtClean="0"/>
              <a:t>This work is licensed under a </a:t>
            </a:r>
            <a:r>
              <a:rPr lang="en-US" dirty="0" smtClean="0">
                <a:hlinkClick r:id="rId3"/>
              </a:rPr>
              <a:t>Creative Commons Attribution-NonCommercial-ShareAlike 3.0 Unported License</a:t>
            </a:r>
            <a:r>
              <a:rPr lang="en-US" dirty="0" smtClean="0"/>
              <a:t>.</a:t>
            </a:r>
            <a:endParaRPr lang="en-US" dirty="0"/>
          </a:p>
        </p:txBody>
      </p:sp>
      <p:pic>
        <p:nvPicPr>
          <p:cNvPr id="7" name="Picture 6"/>
          <p:cNvPicPr>
            <a:picLocks noChangeAspect="1"/>
          </p:cNvPicPr>
          <p:nvPr/>
        </p:nvPicPr>
        <p:blipFill>
          <a:blip r:embed="rId4"/>
          <a:stretch>
            <a:fillRect/>
          </a:stretch>
        </p:blipFill>
        <p:spPr>
          <a:xfrm>
            <a:off x="1371600" y="5638800"/>
            <a:ext cx="1117600" cy="393700"/>
          </a:xfrm>
          <a:prstGeom prst="rect">
            <a:avLst/>
          </a:prstGeom>
        </p:spPr>
      </p:pic>
      <p:sp>
        <p:nvSpPr>
          <p:cNvPr id="6" name="TextBox 5"/>
          <p:cNvSpPr txBox="1"/>
          <p:nvPr/>
        </p:nvSpPr>
        <p:spPr>
          <a:xfrm>
            <a:off x="4477365" y="3109503"/>
            <a:ext cx="184666" cy="369332"/>
          </a:xfrm>
          <a:prstGeom prst="rect">
            <a:avLst/>
          </a:prstGeom>
          <a:noFill/>
        </p:spPr>
        <p:txBody>
          <a:bodyPr wrap="none" rtlCol="0">
            <a:spAutoFit/>
          </a:bodyPr>
          <a:lstStyle/>
          <a:p>
            <a:endParaRPr lang="en-US" dirty="0"/>
          </a:p>
        </p:txBody>
      </p:sp>
      <p:pic>
        <p:nvPicPr>
          <p:cNvPr id="8" name="Picture 7" descr="3717943155_9c368fc0b4.jpg"/>
          <p:cNvPicPr>
            <a:picLocks noChangeAspect="1"/>
          </p:cNvPicPr>
          <p:nvPr/>
        </p:nvPicPr>
        <p:blipFill>
          <a:blip r:embed="rId5"/>
          <a:stretch>
            <a:fillRect/>
          </a:stretch>
        </p:blipFill>
        <p:spPr>
          <a:xfrm>
            <a:off x="685800" y="1070640"/>
            <a:ext cx="2775707" cy="2376000"/>
          </a:xfrm>
          <a:prstGeom prst="rect">
            <a:avLst/>
          </a:prstGeom>
        </p:spPr>
      </p:pic>
      <p:sp>
        <p:nvSpPr>
          <p:cNvPr id="9" name="TextBox 8"/>
          <p:cNvSpPr txBox="1"/>
          <p:nvPr/>
        </p:nvSpPr>
        <p:spPr>
          <a:xfrm>
            <a:off x="1042006" y="3614186"/>
            <a:ext cx="2082576" cy="1569660"/>
          </a:xfrm>
          <a:prstGeom prst="rect">
            <a:avLst/>
          </a:prstGeom>
          <a:noFill/>
        </p:spPr>
        <p:txBody>
          <a:bodyPr wrap="square" rtlCol="0">
            <a:spAutoFit/>
          </a:bodyPr>
          <a:lstStyle/>
          <a:p>
            <a:r>
              <a:rPr lang="en-US" dirty="0" smtClean="0"/>
              <a:t>Anemone – Neptune Canada</a:t>
            </a:r>
          </a:p>
          <a:p>
            <a:r>
              <a:rPr lang="en-US" sz="1200" dirty="0" smtClean="0">
                <a:hlinkClick r:id="rId6"/>
              </a:rPr>
              <a:t>http://www.flickr.com/photos/neptunecanada/3717943155/sizes/o/in/set-72157619793977229/</a:t>
            </a:r>
            <a:endParaRPr lang="en-US" sz="1200" dirty="0" smtClean="0"/>
          </a:p>
          <a:p>
            <a:r>
              <a:rPr lang="en-US" sz="1200" dirty="0" smtClean="0"/>
              <a:t>CC-BY-NC-SA</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research</a:t>
            </a:r>
            <a:endParaRPr lang="en-US" dirty="0"/>
          </a:p>
        </p:txBody>
      </p:sp>
      <p:sp>
        <p:nvSpPr>
          <p:cNvPr id="3" name="Content Placeholder 2"/>
          <p:cNvSpPr>
            <a:spLocks noGrp="1"/>
          </p:cNvSpPr>
          <p:nvPr>
            <p:ph idx="1"/>
          </p:nvPr>
        </p:nvSpPr>
        <p:spPr/>
        <p:txBody>
          <a:bodyPr/>
          <a:lstStyle/>
          <a:p>
            <a:r>
              <a:rPr lang="en-US" dirty="0" smtClean="0"/>
              <a:t>Open Access Directory – Research Questions </a:t>
            </a:r>
          </a:p>
          <a:p>
            <a:r>
              <a:rPr lang="en-US" dirty="0" smtClean="0">
                <a:hlinkClick r:id="rId2"/>
              </a:rPr>
              <a:t>http://oad.simmons.edu/oadwiki/Research_questions</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with society</a:t>
            </a:r>
            <a:endParaRPr lang="en-US" dirty="0"/>
          </a:p>
        </p:txBody>
      </p:sp>
      <p:sp>
        <p:nvSpPr>
          <p:cNvPr id="3" name="Content Placeholder 2"/>
          <p:cNvSpPr>
            <a:spLocks noGrp="1"/>
          </p:cNvSpPr>
          <p:nvPr>
            <p:ph idx="1"/>
          </p:nvPr>
        </p:nvSpPr>
        <p:spPr/>
        <p:txBody>
          <a:bodyPr/>
          <a:lstStyle/>
          <a:p>
            <a:r>
              <a:rPr lang="en-US" dirty="0" smtClean="0"/>
              <a:t>SSHRC / Connecting with society / community engagement</a:t>
            </a:r>
          </a:p>
          <a:p>
            <a:r>
              <a:rPr lang="en-US" dirty="0" smtClean="0"/>
              <a:t>Willinsky / PKP = Public Knowledge Project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98"/>
            <a:ext cx="8229600" cy="1143000"/>
          </a:xfrm>
        </p:spPr>
        <p:txBody>
          <a:bodyPr>
            <a:normAutofit fontScale="90000"/>
          </a:bodyPr>
          <a:lstStyle/>
          <a:p>
            <a:r>
              <a:rPr lang="en-US" dirty="0" smtClean="0"/>
              <a:t>CIHR Strategic Directions 2010 – 2013</a:t>
            </a:r>
            <a:br>
              <a:rPr lang="en-US" dirty="0" smtClean="0"/>
            </a:br>
            <a:r>
              <a:rPr lang="en-US" dirty="0" smtClean="0"/>
              <a:t>http://www.cihr-irsc.gc.ca/e/42152.html</a:t>
            </a:r>
            <a:endParaRPr lang="en-US" dirty="0"/>
          </a:p>
        </p:txBody>
      </p:sp>
      <p:sp>
        <p:nvSpPr>
          <p:cNvPr id="3" name="Content Placeholder 2"/>
          <p:cNvSpPr>
            <a:spLocks noGrp="1"/>
          </p:cNvSpPr>
          <p:nvPr>
            <p:ph idx="1"/>
          </p:nvPr>
        </p:nvSpPr>
        <p:spPr>
          <a:xfrm>
            <a:off x="457200" y="2067575"/>
            <a:ext cx="8229600" cy="4058588"/>
          </a:xfrm>
        </p:spPr>
        <p:txBody>
          <a:bodyPr>
            <a:normAutofit lnSpcReduction="10000"/>
          </a:bodyPr>
          <a:lstStyle/>
          <a:p>
            <a:r>
              <a:rPr lang="en-US" dirty="0" smtClean="0"/>
              <a:t>1.  invest in world-class research</a:t>
            </a:r>
          </a:p>
          <a:p>
            <a:r>
              <a:rPr lang="en-US" dirty="0" smtClean="0"/>
              <a:t>2. address health and health system research priorities</a:t>
            </a:r>
          </a:p>
          <a:p>
            <a:r>
              <a:rPr lang="en-US" dirty="0" smtClean="0"/>
              <a:t>3. accelerate the capture of health and economic benefits of health research (knowledge transfer &amp; partnerships)</a:t>
            </a:r>
          </a:p>
          <a:p>
            <a:r>
              <a:rPr lang="en-US" dirty="0" smtClean="0"/>
              <a:t>4. achieve organizational excellence, foster ethics and demonstrate impact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NSERC </a:t>
            </a:r>
            <a:r>
              <a:rPr lang="en-US" dirty="0" err="1" smtClean="0"/>
              <a:t>http://www.nserc-crsng.gc.ca</a:t>
            </a:r>
            <a:r>
              <a:rPr lang="en-US" dirty="0" smtClean="0"/>
              <a:t>/</a:t>
            </a:r>
            <a:endParaRPr lang="en-US" dirty="0"/>
          </a:p>
        </p:txBody>
      </p:sp>
      <p:sp>
        <p:nvSpPr>
          <p:cNvPr id="3" name="Content Placeholder 2"/>
          <p:cNvSpPr>
            <a:spLocks noGrp="1"/>
          </p:cNvSpPr>
          <p:nvPr>
            <p:ph idx="1"/>
          </p:nvPr>
        </p:nvSpPr>
        <p:spPr/>
        <p:txBody>
          <a:bodyPr/>
          <a:lstStyle/>
          <a:p>
            <a:r>
              <a:rPr lang="en-US" dirty="0" smtClean="0"/>
              <a:t>Two minutes with Victoria M. </a:t>
            </a:r>
            <a:r>
              <a:rPr lang="en-US" dirty="0" err="1" smtClean="0"/>
              <a:t>Kaspi</a:t>
            </a:r>
            <a:r>
              <a:rPr lang="en-US" dirty="0" smtClean="0"/>
              <a:t> </a:t>
            </a:r>
            <a:r>
              <a:rPr lang="en-US" dirty="0" smtClean="0">
                <a:hlinkClick r:id="rId3"/>
              </a:rPr>
              <a:t>http://www.nserc-crsng.gc.ca/Media-Media/2minutes-2minutes/Kaspi-Kaspi_eng.asp</a:t>
            </a:r>
            <a:endParaRPr lang="en-US" dirty="0" smtClean="0"/>
          </a:p>
          <a:p>
            <a:r>
              <a:rPr lang="en-US" dirty="0" smtClean="0"/>
              <a:t>Impact Stories </a:t>
            </a:r>
            <a:r>
              <a:rPr lang="en-US" dirty="0" smtClean="0">
                <a:hlinkClick r:id="rId4"/>
              </a:rPr>
              <a:t>http://www.nserc-crsng.gc.ca/Media-Media/ImpactStories-ArticlesPercutants_eng.asp</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OJS possibilities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Enhancement suggestions: for PKP forums, </a:t>
            </a:r>
            <a:r>
              <a:rPr lang="en-US" dirty="0" err="1" smtClean="0"/>
              <a:t>hackfest</a:t>
            </a:r>
            <a:r>
              <a:rPr lang="en-US" dirty="0" smtClean="0"/>
              <a:t> suggestions (PKP conference, Access conference), </a:t>
            </a:r>
            <a:r>
              <a:rPr lang="en-US" dirty="0" err="1" smtClean="0"/>
              <a:t>crowdfunding</a:t>
            </a:r>
            <a:r>
              <a:rPr lang="en-US" dirty="0" smtClean="0"/>
              <a:t> </a:t>
            </a:r>
          </a:p>
          <a:p>
            <a:r>
              <a:rPr lang="en-US" dirty="0" err="1" smtClean="0"/>
              <a:t>Hackfest</a:t>
            </a:r>
            <a:r>
              <a:rPr lang="en-US" dirty="0" smtClean="0"/>
              <a:t> – call </a:t>
            </a:r>
            <a:r>
              <a:rPr lang="en-US" dirty="0" smtClean="0"/>
              <a:t>for proposals </a:t>
            </a:r>
            <a:r>
              <a:rPr lang="en-US" dirty="0" smtClean="0">
                <a:hlinkClick r:id="rId2"/>
              </a:rPr>
              <a:t>http://pkp.sfu.ca/ocs/pkp/index.php/pkp2011/index/pages/view/</a:t>
            </a:r>
            <a:r>
              <a:rPr lang="en-US" dirty="0" smtClean="0">
                <a:hlinkClick r:id="rId2"/>
              </a:rPr>
              <a:t>hackfest</a:t>
            </a:r>
            <a:endParaRPr lang="en-US" dirty="0" smtClean="0"/>
          </a:p>
          <a:p>
            <a:r>
              <a:rPr lang="en-US" dirty="0" smtClean="0"/>
              <a:t>Access 2011 conference – </a:t>
            </a:r>
            <a:r>
              <a:rPr lang="en-US" dirty="0" err="1" smtClean="0"/>
              <a:t>Hackfest</a:t>
            </a:r>
            <a:r>
              <a:rPr lang="en-US" dirty="0" smtClean="0"/>
              <a:t> </a:t>
            </a:r>
            <a:r>
              <a:rPr lang="en-US" dirty="0" smtClean="0">
                <a:hlinkClick r:id="rId3"/>
              </a:rPr>
              <a:t>http://access2011.library.ubc.ca/</a:t>
            </a:r>
            <a:r>
              <a:rPr lang="en-US" smtClean="0">
                <a:hlinkClick r:id="rId3"/>
              </a:rPr>
              <a:t>hackfest</a:t>
            </a:r>
            <a:r>
              <a:rPr lang="en-US" smtClean="0">
                <a:hlinkClick r:id="rId3"/>
              </a:rPr>
              <a:t>/</a:t>
            </a:r>
            <a:endParaRPr lang="en-US" smtClean="0"/>
          </a:p>
          <a:p>
            <a:r>
              <a:rPr lang="en-US" dirty="0" smtClean="0"/>
              <a:t>Navigation bar – illustration</a:t>
            </a:r>
          </a:p>
          <a:p>
            <a:r>
              <a:rPr lang="en-US" dirty="0" smtClean="0"/>
              <a:t>Policies – making visible</a:t>
            </a:r>
          </a:p>
          <a:p>
            <a:r>
              <a:rPr lang="en-US" dirty="0" smtClean="0"/>
              <a:t>Reading tools</a:t>
            </a:r>
          </a:p>
          <a:p>
            <a:r>
              <a:rPr lang="en-US" dirty="0" smtClean="0"/>
              <a:t>Sponsorships (Journal Management / Details)</a:t>
            </a:r>
          </a:p>
          <a:p>
            <a:r>
              <a:rPr lang="en-US" dirty="0" smtClean="0"/>
              <a:t>Announcements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OJS:  adding items to Navigation bar and adding an informational document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Journal Management / Setup / the Look / 5.5 Navigation Bar</a:t>
            </a:r>
          </a:p>
          <a:p>
            <a:r>
              <a:rPr lang="en-US" dirty="0" smtClean="0"/>
              <a:t>Add title &amp; URL – go to bottom, click Save and Continue</a:t>
            </a:r>
          </a:p>
          <a:p>
            <a:r>
              <a:rPr lang="en-US" dirty="0" smtClean="0"/>
              <a:t>To add an informational file, create the file (in html to make it viewable over the web), under Journal Management in Files Browser, create a directory and upload the file.  Click on the file name to get the URL, copy and paste into the Navigation bar.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Scholarly monographs</a:t>
            </a:r>
            <a:endParaRPr lang="en-US" dirty="0"/>
          </a:p>
        </p:txBody>
      </p:sp>
      <p:sp>
        <p:nvSpPr>
          <p:cNvPr id="3" name="Content Placeholder 2"/>
          <p:cNvSpPr>
            <a:spLocks noGrp="1"/>
          </p:cNvSpPr>
          <p:nvPr>
            <p:ph idx="1"/>
          </p:nvPr>
        </p:nvSpPr>
        <p:spPr/>
        <p:txBody>
          <a:bodyPr/>
          <a:lstStyle/>
          <a:p>
            <a:r>
              <a:rPr lang="en-US" dirty="0" smtClean="0"/>
              <a:t>News: National Academies Press makes PDF of all their monographs (4,000 titles) freely available to download: </a:t>
            </a:r>
          </a:p>
          <a:p>
            <a:r>
              <a:rPr lang="en-US" dirty="0" smtClean="0">
                <a:hlinkClick r:id="rId2"/>
              </a:rPr>
              <a:t>http://www8.nationalacademies.org/onpinews/newsitem.aspx?RecordID=06022011</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copyediting</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hlinkClick r:id="rId2" tooltip="Permanent Link: Study Finds Open Access Manuscripts ‘Good Enough’ Without Copyediting"/>
              </a:rPr>
              <a:t>Study Finds Open Access Manuscripts ‘Good Enough’ Without Copyediting</a:t>
            </a:r>
            <a:endParaRPr lang="en-US" b="1" dirty="0" smtClean="0"/>
          </a:p>
          <a:p>
            <a:r>
              <a:rPr lang="en-US" dirty="0" smtClean="0">
                <a:hlinkClick r:id="rId2"/>
              </a:rPr>
              <a:t>http://news-libraries.mit.edu/blog/access-manuscripts/5538/</a:t>
            </a:r>
            <a:r>
              <a:rPr lang="en-US" dirty="0" smtClean="0"/>
              <a:t> - Ellen </a:t>
            </a:r>
            <a:r>
              <a:rPr lang="en-US" dirty="0" err="1" smtClean="0"/>
              <a:t>Duranceau</a:t>
            </a:r>
            <a:r>
              <a:rPr lang="en-US" dirty="0" smtClean="0"/>
              <a:t>, comment on “</a:t>
            </a:r>
            <a:r>
              <a:rPr lang="en-US" dirty="0" err="1" smtClean="0"/>
              <a:t>Copyediting’s</a:t>
            </a:r>
            <a:r>
              <a:rPr lang="en-US" dirty="0" smtClean="0"/>
              <a:t> Role in an Open Access World,” </a:t>
            </a:r>
            <a:r>
              <a:rPr lang="en-US" i="1" dirty="0" smtClean="0"/>
              <a:t>Against the Grain</a:t>
            </a:r>
            <a:r>
              <a:rPr lang="en-US" dirty="0" smtClean="0"/>
              <a:t>, vol. 23, no.2, April 2011, pp. 30-34.</a:t>
            </a:r>
          </a:p>
          <a:p>
            <a:r>
              <a:rPr lang="en-US" dirty="0" smtClean="0"/>
              <a:t>“Thatcher expected to find the open access manuscripts deficient in comparison with the final copyedited and published articles, but found instead that “By and large, the copyediting did not result in any major improvements of the manuscripts” and that “the vast majority of the changes made were for the sake of enforcing a house formatting style and cleaning up a variety of inconsistencies and infelicities, none of which reached into the substance of the writing or affected the meaning other than by adding a bit more clarity here and there.”</a:t>
            </a:r>
          </a:p>
          <a:p>
            <a:r>
              <a:rPr lang="en-US" dirty="0" smtClean="0"/>
              <a:t>Stuart </a:t>
            </a:r>
            <a:r>
              <a:rPr lang="en-US" dirty="0" err="1" smtClean="0"/>
              <a:t>Shieber</a:t>
            </a:r>
            <a:r>
              <a:rPr lang="en-US" dirty="0" smtClean="0"/>
              <a:t>, the Benefits of Copyediting. June 2011. The Occasional Pamphlet. </a:t>
            </a:r>
            <a:r>
              <a:rPr lang="en-US" dirty="0" smtClean="0">
                <a:hlinkClick r:id="rId3"/>
              </a:rPr>
              <a:t>http://blogs.law.harvard.edu/pamphlet/2011/06/04/the-benefits-of-copyediting/</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Economics – journals and price increases in dollars and %: compounding</a:t>
            </a:r>
            <a:endParaRPr lang="en-US" sz="3200" dirty="0"/>
          </a:p>
        </p:txBody>
      </p:sp>
      <p:graphicFrame>
        <p:nvGraphicFramePr>
          <p:cNvPr id="4" name="Content Placeholder 3"/>
          <p:cNvGraphicFramePr>
            <a:graphicFrameLocks noGrp="1"/>
          </p:cNvGraphicFramePr>
          <p:nvPr>
            <p:ph idx="1"/>
          </p:nvPr>
        </p:nvGraphicFramePr>
        <p:xfrm>
          <a:off x="457200" y="1436670"/>
          <a:ext cx="7828086" cy="4169331"/>
        </p:xfrm>
        <a:graphic>
          <a:graphicData uri="http://schemas.openxmlformats.org/drawingml/2006/table">
            <a:tbl>
              <a:tblPr firstRow="1" bandRow="1">
                <a:tableStyleId>{5C22544A-7EE6-4342-B048-85BDC9FD1C3A}</a:tableStyleId>
              </a:tblPr>
              <a:tblGrid>
                <a:gridCol w="1832703"/>
                <a:gridCol w="2185817"/>
                <a:gridCol w="895144"/>
                <a:gridCol w="999230"/>
                <a:gridCol w="1007607"/>
                <a:gridCol w="907585"/>
              </a:tblGrid>
              <a:tr h="853440">
                <a:tc>
                  <a:txBody>
                    <a:bodyPr/>
                    <a:lstStyle/>
                    <a:p>
                      <a:r>
                        <a:rPr lang="en-US" dirty="0" smtClean="0"/>
                        <a:t>Title</a:t>
                      </a:r>
                      <a:endParaRPr lang="en-US" dirty="0"/>
                    </a:p>
                  </a:txBody>
                  <a:tcPr/>
                </a:tc>
                <a:tc>
                  <a:txBody>
                    <a:bodyPr/>
                    <a:lstStyle/>
                    <a:p>
                      <a:r>
                        <a:rPr lang="en-US" dirty="0" smtClean="0"/>
                        <a:t>Publisher</a:t>
                      </a:r>
                      <a:endParaRPr lang="en-US" dirty="0"/>
                    </a:p>
                  </a:txBody>
                  <a:tcPr/>
                </a:tc>
                <a:tc>
                  <a:txBody>
                    <a:bodyPr/>
                    <a:lstStyle/>
                    <a:p>
                      <a:r>
                        <a:rPr lang="en-US" sz="1600" dirty="0" smtClean="0"/>
                        <a:t>Actual</a:t>
                      </a:r>
                      <a:r>
                        <a:rPr lang="en-US" sz="1600" baseline="0" dirty="0" smtClean="0"/>
                        <a:t> cost in USD</a:t>
                      </a:r>
                      <a:endParaRPr lang="en-US" sz="1600" dirty="0"/>
                    </a:p>
                  </a:txBody>
                  <a:tcPr/>
                </a:tc>
                <a:tc>
                  <a:txBody>
                    <a:bodyPr/>
                    <a:lstStyle/>
                    <a:p>
                      <a:r>
                        <a:rPr lang="en-US" sz="1600" dirty="0" smtClean="0"/>
                        <a:t>5%</a:t>
                      </a:r>
                      <a:r>
                        <a:rPr lang="en-US" sz="1600" baseline="0" dirty="0" smtClean="0"/>
                        <a:t> increase (year 1) </a:t>
                      </a:r>
                      <a:endParaRPr lang="en-US" sz="1600" dirty="0"/>
                    </a:p>
                  </a:txBody>
                  <a:tcPr/>
                </a:tc>
                <a:tc>
                  <a:txBody>
                    <a:bodyPr/>
                    <a:lstStyle/>
                    <a:p>
                      <a:r>
                        <a:rPr lang="en-US" sz="1600" dirty="0" smtClean="0"/>
                        <a:t>Year 1 price </a:t>
                      </a:r>
                    </a:p>
                    <a:p>
                      <a:endParaRPr lang="en-US" dirty="0"/>
                    </a:p>
                  </a:txBody>
                  <a:tcPr/>
                </a:tc>
                <a:tc>
                  <a:txBody>
                    <a:bodyPr/>
                    <a:lstStyle/>
                    <a:p>
                      <a:r>
                        <a:rPr lang="en-US" dirty="0" smtClean="0"/>
                        <a:t>5</a:t>
                      </a:r>
                      <a:r>
                        <a:rPr lang="en-US" sz="1600" dirty="0" smtClean="0"/>
                        <a:t>% increase</a:t>
                      </a:r>
                      <a:r>
                        <a:rPr lang="en-US" sz="1600" baseline="0" dirty="0" smtClean="0"/>
                        <a:t> (year 2) </a:t>
                      </a:r>
                      <a:endParaRPr lang="en-US" sz="1600" dirty="0"/>
                    </a:p>
                  </a:txBody>
                  <a:tcPr/>
                </a:tc>
              </a:tr>
              <a:tr h="765831">
                <a:tc>
                  <a:txBody>
                    <a:bodyPr/>
                    <a:lstStyle/>
                    <a:p>
                      <a:r>
                        <a:rPr lang="en-US" dirty="0" smtClean="0"/>
                        <a:t>Canadian Historical</a:t>
                      </a:r>
                      <a:r>
                        <a:rPr lang="en-US" baseline="0" dirty="0" smtClean="0"/>
                        <a:t> Review</a:t>
                      </a:r>
                      <a:endParaRPr lang="en-US" dirty="0"/>
                    </a:p>
                  </a:txBody>
                  <a:tcPr/>
                </a:tc>
                <a:tc>
                  <a:txBody>
                    <a:bodyPr/>
                    <a:lstStyle/>
                    <a:p>
                      <a:r>
                        <a:rPr lang="en-US" dirty="0" smtClean="0"/>
                        <a:t>U. of Toronto Press</a:t>
                      </a:r>
                      <a:endParaRPr lang="en-US" dirty="0"/>
                    </a:p>
                  </a:txBody>
                  <a:tcPr/>
                </a:tc>
                <a:tc>
                  <a:txBody>
                    <a:bodyPr/>
                    <a:lstStyle/>
                    <a:p>
                      <a:pPr algn="r"/>
                      <a:r>
                        <a:rPr lang="en-US" dirty="0" smtClean="0"/>
                        <a:t>$ 140 </a:t>
                      </a:r>
                      <a:endParaRPr lang="en-US" dirty="0"/>
                    </a:p>
                  </a:txBody>
                  <a:tcPr/>
                </a:tc>
                <a:tc>
                  <a:txBody>
                    <a:bodyPr/>
                    <a:lstStyle/>
                    <a:p>
                      <a:pPr algn="r"/>
                      <a:r>
                        <a:rPr lang="en-US" dirty="0" smtClean="0"/>
                        <a:t>$7</a:t>
                      </a:r>
                    </a:p>
                    <a:p>
                      <a:pPr algn="r"/>
                      <a:endParaRPr lang="en-US" dirty="0"/>
                    </a:p>
                  </a:txBody>
                  <a:tcPr/>
                </a:tc>
                <a:tc>
                  <a:txBody>
                    <a:bodyPr/>
                    <a:lstStyle/>
                    <a:p>
                      <a:pPr algn="r"/>
                      <a:r>
                        <a:rPr lang="en-US" dirty="0" smtClean="0"/>
                        <a:t>$147</a:t>
                      </a:r>
                      <a:endParaRPr lang="en-US" dirty="0"/>
                    </a:p>
                  </a:txBody>
                  <a:tcPr/>
                </a:tc>
                <a:tc>
                  <a:txBody>
                    <a:bodyPr/>
                    <a:lstStyle/>
                    <a:p>
                      <a:pPr algn="r"/>
                      <a:r>
                        <a:rPr lang="en-US" dirty="0" smtClean="0"/>
                        <a:t>$7</a:t>
                      </a:r>
                    </a:p>
                    <a:p>
                      <a:pPr algn="r"/>
                      <a:endParaRPr lang="en-US" dirty="0"/>
                    </a:p>
                  </a:txBody>
                  <a:tcPr/>
                </a:tc>
              </a:tr>
              <a:tr h="536082">
                <a:tc>
                  <a:txBody>
                    <a:bodyPr/>
                    <a:lstStyle/>
                    <a:p>
                      <a:r>
                        <a:rPr lang="en-US" dirty="0" smtClean="0"/>
                        <a:t>Historical</a:t>
                      </a:r>
                      <a:r>
                        <a:rPr lang="en-US" baseline="0" dirty="0" smtClean="0"/>
                        <a:t>  Research</a:t>
                      </a:r>
                      <a:endParaRPr lang="en-US" dirty="0"/>
                    </a:p>
                  </a:txBody>
                  <a:tcPr/>
                </a:tc>
                <a:tc>
                  <a:txBody>
                    <a:bodyPr/>
                    <a:lstStyle/>
                    <a:p>
                      <a:r>
                        <a:rPr lang="en-US" dirty="0" smtClean="0"/>
                        <a:t>Wiley-Blackwell</a:t>
                      </a:r>
                      <a:endParaRPr lang="en-US" dirty="0"/>
                    </a:p>
                  </a:txBody>
                  <a:tcPr/>
                </a:tc>
                <a:tc>
                  <a:txBody>
                    <a:bodyPr/>
                    <a:lstStyle/>
                    <a:p>
                      <a:pPr algn="r"/>
                      <a:r>
                        <a:rPr lang="en-US" dirty="0" smtClean="0"/>
                        <a:t>$ 459</a:t>
                      </a:r>
                      <a:endParaRPr lang="en-US" dirty="0"/>
                    </a:p>
                  </a:txBody>
                  <a:tcPr/>
                </a:tc>
                <a:tc>
                  <a:txBody>
                    <a:bodyPr/>
                    <a:lstStyle/>
                    <a:p>
                      <a:pPr algn="r"/>
                      <a:r>
                        <a:rPr lang="en-US" dirty="0" smtClean="0"/>
                        <a:t>$23</a:t>
                      </a:r>
                    </a:p>
                  </a:txBody>
                  <a:tcPr/>
                </a:tc>
                <a:tc>
                  <a:txBody>
                    <a:bodyPr/>
                    <a:lstStyle/>
                    <a:p>
                      <a:pPr algn="r"/>
                      <a:r>
                        <a:rPr lang="en-US" dirty="0" smtClean="0"/>
                        <a:t>$482</a:t>
                      </a:r>
                    </a:p>
                  </a:txBody>
                  <a:tcPr/>
                </a:tc>
                <a:tc>
                  <a:txBody>
                    <a:bodyPr/>
                    <a:lstStyle/>
                    <a:p>
                      <a:pPr algn="r"/>
                      <a:r>
                        <a:rPr lang="en-US" dirty="0" smtClean="0"/>
                        <a:t>$24</a:t>
                      </a:r>
                    </a:p>
                  </a:txBody>
                  <a:tcPr/>
                </a:tc>
              </a:tr>
              <a:tr h="765831">
                <a:tc>
                  <a:txBody>
                    <a:bodyPr/>
                    <a:lstStyle/>
                    <a:p>
                      <a:r>
                        <a:rPr lang="en-US" dirty="0" smtClean="0"/>
                        <a:t>Journal of Contemporary History</a:t>
                      </a:r>
                      <a:endParaRPr lang="en-US" dirty="0"/>
                    </a:p>
                  </a:txBody>
                  <a:tcPr/>
                </a:tc>
                <a:tc>
                  <a:txBody>
                    <a:bodyPr/>
                    <a:lstStyle/>
                    <a:p>
                      <a:r>
                        <a:rPr lang="en-US" dirty="0" smtClean="0"/>
                        <a:t>Sage Publications</a:t>
                      </a:r>
                      <a:endParaRPr lang="en-US" dirty="0"/>
                    </a:p>
                  </a:txBody>
                  <a:tcPr/>
                </a:tc>
                <a:tc>
                  <a:txBody>
                    <a:bodyPr/>
                    <a:lstStyle/>
                    <a:p>
                      <a:pPr algn="r"/>
                      <a:r>
                        <a:rPr lang="en-US" dirty="0" smtClean="0"/>
                        <a:t>$ 863</a:t>
                      </a:r>
                    </a:p>
                    <a:p>
                      <a:pPr algn="r"/>
                      <a:endParaRPr lang="en-US" dirty="0"/>
                    </a:p>
                  </a:txBody>
                  <a:tcPr/>
                </a:tc>
                <a:tc>
                  <a:txBody>
                    <a:bodyPr/>
                    <a:lstStyle/>
                    <a:p>
                      <a:pPr algn="r"/>
                      <a:r>
                        <a:rPr lang="en-US" dirty="0" smtClean="0"/>
                        <a:t>$43</a:t>
                      </a:r>
                    </a:p>
                    <a:p>
                      <a:pPr algn="r"/>
                      <a:endParaRPr lang="en-US" dirty="0"/>
                    </a:p>
                  </a:txBody>
                  <a:tcPr/>
                </a:tc>
                <a:tc>
                  <a:txBody>
                    <a:bodyPr/>
                    <a:lstStyle/>
                    <a:p>
                      <a:pPr algn="r"/>
                      <a:r>
                        <a:rPr lang="en-US" dirty="0" smtClean="0"/>
                        <a:t>$906</a:t>
                      </a:r>
                      <a:endParaRPr lang="en-US" dirty="0"/>
                    </a:p>
                  </a:txBody>
                  <a:tcPr/>
                </a:tc>
                <a:tc>
                  <a:txBody>
                    <a:bodyPr/>
                    <a:lstStyle/>
                    <a:p>
                      <a:pPr algn="r"/>
                      <a:r>
                        <a:rPr lang="en-US" dirty="0" smtClean="0"/>
                        <a:t>$45</a:t>
                      </a:r>
                      <a:endParaRPr lang="en-US" dirty="0"/>
                    </a:p>
                  </a:txBody>
                  <a:tcPr/>
                </a:tc>
              </a:tr>
              <a:tr h="995581">
                <a:tc>
                  <a:txBody>
                    <a:bodyPr/>
                    <a:lstStyle/>
                    <a:p>
                      <a:r>
                        <a:rPr lang="en-US" dirty="0" smtClean="0"/>
                        <a:t>Journal of </a:t>
                      </a:r>
                      <a:r>
                        <a:rPr lang="en-US" dirty="0" err="1" smtClean="0"/>
                        <a:t>Neurogenetics</a:t>
                      </a:r>
                      <a:endParaRPr lang="en-US" dirty="0"/>
                    </a:p>
                  </a:txBody>
                  <a:tcPr/>
                </a:tc>
                <a:tc>
                  <a:txBody>
                    <a:bodyPr/>
                    <a:lstStyle/>
                    <a:p>
                      <a:r>
                        <a:rPr lang="en-US" dirty="0" err="1" smtClean="0"/>
                        <a:t>Informa</a:t>
                      </a:r>
                      <a:r>
                        <a:rPr lang="en-US" baseline="0" dirty="0" smtClean="0"/>
                        <a:t> Healthcare (Taylor &amp; Francis)</a:t>
                      </a:r>
                      <a:endParaRPr lang="en-US" dirty="0"/>
                    </a:p>
                  </a:txBody>
                  <a:tcPr/>
                </a:tc>
                <a:tc>
                  <a:txBody>
                    <a:bodyPr/>
                    <a:lstStyle/>
                    <a:p>
                      <a:pPr algn="r"/>
                      <a:r>
                        <a:rPr lang="en-US" dirty="0" smtClean="0"/>
                        <a:t>$</a:t>
                      </a:r>
                      <a:r>
                        <a:rPr lang="en-US" baseline="0" dirty="0" smtClean="0"/>
                        <a:t> </a:t>
                      </a:r>
                      <a:r>
                        <a:rPr lang="en-US" dirty="0" smtClean="0"/>
                        <a:t>1515</a:t>
                      </a:r>
                      <a:endParaRPr lang="en-US" dirty="0"/>
                    </a:p>
                  </a:txBody>
                  <a:tcPr/>
                </a:tc>
                <a:tc>
                  <a:txBody>
                    <a:bodyPr/>
                    <a:lstStyle/>
                    <a:p>
                      <a:pPr algn="r"/>
                      <a:r>
                        <a:rPr lang="en-US" dirty="0" smtClean="0"/>
                        <a:t>$76</a:t>
                      </a:r>
                      <a:endParaRPr lang="en-US" dirty="0"/>
                    </a:p>
                  </a:txBody>
                  <a:tcPr/>
                </a:tc>
                <a:tc>
                  <a:txBody>
                    <a:bodyPr/>
                    <a:lstStyle/>
                    <a:p>
                      <a:pPr algn="r"/>
                      <a:r>
                        <a:rPr lang="en-US" dirty="0" smtClean="0"/>
                        <a:t>$1,591</a:t>
                      </a:r>
                      <a:endParaRPr lang="en-US" dirty="0"/>
                    </a:p>
                  </a:txBody>
                  <a:tcPr/>
                </a:tc>
                <a:tc>
                  <a:txBody>
                    <a:bodyPr/>
                    <a:lstStyle/>
                    <a:p>
                      <a:pPr algn="r"/>
                      <a:r>
                        <a:rPr lang="en-US" dirty="0" smtClean="0"/>
                        <a:t>80</a:t>
                      </a:r>
                      <a:endParaRPr lang="en-US" dirty="0"/>
                    </a:p>
                  </a:txBody>
                  <a:tcPr/>
                </a:tc>
              </a:tr>
            </a:tbl>
          </a:graphicData>
        </a:graphic>
      </p:graphicFrame>
      <p:sp>
        <p:nvSpPr>
          <p:cNvPr id="5" name="TextBox 4"/>
          <p:cNvSpPr txBox="1"/>
          <p:nvPr/>
        </p:nvSpPr>
        <p:spPr>
          <a:xfrm>
            <a:off x="457200" y="5475991"/>
            <a:ext cx="8229600" cy="1200329"/>
          </a:xfrm>
          <a:prstGeom prst="rect">
            <a:avLst/>
          </a:prstGeom>
          <a:noFill/>
        </p:spPr>
        <p:txBody>
          <a:bodyPr wrap="square" rtlCol="0">
            <a:spAutoFit/>
          </a:bodyPr>
          <a:lstStyle/>
          <a:p>
            <a:r>
              <a:rPr lang="en-US" sz="1200" dirty="0" smtClean="0"/>
              <a:t>Data from Ulrich’s.  All journals are quarterly.  Actual cost for 2011. 5% increases for years 1 and 2 are hypothetical, designed to illustrate the difference in dollar amount with the same % increase for journals with widely varying pricing. Note that not only is the price for the costliest journal presented more than 10 times higher than the price for the least costly journal – a 5% increase is also more than 10 times higher as well. Note also the increase in dollar amount increases in the second year, which become higher as the price becomes higher. This is a simply illustration of the effects of compounding. Note also that two years of price increases for the costliest journal exceeds the actual full cost of the least costly journal, both before and after the price increases.</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2676"/>
            <a:ext cx="8229600" cy="5463488"/>
          </a:xfrm>
        </p:spPr>
        <p:txBody>
          <a:bodyPr>
            <a:normAutofit/>
          </a:bodyPr>
          <a:lstStyle/>
          <a:p>
            <a:pPr>
              <a:buNone/>
            </a:pPr>
            <a:r>
              <a:rPr lang="en-US" sz="8000" dirty="0" smtClean="0"/>
              <a:t>Research: what’s the question?</a:t>
            </a:r>
            <a:endParaRPr lang="en-US" sz="80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18646"/>
            <a:ext cx="8229600" cy="5507518"/>
          </a:xfrm>
        </p:spPr>
        <p:txBody>
          <a:bodyPr/>
          <a:lstStyle/>
          <a:p>
            <a:pPr>
              <a:buNone/>
            </a:pPr>
            <a:r>
              <a:rPr lang="en-US" dirty="0" smtClean="0"/>
              <a:t>Emerging trends…</a:t>
            </a:r>
          </a:p>
          <a:p>
            <a:pPr>
              <a:buNone/>
            </a:pPr>
            <a:r>
              <a:rPr lang="en-US" dirty="0" smtClean="0"/>
              <a:t>…collaboration</a:t>
            </a:r>
          </a:p>
          <a:p>
            <a:pPr>
              <a:buNone/>
            </a:pPr>
            <a:r>
              <a:rPr lang="en-US" dirty="0" smtClean="0"/>
              <a:t>…</a:t>
            </a:r>
            <a:r>
              <a:rPr lang="en-US" dirty="0" err="1" smtClean="0"/>
              <a:t>interdisciplinarity</a:t>
            </a:r>
            <a:endParaRPr lang="en-US" dirty="0" smtClean="0"/>
          </a:p>
          <a:p>
            <a:pPr>
              <a:buNone/>
            </a:pPr>
            <a:r>
              <a:rPr lang="en-US" dirty="0" smtClean="0"/>
              <a:t>…open</a:t>
            </a:r>
          </a:p>
          <a:p>
            <a:pPr>
              <a:buNone/>
            </a:pPr>
            <a:r>
              <a:rPr lang="en-US" dirty="0" smtClean="0"/>
              <a:t>…standards</a:t>
            </a:r>
          </a:p>
          <a:p>
            <a:pPr>
              <a:buNone/>
            </a:pPr>
            <a:r>
              <a:rPr lang="en-US" dirty="0" smtClean="0"/>
              <a:t>…data</a:t>
            </a:r>
          </a:p>
          <a:p>
            <a:pPr>
              <a:buNone/>
            </a:pPr>
            <a:r>
              <a:rPr lang="en-US" dirty="0" smtClean="0"/>
              <a:t>…data visualization</a:t>
            </a:r>
          </a:p>
          <a:p>
            <a:pPr>
              <a:buNone/>
            </a:pPr>
            <a:r>
              <a:rPr lang="en-US" dirty="0" smtClean="0"/>
              <a:t>…knowledge translation / community interaction</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err="1" smtClean="0"/>
              <a:t>Marcin</a:t>
            </a:r>
            <a:r>
              <a:rPr lang="en-US" b="1" dirty="0" smtClean="0"/>
              <a:t> </a:t>
            </a:r>
            <a:r>
              <a:rPr lang="en-US" b="1" dirty="0" err="1" smtClean="0"/>
              <a:t>Jakubowski</a:t>
            </a:r>
            <a:r>
              <a:rPr lang="en-US" b="1" dirty="0" smtClean="0"/>
              <a:t>: Open-sourced blueprints for civilization</a:t>
            </a:r>
          </a:p>
          <a:p>
            <a:pPr>
              <a:buNone/>
            </a:pPr>
            <a:r>
              <a:rPr lang="en-US" sz="2800" dirty="0" smtClean="0"/>
              <a:t>http://</a:t>
            </a:r>
            <a:r>
              <a:rPr lang="en-US" sz="2800" dirty="0" err="1" smtClean="0"/>
              <a:t>www.ted.com/talks/marcin_jakubowski.html</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 &amp; </a:t>
            </a:r>
            <a:r>
              <a:rPr lang="en-US" dirty="0" err="1" smtClean="0"/>
              <a:t>interdisciplinarity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International conferences on </a:t>
            </a:r>
            <a:r>
              <a:rPr lang="en-US" dirty="0" err="1" smtClean="0"/>
              <a:t>Webometrics</a:t>
            </a:r>
            <a:r>
              <a:rPr lang="en-US" dirty="0" smtClean="0"/>
              <a:t>, </a:t>
            </a:r>
            <a:r>
              <a:rPr lang="en-US" dirty="0" err="1" smtClean="0"/>
              <a:t>Informetrics</a:t>
            </a:r>
            <a:r>
              <a:rPr lang="en-US" dirty="0" smtClean="0"/>
              <a:t> and </a:t>
            </a:r>
            <a:r>
              <a:rPr lang="en-US" dirty="0" err="1" smtClean="0"/>
              <a:t>Scientometrics</a:t>
            </a:r>
            <a:r>
              <a:rPr lang="en-US" dirty="0" smtClean="0"/>
              <a:t> (WIS) / some in E-LIS</a:t>
            </a:r>
          </a:p>
          <a:p>
            <a:r>
              <a:rPr lang="en-US" dirty="0" smtClean="0"/>
              <a:t>The biologist &amp; the computer department</a:t>
            </a:r>
          </a:p>
          <a:p>
            <a:r>
              <a:rPr lang="en-US" dirty="0" smtClean="0"/>
              <a:t>Project SMART </a:t>
            </a:r>
            <a:r>
              <a:rPr lang="en-US" dirty="0" smtClean="0">
                <a:hlinkClick r:id="rId3"/>
              </a:rPr>
              <a:t>http://www.smartneuralprostheses.com/</a:t>
            </a:r>
            <a:endParaRPr lang="en-US" dirty="0" smtClean="0"/>
          </a:p>
          <a:p>
            <a:r>
              <a:rPr lang="en-US" dirty="0" smtClean="0"/>
              <a:t>Neptune Canada on YouTube </a:t>
            </a:r>
            <a:r>
              <a:rPr lang="en-US" dirty="0" smtClean="0">
                <a:hlinkClick r:id="rId4"/>
              </a:rPr>
              <a:t>http://www.neptunecanada.ca/news/multimedia-gallery/</a:t>
            </a:r>
            <a:endParaRPr lang="en-US" dirty="0" smtClean="0"/>
          </a:p>
          <a:p>
            <a:r>
              <a:rPr lang="en-US" dirty="0" smtClean="0"/>
              <a:t>Electronic Textual Cultures Lab (U Vic) </a:t>
            </a:r>
            <a:r>
              <a:rPr lang="en-US" dirty="0" smtClean="0">
                <a:hlinkClick r:id="rId5"/>
              </a:rPr>
              <a:t>http://etcl.uvic.ca/</a:t>
            </a:r>
            <a:endParaRPr lang="en-US" dirty="0" smtClean="0"/>
          </a:p>
          <a:p>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data / open government</a:t>
            </a:r>
            <a:endParaRPr lang="en-US" dirty="0"/>
          </a:p>
        </p:txBody>
      </p:sp>
      <p:sp>
        <p:nvSpPr>
          <p:cNvPr id="3" name="Content Placeholder 2"/>
          <p:cNvSpPr>
            <a:spLocks noGrp="1"/>
          </p:cNvSpPr>
          <p:nvPr>
            <p:ph idx="1"/>
          </p:nvPr>
        </p:nvSpPr>
        <p:spPr/>
        <p:txBody>
          <a:bodyPr/>
          <a:lstStyle/>
          <a:p>
            <a:r>
              <a:rPr lang="en-US" dirty="0" err="1" smtClean="0"/>
              <a:t>Datalibre.ca</a:t>
            </a:r>
            <a:r>
              <a:rPr lang="en-US" dirty="0" smtClean="0"/>
              <a:t> </a:t>
            </a:r>
            <a:r>
              <a:rPr lang="en-US" dirty="0" smtClean="0">
                <a:hlinkClick r:id="rId3"/>
              </a:rPr>
              <a:t>http://datalibre.ca/</a:t>
            </a:r>
            <a:endParaRPr lang="en-US" dirty="0" smtClean="0"/>
          </a:p>
          <a:p>
            <a:r>
              <a:rPr lang="en-US" dirty="0" smtClean="0"/>
              <a:t>How’d they vote? </a:t>
            </a:r>
            <a:r>
              <a:rPr lang="en-US" dirty="0" smtClean="0">
                <a:hlinkClick r:id="rId4"/>
              </a:rPr>
              <a:t>http://howdtheyvote.ca/</a:t>
            </a:r>
            <a:endParaRPr lang="en-US" dirty="0" smtClean="0"/>
          </a:p>
          <a:p>
            <a:r>
              <a:rPr lang="en-US" dirty="0" err="1" smtClean="0"/>
              <a:t>Visualizing.org</a:t>
            </a:r>
            <a:r>
              <a:rPr lang="en-US" dirty="0" smtClean="0"/>
              <a:t> </a:t>
            </a:r>
            <a:r>
              <a:rPr lang="en-US" dirty="0" smtClean="0">
                <a:hlinkClick r:id="rId5"/>
              </a:rPr>
              <a:t>http://www.visualizing.org/</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194</TotalTime>
  <Words>1312</Words>
  <Application>Microsoft Macintosh PowerPoint</Application>
  <PresentationFormat>On-screen Show (4:3)</PresentationFormat>
  <Paragraphs>106</Paragraphs>
  <Slides>15</Slides>
  <Notes>4</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Office Theme</vt:lpstr>
      <vt:lpstr>LIBR 559L –  Emerging trends,  June 9, 2011</vt:lpstr>
      <vt:lpstr>Scholarly monographs</vt:lpstr>
      <vt:lpstr>On copyediting</vt:lpstr>
      <vt:lpstr>Economics – journals and price increases in dollars and %: compounding</vt:lpstr>
      <vt:lpstr>Slide 5</vt:lpstr>
      <vt:lpstr>Slide 6</vt:lpstr>
      <vt:lpstr>Slide 7</vt:lpstr>
      <vt:lpstr>Collaboration &amp; interdisciplinarity</vt:lpstr>
      <vt:lpstr>Open data / open government</vt:lpstr>
      <vt:lpstr>Open research</vt:lpstr>
      <vt:lpstr>Connecting with society</vt:lpstr>
      <vt:lpstr>CIHR Strategic Directions 2010 – 2013 http://www.cihr-irsc.gc.ca/e/42152.html</vt:lpstr>
      <vt:lpstr>NSERC http://www.nserc-crsng.gc.ca/</vt:lpstr>
      <vt:lpstr>OJS possibilities</vt:lpstr>
      <vt:lpstr>OJS:  adding items to Navigation bar and adding an informational document</vt:lpstr>
    </vt:vector>
  </TitlesOfParts>
  <Company>Simon Fraser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 559L – Topics in scholarly communication &amp; publishing, UBC SLAIS, May 31, 2011:  Authors’ Rights &amp; Intellectual Property</dc:title>
  <dc:creator>Anon ymous</dc:creator>
  <cp:lastModifiedBy>Anon ymous</cp:lastModifiedBy>
  <cp:revision>31</cp:revision>
  <dcterms:created xsi:type="dcterms:W3CDTF">2011-06-09T03:13:33Z</dcterms:created>
  <dcterms:modified xsi:type="dcterms:W3CDTF">2011-06-09T03:19:37Z</dcterms:modified>
</cp:coreProperties>
</file>