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3" r:id="rId3"/>
    <p:sldId id="279" r:id="rId4"/>
    <p:sldId id="283" r:id="rId5"/>
    <p:sldId id="280" r:id="rId6"/>
    <p:sldId id="281" r:id="rId7"/>
    <p:sldId id="282" r:id="rId8"/>
    <p:sldId id="289" r:id="rId9"/>
    <p:sldId id="284" r:id="rId10"/>
    <p:sldId id="290" r:id="rId11"/>
    <p:sldId id="274" r:id="rId12"/>
    <p:sldId id="292" r:id="rId13"/>
    <p:sldId id="285" r:id="rId14"/>
    <p:sldId id="28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77957" autoAdjust="0"/>
  </p:normalViewPr>
  <p:slideViewPr>
    <p:cSldViewPr>
      <p:cViewPr varScale="1">
        <p:scale>
          <a:sx n="56" d="100"/>
          <a:sy n="56" d="100"/>
        </p:scale>
        <p:origin x="-17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8864B90A-FB47-4347-A879-A4CC5E84EC6D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FFEE7E8A-888D-42F6-8ACA-183ADDA9D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FBF1990D-E4CD-4506-8A39-B08A00110B1F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85BB0F73-38A3-44ED-AF59-77C68C0D3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0F73-38A3-44ED-AF59-77C68C0D3A63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0F73-38A3-44ED-AF59-77C68C0D3A63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Patric</a:t>
            </a:r>
            <a:r>
              <a:rPr lang="en-US" dirty="0" smtClean="0"/>
              <a:t> Brown (Stanford) and Harold Varmus (present director of NCI, former Memorial Sloan Kettering Cancer Center Pres.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0F73-38A3-44ED-AF59-77C68C0D3A6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0F73-38A3-44ED-AF59-77C68C0D3A63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Willinsky</a:t>
            </a:r>
            <a:r>
              <a:rPr lang="en-US" dirty="0" smtClean="0"/>
              <a:t>,</a:t>
            </a:r>
            <a:r>
              <a:rPr lang="en-US" baseline="0" dirty="0" smtClean="0"/>
              <a:t> Stanford and UBC is Founder and Director</a:t>
            </a:r>
            <a:endParaRPr lang="en-US" dirty="0" smtClean="0"/>
          </a:p>
          <a:p>
            <a:r>
              <a:rPr lang="en-US" dirty="0" smtClean="0"/>
              <a:t>SFU Lead software developer since 2007 – Brian Owen AUL for systems and processing is the Managing Director</a:t>
            </a:r>
          </a:p>
          <a:p>
            <a:r>
              <a:rPr lang="en-US" dirty="0" smtClean="0"/>
              <a:t>5.5</a:t>
            </a:r>
            <a:r>
              <a:rPr lang="en-US" baseline="0" dirty="0" smtClean="0"/>
              <a:t> Staff </a:t>
            </a:r>
          </a:p>
          <a:p>
            <a:r>
              <a:rPr lang="en-US" baseline="0" dirty="0" smtClean="0"/>
              <a:t>Sustainability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0F73-38A3-44ED-AF59-77C68C0D3A63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223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3316B-E25F-4CA5-8684-C9505207E62D}" type="datetimeFigureOut">
              <a:rPr lang="en-CA" smtClean="0"/>
              <a:pPr/>
              <a:t>02/06/2011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69E6-8DE0-47CF-8555-2276DC4BB26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20" r:id="rId12"/>
    <p:sldLayoutId id="214748401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Scholarly Communications Landscape : </a:t>
            </a:r>
            <a:br>
              <a:rPr lang="en-CA" dirty="0" smtClean="0"/>
            </a:br>
            <a:r>
              <a:rPr lang="en-CA" dirty="0" smtClean="0"/>
              <a:t>UCB and SFU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sz="2000" dirty="0" smtClean="0"/>
              <a:t>Charles </a:t>
            </a:r>
            <a:r>
              <a:rPr lang="en-CA" sz="2000" dirty="0" err="1" smtClean="0"/>
              <a:t>Eckman</a:t>
            </a:r>
            <a:r>
              <a:rPr lang="en-CA" sz="2000" dirty="0" smtClean="0"/>
              <a:t>, Dean of Library Services &amp;  University Librarian, SFU</a:t>
            </a:r>
          </a:p>
          <a:p>
            <a:pPr>
              <a:buNone/>
            </a:pPr>
            <a:r>
              <a:rPr lang="en-CA" sz="2000" dirty="0" smtClean="0"/>
              <a:t>SLAIS LIBR 995L</a:t>
            </a:r>
          </a:p>
          <a:p>
            <a:pPr>
              <a:buNone/>
            </a:pPr>
            <a:r>
              <a:rPr lang="en-CA" sz="2000" dirty="0" smtClean="0"/>
              <a:t>Vancouver</a:t>
            </a:r>
            <a:r>
              <a:rPr lang="en-CA" sz="2000" smtClean="0"/>
              <a:t>, June 2, </a:t>
            </a:r>
            <a:r>
              <a:rPr lang="en-CA" sz="2000" dirty="0" smtClean="0"/>
              <a:t>2011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68 articles funded</a:t>
            </a:r>
          </a:p>
          <a:p>
            <a:pPr lvl="1"/>
            <a:r>
              <a:rPr lang="en-CA" dirty="0" smtClean="0"/>
              <a:t>OA article average US $1500</a:t>
            </a:r>
          </a:p>
          <a:p>
            <a:pPr lvl="1"/>
            <a:r>
              <a:rPr lang="en-CA" dirty="0" smtClean="0"/>
              <a:t>hybrid articles; average US $1280</a:t>
            </a:r>
          </a:p>
          <a:p>
            <a:r>
              <a:rPr lang="en-CA" dirty="0" smtClean="0"/>
              <a:t>value  of hybrid component</a:t>
            </a:r>
          </a:p>
          <a:p>
            <a:pPr lvl="1"/>
            <a:r>
              <a:rPr lang="en-CA" dirty="0" smtClean="0"/>
              <a:t>conversation w/ faculty (why not full reimbursement)</a:t>
            </a:r>
          </a:p>
          <a:p>
            <a:pPr lvl="1"/>
            <a:r>
              <a:rPr lang="en-CA" dirty="0" smtClean="0"/>
              <a:t>conversation w/ CDL and some publishers re expenditures</a:t>
            </a:r>
          </a:p>
          <a:p>
            <a:r>
              <a:rPr lang="en-CA" dirty="0" smtClean="0"/>
              <a:t>only 25% UCB OA publishing requires use of the fund</a:t>
            </a:r>
          </a:p>
          <a:p>
            <a:r>
              <a:rPr lang="en-CA" dirty="0" smtClean="0"/>
              <a:t>budget US $50k per annum</a:t>
            </a:r>
          </a:p>
          <a:p>
            <a:pPr lvl="1"/>
            <a:r>
              <a:rPr lang="en-CA" dirty="0" smtClean="0"/>
              <a:t>well under 1% of budget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Simon Fraser University</a:t>
            </a:r>
            <a:endParaRPr lang="en-CA" dirty="0"/>
          </a:p>
        </p:txBody>
      </p:sp>
      <p:pic>
        <p:nvPicPr>
          <p:cNvPr id="7" name="Content Placeholder 6" descr="AQ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844824"/>
            <a:ext cx="4176464" cy="3456384"/>
          </a:xfrm>
        </p:spPr>
      </p:pic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105400" y="1481138"/>
            <a:ext cx="4038600" cy="452596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1965</a:t>
            </a:r>
          </a:p>
          <a:p>
            <a:r>
              <a:rPr lang="en-CA" dirty="0" smtClean="0"/>
              <a:t> students:</a:t>
            </a:r>
          </a:p>
          <a:p>
            <a:pPr lvl="1"/>
            <a:r>
              <a:rPr lang="en-CA" dirty="0" smtClean="0"/>
              <a:t>29697 undergraduate</a:t>
            </a:r>
          </a:p>
          <a:p>
            <a:pPr lvl="1"/>
            <a:r>
              <a:rPr lang="en-CA" dirty="0" smtClean="0"/>
              <a:t>5507 graduate</a:t>
            </a:r>
          </a:p>
          <a:p>
            <a:r>
              <a:rPr lang="en-CA" dirty="0" smtClean="0"/>
              <a:t>942 faculty</a:t>
            </a:r>
          </a:p>
          <a:p>
            <a:r>
              <a:rPr lang="en-CA" dirty="0" smtClean="0"/>
              <a:t>30 academic departments</a:t>
            </a:r>
          </a:p>
          <a:p>
            <a:r>
              <a:rPr lang="en-CA" dirty="0" smtClean="0"/>
              <a:t>133 doctorates awarded in 2009</a:t>
            </a:r>
          </a:p>
          <a:p>
            <a:r>
              <a:rPr lang="en-CA" dirty="0" smtClean="0"/>
              <a:t>ranks third among Canadian universities in publication impact index (Research </a:t>
            </a:r>
            <a:r>
              <a:rPr lang="en-CA" dirty="0" err="1" smtClean="0"/>
              <a:t>Infosource</a:t>
            </a:r>
            <a:r>
              <a:rPr lang="en-CA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PKP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</a:t>
            </a:r>
          </a:p>
          <a:p>
            <a:pPr lvl="1"/>
            <a:r>
              <a:rPr lang="en-US" dirty="0" smtClean="0"/>
              <a:t>Open Journal Systems (OJS)</a:t>
            </a:r>
          </a:p>
          <a:p>
            <a:pPr lvl="1"/>
            <a:r>
              <a:rPr lang="en-US" dirty="0" smtClean="0"/>
              <a:t>Open Conference Systems (OCS)</a:t>
            </a:r>
          </a:p>
          <a:p>
            <a:pPr lvl="1"/>
            <a:r>
              <a:rPr lang="en-US" dirty="0" smtClean="0"/>
              <a:t>Open Harvester Systems (OHS)</a:t>
            </a:r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Web Application Library (WAL)</a:t>
            </a:r>
          </a:p>
          <a:p>
            <a:pPr lvl="1"/>
            <a:r>
              <a:rPr lang="en-US" dirty="0" smtClean="0"/>
              <a:t>Open Monograph Press (OMP)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 Services (library-based)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programming (OA Week, PKP workshops, etc.)</a:t>
            </a:r>
          </a:p>
          <a:p>
            <a:r>
              <a:rPr lang="en-US" dirty="0" smtClean="0"/>
              <a:t>SUMMIT IR</a:t>
            </a:r>
          </a:p>
          <a:p>
            <a:r>
              <a:rPr lang="en-US" dirty="0" smtClean="0"/>
              <a:t>OA Fund (non-hybrid, 28 articles, grant work)</a:t>
            </a:r>
          </a:p>
          <a:p>
            <a:r>
              <a:rPr lang="en-US" dirty="0" smtClean="0"/>
              <a:t>scholarly Digitization Fund (8 projects)</a:t>
            </a:r>
          </a:p>
          <a:p>
            <a:r>
              <a:rPr lang="en-US" dirty="0" smtClean="0"/>
              <a:t>free journal hosting (PKP-based)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Services (planned)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management </a:t>
            </a:r>
          </a:p>
          <a:p>
            <a:r>
              <a:rPr lang="en-US" dirty="0" smtClean="0"/>
              <a:t>SFU open monograph press </a:t>
            </a:r>
          </a:p>
          <a:p>
            <a:r>
              <a:rPr lang="en-US" dirty="0" smtClean="0"/>
              <a:t>research productivity </a:t>
            </a:r>
          </a:p>
          <a:p>
            <a:r>
              <a:rPr lang="en-US" dirty="0" smtClean="0"/>
              <a:t>facilitate OA mandate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University of California, Berkeley</a:t>
            </a:r>
            <a:endParaRPr lang="en-CA" dirty="0"/>
          </a:p>
        </p:txBody>
      </p:sp>
      <p:pic>
        <p:nvPicPr>
          <p:cNvPr id="13" name="Content Placeholder 12" descr="sathergate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916832"/>
            <a:ext cx="4176464" cy="2887216"/>
          </a:xfrm>
        </p:spPr>
      </p:pic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1868</a:t>
            </a:r>
          </a:p>
          <a:p>
            <a:r>
              <a:rPr lang="en-CA" dirty="0" smtClean="0"/>
              <a:t>students</a:t>
            </a:r>
          </a:p>
          <a:p>
            <a:pPr lvl="1"/>
            <a:r>
              <a:rPr lang="en-CA" dirty="0" smtClean="0"/>
              <a:t>25,540 undergraduate</a:t>
            </a:r>
          </a:p>
          <a:p>
            <a:pPr lvl="1"/>
            <a:r>
              <a:rPr lang="en-CA" dirty="0" smtClean="0"/>
              <a:t>10,298 graduate</a:t>
            </a:r>
          </a:p>
          <a:p>
            <a:r>
              <a:rPr lang="en-CA" dirty="0" smtClean="0"/>
              <a:t>1582 faculty</a:t>
            </a:r>
          </a:p>
          <a:p>
            <a:r>
              <a:rPr lang="en-CA" dirty="0" smtClean="0"/>
              <a:t>130 academic departments</a:t>
            </a:r>
          </a:p>
          <a:p>
            <a:r>
              <a:rPr lang="en-CA" dirty="0" smtClean="0"/>
              <a:t>Over 80 research centers</a:t>
            </a:r>
          </a:p>
          <a:p>
            <a:r>
              <a:rPr lang="en-CA" dirty="0" smtClean="0"/>
              <a:t>Highest number of PhD granted annually in the U.S.</a:t>
            </a:r>
          </a:p>
          <a:p>
            <a:r>
              <a:rPr lang="en-CA" dirty="0" smtClean="0"/>
              <a:t>largest number of highly ranked graduate programs in US per latest NRC study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UCB faculty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i="1" dirty="0" err="1"/>
              <a:t>bePress</a:t>
            </a:r>
            <a:r>
              <a:rPr lang="en-US" i="1" dirty="0"/>
              <a:t> </a:t>
            </a:r>
            <a:r>
              <a:rPr lang="en-US" dirty="0"/>
              <a:t>founded 1999 by </a:t>
            </a:r>
            <a:r>
              <a:rPr lang="en-US" b="1" dirty="0"/>
              <a:t>Robert </a:t>
            </a:r>
            <a:r>
              <a:rPr lang="en-US" b="1" dirty="0" err="1"/>
              <a:t>Cooter</a:t>
            </a:r>
            <a:r>
              <a:rPr lang="en-US" b="1" dirty="0"/>
              <a:t> </a:t>
            </a:r>
            <a:r>
              <a:rPr lang="en-US" dirty="0" smtClean="0"/>
              <a:t>(law</a:t>
            </a:r>
            <a:r>
              <a:rPr lang="en-US" dirty="0"/>
              <a:t>) and </a:t>
            </a:r>
            <a:r>
              <a:rPr lang="en-US" b="1" dirty="0"/>
              <a:t>Aaron S. </a:t>
            </a:r>
            <a:r>
              <a:rPr lang="en-US" b="1" dirty="0" err="1"/>
              <a:t>Edlin</a:t>
            </a:r>
            <a:r>
              <a:rPr lang="en-US" b="1" dirty="0"/>
              <a:t> </a:t>
            </a:r>
            <a:r>
              <a:rPr lang="en-US" dirty="0" smtClean="0"/>
              <a:t>(economics/law</a:t>
            </a:r>
            <a:r>
              <a:rPr lang="en-US" dirty="0"/>
              <a:t>) – sustainable publishing </a:t>
            </a:r>
          </a:p>
          <a:p>
            <a:pPr lvl="0"/>
            <a:r>
              <a:rPr lang="en-US" i="1" dirty="0" err="1"/>
              <a:t>PLoS</a:t>
            </a:r>
            <a:r>
              <a:rPr lang="en-US" dirty="0"/>
              <a:t> </a:t>
            </a:r>
            <a:r>
              <a:rPr lang="en-US" dirty="0" smtClean="0"/>
              <a:t>co-founded </a:t>
            </a:r>
            <a:r>
              <a:rPr lang="en-US" dirty="0"/>
              <a:t>2000 by </a:t>
            </a:r>
            <a:r>
              <a:rPr lang="en-US" b="1" dirty="0"/>
              <a:t>Mike </a:t>
            </a:r>
            <a:r>
              <a:rPr lang="en-US" b="1" dirty="0" err="1"/>
              <a:t>Eisen</a:t>
            </a:r>
            <a:r>
              <a:rPr lang="en-US" dirty="0"/>
              <a:t> </a:t>
            </a:r>
            <a:r>
              <a:rPr lang="en-US" dirty="0" smtClean="0"/>
              <a:t>(cell biology)</a:t>
            </a:r>
            <a:endParaRPr lang="en-US" dirty="0"/>
          </a:p>
          <a:p>
            <a:pPr lvl="0"/>
            <a:r>
              <a:rPr lang="en-US" b="1" dirty="0"/>
              <a:t>Randy </a:t>
            </a:r>
            <a:r>
              <a:rPr lang="en-US" b="1" dirty="0" err="1" smtClean="0"/>
              <a:t>Shekman</a:t>
            </a:r>
            <a:r>
              <a:rPr lang="en-US" b="1" dirty="0" smtClean="0"/>
              <a:t> </a:t>
            </a:r>
            <a:r>
              <a:rPr lang="en-US" dirty="0" smtClean="0"/>
              <a:t>(microbiology, HHI)— editor </a:t>
            </a:r>
            <a:r>
              <a:rPr lang="en-US" i="1" dirty="0"/>
              <a:t>Annual </a:t>
            </a:r>
            <a:r>
              <a:rPr lang="en-US" i="1" dirty="0" smtClean="0"/>
              <a:t>Review </a:t>
            </a:r>
            <a:r>
              <a:rPr lang="en-US" i="1" dirty="0"/>
              <a:t>of Cell and Developmental Biology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Judson </a:t>
            </a:r>
            <a:r>
              <a:rPr lang="en-US" b="1" dirty="0" smtClean="0"/>
              <a:t>King </a:t>
            </a:r>
            <a:r>
              <a:rPr lang="en-US" dirty="0" smtClean="0"/>
              <a:t>(chemical engineering). Center </a:t>
            </a:r>
            <a:r>
              <a:rPr lang="en-US" dirty="0"/>
              <a:t>for Studies in Higher Education (CSHE) </a:t>
            </a:r>
            <a:r>
              <a:rPr lang="en-US" b="1" dirty="0" smtClean="0"/>
              <a:t>Diane </a:t>
            </a:r>
            <a:r>
              <a:rPr lang="en-US" b="1" dirty="0"/>
              <a:t>Harley</a:t>
            </a:r>
            <a:r>
              <a:rPr lang="en-US" dirty="0" smtClean="0"/>
              <a:t>.</a:t>
            </a:r>
          </a:p>
          <a:p>
            <a:pPr lvl="0"/>
            <a:r>
              <a:rPr lang="en-US" i="1" dirty="0" smtClean="0"/>
              <a:t>Project Bamboo</a:t>
            </a:r>
            <a:r>
              <a:rPr lang="en-US" dirty="0" smtClean="0"/>
              <a:t>, </a:t>
            </a:r>
            <a:r>
              <a:rPr lang="en-US" b="1" dirty="0" smtClean="0"/>
              <a:t>Tony </a:t>
            </a:r>
            <a:r>
              <a:rPr lang="en-US" b="1" dirty="0" err="1" smtClean="0"/>
              <a:t>Cascardi</a:t>
            </a:r>
            <a:r>
              <a:rPr lang="en-US" b="1" dirty="0" smtClean="0"/>
              <a:t> </a:t>
            </a:r>
            <a:r>
              <a:rPr lang="en-US" dirty="0" smtClean="0"/>
              <a:t>(comparative literature, Townsend Center for the Humanities)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 UCB </a:t>
            </a:r>
            <a:r>
              <a:rPr lang="en-US" dirty="0"/>
              <a:t>f</a:t>
            </a:r>
            <a:r>
              <a:rPr lang="en-US" dirty="0" smtClean="0"/>
              <a:t>aculty conference on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“</a:t>
            </a:r>
            <a:r>
              <a:rPr lang="en-US" dirty="0" smtClean="0"/>
              <a:t>If Berkeley faculty are to change their behavior, the campus must be willing to provide individuals with start up funds. Faculty interested in establishing new, open-access journals could use campus seed money to offset editorial and technical costs. Similarly, the campus could provide funding support for scholars who wish to publish in open-access publications that charge author fees.”</a:t>
            </a:r>
          </a:p>
          <a:p>
            <a:pPr>
              <a:buNone/>
            </a:pPr>
            <a:r>
              <a:rPr lang="en-US" sz="2000" b="1" dirty="0" smtClean="0"/>
              <a:t>	-</a:t>
            </a:r>
            <a:r>
              <a:rPr lang="en-US" sz="2000" b="1" i="1" dirty="0" smtClean="0"/>
              <a:t>Executive Summary of the Faculty Conference on Scholarly Publishing, March 2005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UC faculty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93% say impact factor is important in choosing a publication venue</a:t>
            </a:r>
          </a:p>
          <a:p>
            <a:r>
              <a:rPr lang="en-US" dirty="0" smtClean="0"/>
              <a:t>75% are aware of journal pricing crisis</a:t>
            </a:r>
          </a:p>
          <a:p>
            <a:r>
              <a:rPr lang="en-US" dirty="0" smtClean="0"/>
              <a:t>73% indicate change in scholarly communication system is needed (26% say "substantial" change is needed in their discipline)</a:t>
            </a:r>
          </a:p>
          <a:p>
            <a:r>
              <a:rPr lang="en-US" dirty="0" smtClean="0"/>
              <a:t>70% say journal affordability is not a factor in choosing a publication venue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UC faculty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63% agree that the existing peer review process discourages new forms of high-quality peer-reviewed publishing</a:t>
            </a:r>
          </a:p>
          <a:p>
            <a:r>
              <a:rPr lang="en-US" dirty="0" smtClean="0"/>
              <a:t>54% say high price of journals mitigates the impact of their research</a:t>
            </a:r>
          </a:p>
          <a:p>
            <a:r>
              <a:rPr lang="en-US" dirty="0" smtClean="0"/>
              <a:t>23% say their OA publishing will increase in the next twelve months</a:t>
            </a:r>
          </a:p>
          <a:p>
            <a:r>
              <a:rPr lang="en-US" dirty="0" smtClean="0"/>
              <a:t>22% say they have published in an open access venue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UC OA policy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lvl="1"/>
            <a:r>
              <a:rPr lang="en-US" i="1" dirty="0" smtClean="0"/>
              <a:t>[seeks to achieve] a balance between the publisher’s goals and the author’s goals of sharing the material to further scholarship [and]</a:t>
            </a:r>
            <a:r>
              <a:rPr lang="en-US" dirty="0" smtClean="0"/>
              <a:t> </a:t>
            </a:r>
            <a:r>
              <a:rPr lang="en-US" i="1" dirty="0" smtClean="0"/>
              <a:t>asserts and confirms the UC faculty author as the copyright holder [and]</a:t>
            </a:r>
            <a:r>
              <a:rPr lang="en-US" sz="1800" i="1" dirty="0" smtClean="0"/>
              <a:t> </a:t>
            </a:r>
            <a:r>
              <a:rPr lang="en-US" i="1" dirty="0" smtClean="0"/>
              <a:t>supports authors’ retention of rights in order to use and develop their works without restrictions... </a:t>
            </a:r>
            <a:endParaRPr lang="en-US" dirty="0" smtClean="0"/>
          </a:p>
          <a:p>
            <a:pPr lvl="1"/>
            <a:r>
              <a:rPr lang="en-US" i="1" dirty="0" smtClean="0"/>
              <a:t>[F]</a:t>
            </a:r>
            <a:r>
              <a:rPr lang="en-US" i="1" dirty="0" err="1" smtClean="0"/>
              <a:t>aculty</a:t>
            </a:r>
            <a:r>
              <a:rPr lang="en-US" i="1" dirty="0" smtClean="0"/>
              <a:t> shall routinely grant to The Regents of the University of California a license to place in a non-commercial open-access online repository the faculty member’s scholarly work published in a scholarly journal or conference proceedings.</a:t>
            </a:r>
            <a:endParaRPr lang="en-US" dirty="0" smtClean="0"/>
          </a:p>
          <a:p>
            <a:pPr lvl="1"/>
            <a:r>
              <a:rPr lang="en-US" i="1" dirty="0" smtClean="0"/>
              <a:t>Faculty may opt out of this policy for any specific work...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strong support for intent and goals, but consistent concerns about implementation, concentrating on:</a:t>
            </a:r>
          </a:p>
          <a:p>
            <a:pPr lvl="1"/>
            <a:r>
              <a:rPr lang="en-US" dirty="0" smtClean="0"/>
              <a:t>Burden of opting out (default requirement to retain rights in a work and to deposit it for open access perceived as a threat to academic freedom; a workload burden; a threat to publishers);</a:t>
            </a:r>
          </a:p>
          <a:p>
            <a:pPr lvl="1"/>
            <a:r>
              <a:rPr lang="en-US" dirty="0" smtClean="0"/>
              <a:t>Proposed link to academic reviews (recording the access characteristics of publications in review files perceived as inappropriate, burdensome, unnecessary);</a:t>
            </a:r>
          </a:p>
          <a:p>
            <a:pPr lvl="1"/>
            <a:r>
              <a:rPr lang="en-US" dirty="0" smtClean="0"/>
              <a:t>Unknown but imagined large support structures and costs (to create “open access agents;” to support negotiations with publishers; to track compliance; to maintain a repository; etc.)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UCB OA Fund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desire for hybrid support</a:t>
            </a:r>
          </a:p>
          <a:p>
            <a:pPr lvl="1"/>
            <a:r>
              <a:rPr lang="en-CA" dirty="0" smtClean="0"/>
              <a:t>society editors (promote experimentation and transition to OA for these cost-effective </a:t>
            </a:r>
            <a:r>
              <a:rPr lang="en-CA" dirty="0" err="1" smtClean="0"/>
              <a:t>jrnls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senate committee (useful to junior faculty who need support and exposure)</a:t>
            </a:r>
          </a:p>
          <a:p>
            <a:r>
              <a:rPr lang="en-CA" dirty="0" smtClean="0"/>
              <a:t>compromise @ US $1500 cap (half of the OA journal article cap) to exert cost control</a:t>
            </a:r>
          </a:p>
          <a:p>
            <a:r>
              <a:rPr lang="en-CA" dirty="0" smtClean="0"/>
              <a:t>fund goes live January 2008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</TotalTime>
  <Words>871</Words>
  <Application>Microsoft Office PowerPoint</Application>
  <PresentationFormat>On-screen Show (4:3)</PresentationFormat>
  <Paragraphs>100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Scholarly Communications Landscape :  UCB and SFU</vt:lpstr>
      <vt:lpstr>University of California, Berkeley</vt:lpstr>
      <vt:lpstr>UCB faculty leaders</vt:lpstr>
      <vt:lpstr>2005 UCB faculty conference on SC</vt:lpstr>
      <vt:lpstr>2007 UC faculty survey</vt:lpstr>
      <vt:lpstr>2007 UC faculty survey</vt:lpstr>
      <vt:lpstr>draft UC OA policy (2007)</vt:lpstr>
      <vt:lpstr>sense of reviews</vt:lpstr>
      <vt:lpstr>UCB OA Fund </vt:lpstr>
      <vt:lpstr>fund status</vt:lpstr>
      <vt:lpstr>Simon Fraser University</vt:lpstr>
      <vt:lpstr>PKP software</vt:lpstr>
      <vt:lpstr>SC Services (library-based)</vt:lpstr>
      <vt:lpstr>SC Services (planned)</vt:lpstr>
    </vt:vector>
  </TitlesOfParts>
  <Company>W.A.C. Bennett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support 2 case studies</dc:title>
  <dc:creator>Chuck Eckman</dc:creator>
  <cp:lastModifiedBy>Chuck Eckman</cp:lastModifiedBy>
  <cp:revision>189</cp:revision>
  <dcterms:created xsi:type="dcterms:W3CDTF">2010-12-15T03:08:23Z</dcterms:created>
  <dcterms:modified xsi:type="dcterms:W3CDTF">2011-06-03T05:27:07Z</dcterms:modified>
</cp:coreProperties>
</file>